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30" r:id="rId4"/>
    <p:sldId id="331" r:id="rId5"/>
    <p:sldId id="332" r:id="rId6"/>
    <p:sldId id="319" r:id="rId7"/>
    <p:sldId id="336" r:id="rId8"/>
    <p:sldId id="320" r:id="rId9"/>
    <p:sldId id="321" r:id="rId10"/>
    <p:sldId id="322" r:id="rId11"/>
    <p:sldId id="337" r:id="rId12"/>
    <p:sldId id="293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3" r:id="rId21"/>
    <p:sldId id="338" r:id="rId22"/>
    <p:sldId id="334" r:id="rId23"/>
    <p:sldId id="339" r:id="rId24"/>
    <p:sldId id="335" r:id="rId25"/>
    <p:sldId id="340" r:id="rId26"/>
    <p:sldId id="272" r:id="rId27"/>
    <p:sldId id="273" r:id="rId28"/>
    <p:sldId id="274" r:id="rId29"/>
  </p:sldIdLst>
  <p:sldSz cx="18288000" cy="10287000"/>
  <p:notesSz cx="6858000" cy="9144000"/>
  <p:embeddedFontLst>
    <p:embeddedFont>
      <p:font typeface="Montserrat" panose="020B0604020202020204" charset="-5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 Semi-Bold" panose="020B0604020202020204" charset="-52"/>
      <p:regular r:id="rId36"/>
    </p:embeddedFont>
    <p:embeddedFont>
      <p:font typeface="Montserrat Semi-Bold Bold" panose="020B0604020202020204" charset="-5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68" autoAdjust="0"/>
  </p:normalViewPr>
  <p:slideViewPr>
    <p:cSldViewPr>
      <p:cViewPr varScale="1">
        <p:scale>
          <a:sx n="54" d="100"/>
          <a:sy n="54" d="100"/>
        </p:scale>
        <p:origin x="114" y="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DB852-6E88-43AC-A9CB-344E735D1DA3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0047-ADB3-4C35-9EDF-C0277B830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9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22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29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82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03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30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2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15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74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1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2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8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10" Type="http://schemas.openxmlformats.org/officeDocument/2006/relationships/image" Target="../media/image6.jp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1.png"/><Relationship Id="rId21" Type="http://schemas.openxmlformats.org/officeDocument/2006/relationships/image" Target="../media/image73.svg"/><Relationship Id="rId42" Type="http://schemas.openxmlformats.org/officeDocument/2006/relationships/image" Target="../media/image79.png"/><Relationship Id="rId47" Type="http://schemas.openxmlformats.org/officeDocument/2006/relationships/image" Target="../media/image99.svg"/><Relationship Id="rId63" Type="http://schemas.openxmlformats.org/officeDocument/2006/relationships/image" Target="../media/image115.svg"/><Relationship Id="rId68" Type="http://schemas.openxmlformats.org/officeDocument/2006/relationships/image" Target="../media/image92.png"/><Relationship Id="rId84" Type="http://schemas.openxmlformats.org/officeDocument/2006/relationships/image" Target="../media/image100.png"/><Relationship Id="rId89" Type="http://schemas.openxmlformats.org/officeDocument/2006/relationships/image" Target="../media/image141.svg"/><Relationship Id="rId16" Type="http://schemas.openxmlformats.org/officeDocument/2006/relationships/image" Target="../media/image66.png"/><Relationship Id="rId11" Type="http://schemas.openxmlformats.org/officeDocument/2006/relationships/image" Target="../media/image63.svg"/><Relationship Id="rId32" Type="http://schemas.openxmlformats.org/officeDocument/2006/relationships/image" Target="../media/image74.png"/><Relationship Id="rId37" Type="http://schemas.openxmlformats.org/officeDocument/2006/relationships/image" Target="../media/image89.svg"/><Relationship Id="rId53" Type="http://schemas.openxmlformats.org/officeDocument/2006/relationships/image" Target="../media/image105.svg"/><Relationship Id="rId58" Type="http://schemas.openxmlformats.org/officeDocument/2006/relationships/image" Target="../media/image87.png"/><Relationship Id="rId74" Type="http://schemas.openxmlformats.org/officeDocument/2006/relationships/image" Target="../media/image95.png"/><Relationship Id="rId79" Type="http://schemas.openxmlformats.org/officeDocument/2006/relationships/image" Target="../media/image131.svg"/><Relationship Id="rId5" Type="http://schemas.openxmlformats.org/officeDocument/2006/relationships/image" Target="../media/image57.svg"/><Relationship Id="rId90" Type="http://schemas.openxmlformats.org/officeDocument/2006/relationships/image" Target="../media/image103.png"/><Relationship Id="rId95" Type="http://schemas.openxmlformats.org/officeDocument/2006/relationships/image" Target="../media/image147.svg"/><Relationship Id="rId22" Type="http://schemas.openxmlformats.org/officeDocument/2006/relationships/image" Target="../media/image69.png"/><Relationship Id="rId27" Type="http://schemas.openxmlformats.org/officeDocument/2006/relationships/image" Target="../media/image79.svg"/><Relationship Id="rId43" Type="http://schemas.openxmlformats.org/officeDocument/2006/relationships/image" Target="../media/image95.svg"/><Relationship Id="rId48" Type="http://schemas.openxmlformats.org/officeDocument/2006/relationships/image" Target="../media/image82.png"/><Relationship Id="rId64" Type="http://schemas.openxmlformats.org/officeDocument/2006/relationships/image" Target="../media/image90.png"/><Relationship Id="rId69" Type="http://schemas.openxmlformats.org/officeDocument/2006/relationships/image" Target="../media/image121.svg"/><Relationship Id="rId80" Type="http://schemas.openxmlformats.org/officeDocument/2006/relationships/image" Target="../media/image98.png"/><Relationship Id="rId85" Type="http://schemas.openxmlformats.org/officeDocument/2006/relationships/image" Target="../media/image137.svg"/><Relationship Id="rId3" Type="http://schemas.openxmlformats.org/officeDocument/2006/relationships/image" Target="../media/image55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33" Type="http://schemas.openxmlformats.org/officeDocument/2006/relationships/image" Target="../media/image85.svg"/><Relationship Id="rId38" Type="http://schemas.openxmlformats.org/officeDocument/2006/relationships/image" Target="../media/image77.png"/><Relationship Id="rId46" Type="http://schemas.openxmlformats.org/officeDocument/2006/relationships/image" Target="../media/image81.png"/><Relationship Id="rId59" Type="http://schemas.openxmlformats.org/officeDocument/2006/relationships/image" Target="../media/image111.svg"/><Relationship Id="rId67" Type="http://schemas.openxmlformats.org/officeDocument/2006/relationships/image" Target="../media/image119.svg"/><Relationship Id="rId20" Type="http://schemas.openxmlformats.org/officeDocument/2006/relationships/image" Target="../media/image68.png"/><Relationship Id="rId41" Type="http://schemas.openxmlformats.org/officeDocument/2006/relationships/image" Target="../media/image93.svg"/><Relationship Id="rId54" Type="http://schemas.openxmlformats.org/officeDocument/2006/relationships/image" Target="../media/image85.png"/><Relationship Id="rId62" Type="http://schemas.openxmlformats.org/officeDocument/2006/relationships/image" Target="../media/image89.png"/><Relationship Id="rId70" Type="http://schemas.openxmlformats.org/officeDocument/2006/relationships/image" Target="../media/image93.png"/><Relationship Id="rId75" Type="http://schemas.openxmlformats.org/officeDocument/2006/relationships/image" Target="../media/image127.svg"/><Relationship Id="rId83" Type="http://schemas.openxmlformats.org/officeDocument/2006/relationships/image" Target="../media/image135.svg"/><Relationship Id="rId88" Type="http://schemas.openxmlformats.org/officeDocument/2006/relationships/image" Target="../media/image102.png"/><Relationship Id="rId91" Type="http://schemas.openxmlformats.org/officeDocument/2006/relationships/image" Target="../media/image143.svg"/><Relationship Id="rId9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72.png"/><Relationship Id="rId36" Type="http://schemas.openxmlformats.org/officeDocument/2006/relationships/image" Target="../media/image76.png"/><Relationship Id="rId49" Type="http://schemas.openxmlformats.org/officeDocument/2006/relationships/image" Target="../media/image101.svg"/><Relationship Id="rId57" Type="http://schemas.openxmlformats.org/officeDocument/2006/relationships/image" Target="../media/image109.svg"/><Relationship Id="rId10" Type="http://schemas.openxmlformats.org/officeDocument/2006/relationships/image" Target="../media/image63.png"/><Relationship Id="rId31" Type="http://schemas.openxmlformats.org/officeDocument/2006/relationships/image" Target="../media/image83.svg"/><Relationship Id="rId44" Type="http://schemas.openxmlformats.org/officeDocument/2006/relationships/image" Target="../media/image80.png"/><Relationship Id="rId52" Type="http://schemas.openxmlformats.org/officeDocument/2006/relationships/image" Target="../media/image84.png"/><Relationship Id="rId60" Type="http://schemas.openxmlformats.org/officeDocument/2006/relationships/image" Target="../media/image88.png"/><Relationship Id="rId65" Type="http://schemas.openxmlformats.org/officeDocument/2006/relationships/image" Target="../media/image117.svg"/><Relationship Id="rId73" Type="http://schemas.openxmlformats.org/officeDocument/2006/relationships/image" Target="../media/image125.svg"/><Relationship Id="rId78" Type="http://schemas.openxmlformats.org/officeDocument/2006/relationships/image" Target="../media/image97.png"/><Relationship Id="rId81" Type="http://schemas.openxmlformats.org/officeDocument/2006/relationships/image" Target="../media/image133.svg"/><Relationship Id="rId86" Type="http://schemas.openxmlformats.org/officeDocument/2006/relationships/image" Target="../media/image101.png"/><Relationship Id="rId94" Type="http://schemas.openxmlformats.org/officeDocument/2006/relationships/image" Target="../media/image105.png"/><Relationship Id="rId4" Type="http://schemas.openxmlformats.org/officeDocument/2006/relationships/image" Target="../media/image60.png"/><Relationship Id="rId9" Type="http://schemas.openxmlformats.org/officeDocument/2006/relationships/image" Target="../media/image61.svg"/><Relationship Id="rId13" Type="http://schemas.openxmlformats.org/officeDocument/2006/relationships/image" Target="../media/image65.svg"/><Relationship Id="rId18" Type="http://schemas.openxmlformats.org/officeDocument/2006/relationships/image" Target="../media/image67.png"/><Relationship Id="rId39" Type="http://schemas.openxmlformats.org/officeDocument/2006/relationships/image" Target="../media/image91.svg"/><Relationship Id="rId34" Type="http://schemas.openxmlformats.org/officeDocument/2006/relationships/image" Target="../media/image75.png"/><Relationship Id="rId50" Type="http://schemas.openxmlformats.org/officeDocument/2006/relationships/image" Target="../media/image83.png"/><Relationship Id="rId55" Type="http://schemas.openxmlformats.org/officeDocument/2006/relationships/image" Target="../media/image107.svg"/><Relationship Id="rId76" Type="http://schemas.openxmlformats.org/officeDocument/2006/relationships/image" Target="../media/image96.png"/><Relationship Id="rId97" Type="http://schemas.openxmlformats.org/officeDocument/2006/relationships/image" Target="../media/image149.svg"/><Relationship Id="rId7" Type="http://schemas.openxmlformats.org/officeDocument/2006/relationships/image" Target="../media/image59.svg"/><Relationship Id="rId71" Type="http://schemas.openxmlformats.org/officeDocument/2006/relationships/image" Target="../media/image123.svg"/><Relationship Id="rId92" Type="http://schemas.openxmlformats.org/officeDocument/2006/relationships/image" Target="../media/image104.png"/><Relationship Id="rId2" Type="http://schemas.openxmlformats.org/officeDocument/2006/relationships/image" Target="../media/image59.png"/><Relationship Id="rId29" Type="http://schemas.openxmlformats.org/officeDocument/2006/relationships/image" Target="../media/image81.svg"/><Relationship Id="rId24" Type="http://schemas.openxmlformats.org/officeDocument/2006/relationships/image" Target="../media/image70.png"/><Relationship Id="rId40" Type="http://schemas.openxmlformats.org/officeDocument/2006/relationships/image" Target="../media/image78.png"/><Relationship Id="rId45" Type="http://schemas.openxmlformats.org/officeDocument/2006/relationships/image" Target="../media/image97.svg"/><Relationship Id="rId66" Type="http://schemas.openxmlformats.org/officeDocument/2006/relationships/image" Target="../media/image91.png"/><Relationship Id="rId87" Type="http://schemas.openxmlformats.org/officeDocument/2006/relationships/image" Target="../media/image139.svg"/><Relationship Id="rId61" Type="http://schemas.openxmlformats.org/officeDocument/2006/relationships/image" Target="../media/image113.svg"/><Relationship Id="rId82" Type="http://schemas.openxmlformats.org/officeDocument/2006/relationships/image" Target="../media/image99.png"/><Relationship Id="rId19" Type="http://schemas.openxmlformats.org/officeDocument/2006/relationships/image" Target="../media/image71.svg"/><Relationship Id="rId14" Type="http://schemas.openxmlformats.org/officeDocument/2006/relationships/image" Target="../media/image65.png"/><Relationship Id="rId30" Type="http://schemas.openxmlformats.org/officeDocument/2006/relationships/image" Target="../media/image73.png"/><Relationship Id="rId35" Type="http://schemas.openxmlformats.org/officeDocument/2006/relationships/image" Target="../media/image87.svg"/><Relationship Id="rId56" Type="http://schemas.openxmlformats.org/officeDocument/2006/relationships/image" Target="../media/image86.png"/><Relationship Id="rId77" Type="http://schemas.openxmlformats.org/officeDocument/2006/relationships/image" Target="../media/image129.svg"/><Relationship Id="rId8" Type="http://schemas.openxmlformats.org/officeDocument/2006/relationships/image" Target="../media/image62.png"/><Relationship Id="rId51" Type="http://schemas.openxmlformats.org/officeDocument/2006/relationships/image" Target="../media/image103.svg"/><Relationship Id="rId72" Type="http://schemas.openxmlformats.org/officeDocument/2006/relationships/image" Target="../media/image94.png"/><Relationship Id="rId93" Type="http://schemas.openxmlformats.org/officeDocument/2006/relationships/image" Target="../media/image145.svg"/><Relationship Id="rId98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630453"/>
          </a:xfrm>
          <a:custGeom>
            <a:avLst/>
            <a:gdLst/>
            <a:ahLst/>
            <a:cxnLst/>
            <a:rect l="l" t="t" r="r" b="b"/>
            <a:pathLst>
              <a:path w="18288000" h="7630453">
                <a:moveTo>
                  <a:pt x="0" y="0"/>
                </a:moveTo>
                <a:lnTo>
                  <a:pt x="18288000" y="0"/>
                </a:lnTo>
                <a:lnTo>
                  <a:pt x="18288000" y="7630453"/>
                </a:lnTo>
                <a:lnTo>
                  <a:pt x="0" y="7630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42535" r="-15900" b="-425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3512" y="547419"/>
            <a:ext cx="4147269" cy="827091"/>
          </a:xfrm>
          <a:custGeom>
            <a:avLst/>
            <a:gdLst/>
            <a:ahLst/>
            <a:cxnLst/>
            <a:rect l="l" t="t" r="r" b="b"/>
            <a:pathLst>
              <a:path w="4147269" h="827091">
                <a:moveTo>
                  <a:pt x="0" y="0"/>
                </a:moveTo>
                <a:lnTo>
                  <a:pt x="4147269" y="0"/>
                </a:lnTo>
                <a:lnTo>
                  <a:pt x="4147269" y="827091"/>
                </a:lnTo>
                <a:lnTo>
                  <a:pt x="0" y="827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523213" flipH="1">
            <a:off x="7479214" y="-237055"/>
            <a:ext cx="3329572" cy="18372144"/>
          </a:xfrm>
          <a:custGeom>
            <a:avLst/>
            <a:gdLst/>
            <a:ahLst/>
            <a:cxnLst/>
            <a:rect l="l" t="t" r="r" b="b"/>
            <a:pathLst>
              <a:path w="3329572" h="18372144">
                <a:moveTo>
                  <a:pt x="2674248" y="18372144"/>
                </a:moveTo>
                <a:lnTo>
                  <a:pt x="3329572" y="95889"/>
                </a:lnTo>
                <a:lnTo>
                  <a:pt x="655324" y="0"/>
                </a:lnTo>
                <a:lnTo>
                  <a:pt x="0" y="18276255"/>
                </a:lnTo>
                <a:lnTo>
                  <a:pt x="2674248" y="18372144"/>
                </a:lnTo>
                <a:close/>
              </a:path>
            </a:pathLst>
          </a:custGeom>
          <a:blipFill>
            <a:blip r:embed="rId4"/>
            <a:stretch>
              <a:fillRect l="-452" t="-17586" r="-892396" b="-229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791004" y="4174057"/>
            <a:ext cx="3578403" cy="5269085"/>
            <a:chOff x="0" y="0"/>
            <a:chExt cx="942460" cy="13877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2460" cy="1387743"/>
            </a:xfrm>
            <a:custGeom>
              <a:avLst/>
              <a:gdLst/>
              <a:ahLst/>
              <a:cxnLst/>
              <a:rect l="l" t="t" r="r" b="b"/>
              <a:pathLst>
                <a:path w="942460" h="1387743">
                  <a:moveTo>
                    <a:pt x="0" y="0"/>
                  </a:moveTo>
                  <a:lnTo>
                    <a:pt x="942460" y="0"/>
                  </a:lnTo>
                  <a:lnTo>
                    <a:pt x="942460" y="1387743"/>
                  </a:lnTo>
                  <a:lnTo>
                    <a:pt x="0" y="1387743"/>
                  </a:lnTo>
                  <a:close/>
                </a:path>
              </a:pathLst>
            </a:custGeom>
            <a:solidFill>
              <a:srgbClr val="FFFFFF">
                <a:alpha val="72941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83752" y="347258"/>
            <a:ext cx="1366299" cy="1362884"/>
          </a:xfrm>
          <a:custGeom>
            <a:avLst/>
            <a:gdLst/>
            <a:ahLst/>
            <a:cxnLst/>
            <a:rect l="l" t="t" r="r" b="b"/>
            <a:pathLst>
              <a:path w="1366299" h="1362884">
                <a:moveTo>
                  <a:pt x="0" y="0"/>
                </a:moveTo>
                <a:lnTo>
                  <a:pt x="1366299" y="0"/>
                </a:lnTo>
                <a:lnTo>
                  <a:pt x="1366299" y="1362884"/>
                </a:lnTo>
                <a:lnTo>
                  <a:pt x="0" y="136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7344" y="8305422"/>
            <a:ext cx="909676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ru-RU" sz="3099" spc="61" dirty="0" err="1" smtClean="0">
                <a:solidFill>
                  <a:srgbClr val="FFFFFF"/>
                </a:solidFill>
                <a:latin typeface="Montserrat Semi-Bold"/>
              </a:rPr>
              <a:t>Шарипов</a:t>
            </a:r>
            <a:r>
              <a:rPr lang="ru-RU" sz="3099" spc="61" dirty="0" smtClean="0">
                <a:solidFill>
                  <a:srgbClr val="FFFFFF"/>
                </a:solidFill>
                <a:latin typeface="Montserrat Semi-Bold"/>
              </a:rPr>
              <a:t> Ильдар </a:t>
            </a:r>
            <a:r>
              <a:rPr lang="ru-RU" sz="3099" spc="61" dirty="0" err="1" smtClean="0">
                <a:solidFill>
                  <a:srgbClr val="FFFFFF"/>
                </a:solidFill>
                <a:latin typeface="Montserrat Semi-Bold"/>
              </a:rPr>
              <a:t>Курбангалиевич</a:t>
            </a:r>
            <a:endParaRPr lang="en-US" sz="3099" spc="61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47344" y="8918575"/>
            <a:ext cx="1407309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0" dirty="0" smtClean="0">
                <a:solidFill>
                  <a:srgbClr val="FFFFFF"/>
                </a:solidFill>
                <a:latin typeface="Montserrat"/>
              </a:rPr>
              <a:t>к.</a:t>
            </a:r>
            <a:r>
              <a:rPr lang="ru-RU" sz="2000" spc="20" dirty="0" smtClean="0">
                <a:solidFill>
                  <a:srgbClr val="FFFFFF"/>
                </a:solidFill>
                <a:latin typeface="Montserrat"/>
              </a:rPr>
              <a:t>т</a:t>
            </a:r>
            <a:r>
              <a:rPr lang="en-US" sz="2000" spc="20" dirty="0" smtClean="0">
                <a:solidFill>
                  <a:srgbClr val="FFFFFF"/>
                </a:solidFill>
                <a:latin typeface="Montserrat"/>
              </a:rPr>
              <a:t>.н</a:t>
            </a:r>
            <a:r>
              <a:rPr lang="en-US" sz="2000" spc="20" dirty="0">
                <a:solidFill>
                  <a:srgbClr val="FFFFFF"/>
                </a:solidFill>
                <a:latin typeface="Montserrat"/>
              </a:rPr>
              <a:t>., </a:t>
            </a:r>
            <a:r>
              <a:rPr lang="ru-RU" sz="2000" spc="20" dirty="0" smtClean="0">
                <a:solidFill>
                  <a:srgbClr val="FFFFFF"/>
                </a:solidFill>
                <a:latin typeface="Montserrat"/>
              </a:rPr>
              <a:t>заведующий </a:t>
            </a:r>
            <a:r>
              <a:rPr lang="en-US" sz="2000" spc="2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ru-RU" sz="2000" spc="20" dirty="0" smtClean="0">
                <a:solidFill>
                  <a:srgbClr val="FFFFFF"/>
                </a:solidFill>
                <a:latin typeface="Montserrat"/>
              </a:rPr>
              <a:t>кафедрой электроснабжения и эксплуатации электрооборудования</a:t>
            </a:r>
            <a:endParaRPr lang="en-US" sz="2000" spc="2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483475" y="512006"/>
            <a:ext cx="512126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ru-RU" sz="2432" dirty="0" smtClean="0">
                <a:solidFill>
                  <a:srgbClr val="004AAD"/>
                </a:solidFill>
                <a:latin typeface="Montserrat Semi-Bold Bold"/>
              </a:rPr>
              <a:t>РАЗРАБОТКА ПРОГРАММНЫХ ПРИЛОЖЕНИЙ (ПО ОТРАСЛЯМ АПК)</a:t>
            </a:r>
            <a:endParaRPr lang="en-US" sz="2432" dirty="0">
              <a:solidFill>
                <a:srgbClr val="004AAD"/>
              </a:solidFill>
              <a:latin typeface="Montserrat Semi-Bold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94774" y="512006"/>
            <a:ext cx="3503196" cy="1101005"/>
          </a:xfrm>
          <a:custGeom>
            <a:avLst/>
            <a:gdLst/>
            <a:ahLst/>
            <a:cxnLst/>
            <a:rect l="l" t="t" r="r" b="b"/>
            <a:pathLst>
              <a:path w="3503196" h="1101005">
                <a:moveTo>
                  <a:pt x="0" y="0"/>
                </a:moveTo>
                <a:lnTo>
                  <a:pt x="3503196" y="0"/>
                </a:lnTo>
                <a:lnTo>
                  <a:pt x="3503196" y="1101004"/>
                </a:lnTo>
                <a:lnTo>
                  <a:pt x="0" y="1101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663" y="4066188"/>
            <a:ext cx="3563008" cy="53445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8876" y="3280585"/>
            <a:ext cx="154619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ru-RU" sz="7200" dirty="0">
                <a:solidFill>
                  <a:srgbClr val="041A72"/>
                </a:solidFill>
                <a:latin typeface="Montserrat Semi-Bold"/>
              </a:rPr>
              <a:t>Тема </a:t>
            </a:r>
            <a:r>
              <a:rPr lang="ru-RU" sz="7200" dirty="0" smtClean="0">
                <a:solidFill>
                  <a:srgbClr val="041A72"/>
                </a:solidFill>
                <a:latin typeface="Montserrat Semi-Bold"/>
              </a:rPr>
              <a:t>2.</a:t>
            </a:r>
            <a:r>
              <a:rPr lang="en-US" sz="7200" dirty="0" smtClean="0">
                <a:solidFill>
                  <a:srgbClr val="041A72"/>
                </a:solidFill>
                <a:latin typeface="Montserrat Semi-Bold"/>
              </a:rPr>
              <a:t> </a:t>
            </a:r>
            <a:r>
              <a:rPr lang="ru-RU" sz="7200" dirty="0"/>
              <a:t>Программирование циклов</a:t>
            </a:r>
            <a:r>
              <a:rPr lang="ru-RU" sz="7200" dirty="0" smtClean="0"/>
              <a:t>. </a:t>
            </a:r>
            <a:endParaRPr lang="en-US" sz="7200" dirty="0">
              <a:solidFill>
                <a:srgbClr val="041A72"/>
              </a:solidFill>
              <a:latin typeface="Montserrat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1322" y="2863756"/>
            <a:ext cx="1259058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dirty="0"/>
              <a:t>В языке C++ имеются следующие виды циклов</a:t>
            </a:r>
            <a:r>
              <a:rPr lang="ru-RU" sz="3600" dirty="0" smtClean="0"/>
              <a:t>:</a:t>
            </a:r>
          </a:p>
          <a:p>
            <a:r>
              <a:rPr lang="ru-RU" sz="3600" b="1" dirty="0" err="1" smtClean="0"/>
              <a:t>for</a:t>
            </a:r>
            <a:endParaRPr lang="ru-RU" sz="3600" dirty="0"/>
          </a:p>
          <a:p>
            <a:r>
              <a:rPr lang="ru-RU" sz="3600" b="1" dirty="0" err="1"/>
              <a:t>while</a:t>
            </a:r>
            <a:endParaRPr lang="ru-RU" sz="3600" dirty="0"/>
          </a:p>
          <a:p>
            <a:r>
              <a:rPr lang="ru-RU" sz="3600" b="1" dirty="0" err="1"/>
              <a:t>do</a:t>
            </a:r>
            <a:r>
              <a:rPr lang="ru-RU" sz="3600" b="1" dirty="0"/>
              <a:t>...</a:t>
            </a:r>
            <a:r>
              <a:rPr lang="ru-RU" sz="3600" b="1" dirty="0" err="1" smtClean="0"/>
              <a:t>while</a:t>
            </a:r>
            <a:endParaRPr lang="ru-RU" sz="3600" b="1" dirty="0" smtClean="0"/>
          </a:p>
          <a:p>
            <a:endParaRPr lang="ru-RU" sz="3600" b="1" dirty="0"/>
          </a:p>
          <a:p>
            <a:endParaRPr lang="ru-RU" sz="3600" dirty="0"/>
          </a:p>
        </p:txBody>
      </p:sp>
      <p:sp>
        <p:nvSpPr>
          <p:cNvPr id="4" name="TextBox 4"/>
          <p:cNvSpPr txBox="1"/>
          <p:nvPr/>
        </p:nvSpPr>
        <p:spPr>
          <a:xfrm>
            <a:off x="829665" y="1804116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Виды циклов</a:t>
            </a:r>
            <a:r>
              <a:rPr lang="ru-RU" sz="3000" dirty="0">
                <a:solidFill>
                  <a:srgbClr val="7D7D7D"/>
                </a:solidFill>
                <a:latin typeface="Montserrat Semi-Bold"/>
              </a:rPr>
              <a:t>.</a:t>
            </a: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6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270" y="6993845"/>
            <a:ext cx="8305800" cy="2139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7200" y="5347556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Цикл </a:t>
            </a:r>
            <a:r>
              <a:rPr lang="ru-RU" sz="3600" dirty="0" err="1"/>
              <a:t>while</a:t>
            </a:r>
            <a:r>
              <a:rPr lang="ru-RU" sz="3600" dirty="0"/>
              <a:t> выполняет некоторый код, пока его условие истинно, то есть возвращает </a:t>
            </a:r>
            <a:r>
              <a:rPr lang="ru-RU" sz="3600" dirty="0" err="1"/>
              <a:t>true</a:t>
            </a:r>
            <a:r>
              <a:rPr lang="ru-RU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14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1322" y="2863756"/>
            <a:ext cx="1259058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dirty="0"/>
              <a:t>В языке C++ имеются следующие виды циклов</a:t>
            </a:r>
            <a:r>
              <a:rPr lang="ru-RU" sz="3600" dirty="0" smtClean="0"/>
              <a:t>:</a:t>
            </a:r>
          </a:p>
          <a:p>
            <a:r>
              <a:rPr lang="ru-RU" sz="3600" b="1" dirty="0" err="1" smtClean="0"/>
              <a:t>for</a:t>
            </a:r>
            <a:endParaRPr lang="ru-RU" sz="3600" dirty="0"/>
          </a:p>
          <a:p>
            <a:r>
              <a:rPr lang="ru-RU" sz="3600" b="1" dirty="0" err="1"/>
              <a:t>while</a:t>
            </a:r>
            <a:endParaRPr lang="ru-RU" sz="3600" dirty="0"/>
          </a:p>
          <a:p>
            <a:r>
              <a:rPr lang="ru-RU" sz="3600" b="1" dirty="0" err="1"/>
              <a:t>do</a:t>
            </a:r>
            <a:r>
              <a:rPr lang="ru-RU" sz="3600" b="1" dirty="0"/>
              <a:t>...</a:t>
            </a:r>
            <a:r>
              <a:rPr lang="ru-RU" sz="3600" b="1" dirty="0" err="1" smtClean="0"/>
              <a:t>while</a:t>
            </a:r>
            <a:endParaRPr lang="ru-RU" sz="3600" b="1" dirty="0" smtClean="0"/>
          </a:p>
          <a:p>
            <a:endParaRPr lang="ru-RU" sz="3600" b="1" dirty="0"/>
          </a:p>
          <a:p>
            <a:endParaRPr lang="ru-RU" sz="3600" dirty="0"/>
          </a:p>
        </p:txBody>
      </p:sp>
      <p:sp>
        <p:nvSpPr>
          <p:cNvPr id="4" name="TextBox 4"/>
          <p:cNvSpPr txBox="1"/>
          <p:nvPr/>
        </p:nvSpPr>
        <p:spPr>
          <a:xfrm>
            <a:off x="829665" y="1804116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Виды циклов</a:t>
            </a:r>
            <a:r>
              <a:rPr lang="ru-RU" sz="3000" dirty="0">
                <a:solidFill>
                  <a:srgbClr val="7D7D7D"/>
                </a:solidFill>
                <a:latin typeface="Montserrat Semi-Bold"/>
              </a:rPr>
              <a:t>.</a:t>
            </a: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6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270" y="6993845"/>
            <a:ext cx="8305800" cy="2139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7200" y="5347556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Цикл </a:t>
            </a:r>
            <a:r>
              <a:rPr lang="ru-RU" sz="3600" dirty="0" err="1"/>
              <a:t>while</a:t>
            </a:r>
            <a:r>
              <a:rPr lang="ru-RU" sz="3600" dirty="0"/>
              <a:t> выполняет некоторый код, пока его условие истинно, то есть возвращает </a:t>
            </a:r>
            <a:r>
              <a:rPr lang="ru-RU" sz="3600" dirty="0" err="1"/>
              <a:t>true</a:t>
            </a:r>
            <a:r>
              <a:rPr lang="ru-RU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7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2400800"/>
            <a:ext cx="1703299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3200" dirty="0"/>
              <a:t>Если для работы цикла нужен счётчик, то его запись можно сократить с помощью цикла </a:t>
            </a:r>
            <a:r>
              <a:rPr lang="ru-RU" sz="3200" i="1" dirty="0" err="1"/>
              <a:t>for</a:t>
            </a:r>
            <a:r>
              <a:rPr lang="ru-RU" sz="3200" i="1" dirty="0"/>
              <a:t>, </a:t>
            </a:r>
            <a:r>
              <a:rPr lang="ru-RU" sz="3200" dirty="0"/>
              <a:t>записав логику в скобки:</a:t>
            </a:r>
            <a:endParaRPr lang="ru-RU" sz="4400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3619" y="1243917"/>
            <a:ext cx="33173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Цикл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for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28058" y="192388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00500"/>
            <a:ext cx="17480285" cy="537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2400800"/>
            <a:ext cx="17032996" cy="454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Формальное определение: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3619" y="1243917"/>
            <a:ext cx="33173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Цикл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for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28058" y="192388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8" y="3138703"/>
            <a:ext cx="8229600" cy="2022231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9338567" y="2204836"/>
            <a:ext cx="7765652" cy="3094556"/>
            <a:chOff x="0" y="0"/>
            <a:chExt cx="10354202" cy="4126074"/>
          </a:xfrm>
        </p:grpSpPr>
        <p:sp>
          <p:nvSpPr>
            <p:cNvPr id="12" name="Freeform 3"/>
            <p:cNvSpPr/>
            <p:nvPr/>
          </p:nvSpPr>
          <p:spPr>
            <a:xfrm>
              <a:off x="0" y="1720878"/>
              <a:ext cx="10354202" cy="2405196"/>
            </a:xfrm>
            <a:custGeom>
              <a:avLst/>
              <a:gdLst/>
              <a:ahLst/>
              <a:cxnLst/>
              <a:rect l="l" t="t" r="r" b="b"/>
              <a:pathLst>
                <a:path w="10354202" h="2405196">
                  <a:moveTo>
                    <a:pt x="0" y="0"/>
                  </a:moveTo>
                  <a:lnTo>
                    <a:pt x="10354202" y="0"/>
                  </a:lnTo>
                  <a:lnTo>
                    <a:pt x="10354202" y="2405196"/>
                  </a:lnTo>
                  <a:lnTo>
                    <a:pt x="0" y="2405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53452"/>
              </a:stretch>
            </a:blipFill>
          </p:spPr>
        </p:sp>
        <p:sp>
          <p:nvSpPr>
            <p:cNvPr id="13" name="Freeform 4"/>
            <p:cNvSpPr/>
            <p:nvPr/>
          </p:nvSpPr>
          <p:spPr>
            <a:xfrm>
              <a:off x="0" y="0"/>
              <a:ext cx="10354202" cy="1720878"/>
            </a:xfrm>
            <a:custGeom>
              <a:avLst/>
              <a:gdLst/>
              <a:ahLst/>
              <a:cxnLst/>
              <a:rect l="l" t="t" r="r" b="b"/>
              <a:pathLst>
                <a:path w="10354202" h="1720878">
                  <a:moveTo>
                    <a:pt x="0" y="0"/>
                  </a:moveTo>
                  <a:lnTo>
                    <a:pt x="10354202" y="0"/>
                  </a:lnTo>
                  <a:lnTo>
                    <a:pt x="10354202" y="1720878"/>
                  </a:lnTo>
                  <a:lnTo>
                    <a:pt x="0" y="172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b="-254239"/>
              </a:stretch>
            </a:blipFill>
          </p:spPr>
        </p:sp>
      </p:grpSp>
      <p:grpSp>
        <p:nvGrpSpPr>
          <p:cNvPr id="14" name="Group 8"/>
          <p:cNvGrpSpPr/>
          <p:nvPr/>
        </p:nvGrpSpPr>
        <p:grpSpPr>
          <a:xfrm>
            <a:off x="9338567" y="5791461"/>
            <a:ext cx="7765652" cy="3094556"/>
            <a:chOff x="0" y="0"/>
            <a:chExt cx="10354202" cy="4126074"/>
          </a:xfrm>
        </p:grpSpPr>
        <p:sp>
          <p:nvSpPr>
            <p:cNvPr id="15" name="Freeform 9"/>
            <p:cNvSpPr/>
            <p:nvPr/>
          </p:nvSpPr>
          <p:spPr>
            <a:xfrm>
              <a:off x="0" y="1720878"/>
              <a:ext cx="10354202" cy="2405196"/>
            </a:xfrm>
            <a:custGeom>
              <a:avLst/>
              <a:gdLst/>
              <a:ahLst/>
              <a:cxnLst/>
              <a:rect l="l" t="t" r="r" b="b"/>
              <a:pathLst>
                <a:path w="10354202" h="2405196">
                  <a:moveTo>
                    <a:pt x="0" y="0"/>
                  </a:moveTo>
                  <a:lnTo>
                    <a:pt x="10354202" y="0"/>
                  </a:lnTo>
                  <a:lnTo>
                    <a:pt x="10354202" y="2405196"/>
                  </a:lnTo>
                  <a:lnTo>
                    <a:pt x="0" y="2405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53452"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>
              <a:off x="0" y="0"/>
              <a:ext cx="10354202" cy="1720878"/>
            </a:xfrm>
            <a:custGeom>
              <a:avLst/>
              <a:gdLst/>
              <a:ahLst/>
              <a:cxnLst/>
              <a:rect l="l" t="t" r="r" b="b"/>
              <a:pathLst>
                <a:path w="10354202" h="1720878">
                  <a:moveTo>
                    <a:pt x="0" y="0"/>
                  </a:moveTo>
                  <a:lnTo>
                    <a:pt x="10354202" y="0"/>
                  </a:lnTo>
                  <a:lnTo>
                    <a:pt x="10354202" y="1720878"/>
                  </a:lnTo>
                  <a:lnTo>
                    <a:pt x="0" y="172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b="-254239"/>
              </a:stretch>
            </a:blipFill>
          </p:spPr>
        </p:sp>
      </p:grpSp>
      <p:grpSp>
        <p:nvGrpSpPr>
          <p:cNvPr id="17" name="Group 18"/>
          <p:cNvGrpSpPr/>
          <p:nvPr/>
        </p:nvGrpSpPr>
        <p:grpSpPr>
          <a:xfrm>
            <a:off x="873619" y="5791461"/>
            <a:ext cx="7765652" cy="3094556"/>
            <a:chOff x="0" y="0"/>
            <a:chExt cx="10354202" cy="4126074"/>
          </a:xfrm>
        </p:grpSpPr>
        <p:sp>
          <p:nvSpPr>
            <p:cNvPr id="18" name="Freeform 19"/>
            <p:cNvSpPr/>
            <p:nvPr/>
          </p:nvSpPr>
          <p:spPr>
            <a:xfrm>
              <a:off x="0" y="1720878"/>
              <a:ext cx="10354202" cy="2405196"/>
            </a:xfrm>
            <a:custGeom>
              <a:avLst/>
              <a:gdLst/>
              <a:ahLst/>
              <a:cxnLst/>
              <a:rect l="l" t="t" r="r" b="b"/>
              <a:pathLst>
                <a:path w="10354202" h="2405196">
                  <a:moveTo>
                    <a:pt x="0" y="0"/>
                  </a:moveTo>
                  <a:lnTo>
                    <a:pt x="10354202" y="0"/>
                  </a:lnTo>
                  <a:lnTo>
                    <a:pt x="10354202" y="2405196"/>
                  </a:lnTo>
                  <a:lnTo>
                    <a:pt x="0" y="2405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53452"/>
              </a:stretch>
            </a:blipFill>
          </p:spPr>
        </p:sp>
        <p:sp>
          <p:nvSpPr>
            <p:cNvPr id="19" name="Freeform 20"/>
            <p:cNvSpPr/>
            <p:nvPr/>
          </p:nvSpPr>
          <p:spPr>
            <a:xfrm>
              <a:off x="0" y="0"/>
              <a:ext cx="10354202" cy="1720878"/>
            </a:xfrm>
            <a:custGeom>
              <a:avLst/>
              <a:gdLst/>
              <a:ahLst/>
              <a:cxnLst/>
              <a:rect l="l" t="t" r="r" b="b"/>
              <a:pathLst>
                <a:path w="10354202" h="1720878">
                  <a:moveTo>
                    <a:pt x="0" y="0"/>
                  </a:moveTo>
                  <a:lnTo>
                    <a:pt x="10354202" y="0"/>
                  </a:lnTo>
                  <a:lnTo>
                    <a:pt x="10354202" y="1720878"/>
                  </a:lnTo>
                  <a:lnTo>
                    <a:pt x="0" y="172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b="-254239"/>
              </a:stretch>
            </a:blipFill>
          </p:spPr>
        </p:sp>
      </p:grpSp>
      <p:sp>
        <p:nvSpPr>
          <p:cNvPr id="20" name="TextBox 19"/>
          <p:cNvSpPr txBox="1"/>
          <p:nvPr/>
        </p:nvSpPr>
        <p:spPr>
          <a:xfrm>
            <a:off x="9830493" y="2475023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инициализатор</a:t>
            </a:r>
            <a:r>
              <a:rPr lang="ru-RU" sz="2800" dirty="0"/>
              <a:t> выполняется один раз при начале выполнения цикла и представляет установку начальных условий, как правило, это инициализация счетчиков - специальных переменных, которые используются для контроля за циклом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287380" y="5866533"/>
            <a:ext cx="69381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/>
              <a:t>условие </a:t>
            </a:r>
            <a:r>
              <a:rPr lang="ru-RU" sz="2700" dirty="0"/>
              <a:t>представляет условие, при соблюдении которого выполняется цикл. Как правило, в качестве условия используется операция сравнения, и если она возвращает ненулевое значение (то есть условие истинно), то выполняется тело цикла, а затем выполняется итерация.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67216" y="6030658"/>
            <a:ext cx="678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итерация</a:t>
            </a:r>
            <a:r>
              <a:rPr lang="ru-RU" sz="2800" dirty="0"/>
              <a:t> выполняется после каждого завершения блока цикла и задает изменение параметров цикла. Обычно здесь происходит увеличение счетчиков цикла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038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2400800"/>
            <a:ext cx="17032996" cy="454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>
                <a:solidFill>
                  <a:srgbClr val="020301"/>
                </a:solidFill>
                <a:latin typeface="Montserrat"/>
              </a:rPr>
              <a:t>Например, перепишем программу по выводу квадратов чисел с помощью цикла </a:t>
            </a:r>
            <a:r>
              <a:rPr lang="ru-RU" sz="2800" dirty="0" err="1">
                <a:solidFill>
                  <a:srgbClr val="020301"/>
                </a:solidFill>
                <a:latin typeface="Montserrat"/>
              </a:rPr>
              <a:t>for</a:t>
            </a:r>
            <a:r>
              <a:rPr lang="ru-RU" sz="2800" dirty="0">
                <a:solidFill>
                  <a:srgbClr val="020301"/>
                </a:solidFill>
                <a:latin typeface="Montserrat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619" y="1243917"/>
            <a:ext cx="33173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Цикл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for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28058" y="192388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111876"/>
            <a:ext cx="14224142" cy="46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3619" y="1243917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Перебор значений в стиле </a:t>
            </a:r>
            <a:r>
              <a:rPr lang="ru-RU" sz="3000" dirty="0" err="1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for-each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28058" y="192388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1342"/>
            <a:ext cx="12268200" cy="21987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12709125" y="3085119"/>
            <a:ext cx="514331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Формальное определение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3609" y="5372747"/>
            <a:ext cx="85560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Здесь выражение {2, 3, 4, 5} как раз представляет последовательность значений - чисел </a:t>
            </a:r>
            <a:r>
              <a:rPr lang="ru-RU" sz="3200" dirty="0" err="1"/>
              <a:t>int</a:t>
            </a:r>
            <a:r>
              <a:rPr lang="ru-RU" sz="3200" dirty="0"/>
              <a:t>. Цикл перебирает всю эту последовательность и помещает каждое значение в переменную n, значение которой выводится на консоль.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24" y="4689745"/>
            <a:ext cx="7467600" cy="44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Цикл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do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4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709125" y="3085119"/>
            <a:ext cx="514331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Формальное определение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1538" y="5585920"/>
            <a:ext cx="85560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Здесь код цикла сработает 6 раз, пока i не станет равным нулю.</a:t>
            </a:r>
          </a:p>
          <a:p>
            <a:r>
              <a:rPr lang="ru-RU" sz="3200" dirty="0"/>
              <a:t>Но важно отметить, что цикл </a:t>
            </a:r>
            <a:r>
              <a:rPr lang="ru-RU" sz="3200" dirty="0" err="1"/>
              <a:t>do</a:t>
            </a:r>
            <a:r>
              <a:rPr lang="ru-RU" sz="3200" dirty="0"/>
              <a:t> гарантирует хотя бы однократное выполнение действий, даже если условие в инструкции </a:t>
            </a:r>
            <a:r>
              <a:rPr lang="ru-RU" sz="3200" dirty="0" err="1"/>
              <a:t>while</a:t>
            </a:r>
            <a:r>
              <a:rPr lang="ru-RU" sz="3200" dirty="0"/>
              <a:t> не будет истинно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71" y="1857458"/>
            <a:ext cx="9512128" cy="2554009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208311"/>
              </p:ext>
            </p:extLst>
          </p:nvPr>
        </p:nvGraphicFramePr>
        <p:xfrm>
          <a:off x="156882" y="4627163"/>
          <a:ext cx="8235993" cy="4799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Точечный рисунок" r:id="rId8" imgW="4038480" imgH="3133800" progId="Paint.Picture">
                  <p:embed/>
                </p:oleObj>
              </mc:Choice>
              <mc:Fallback>
                <p:oleObj name="Точечный рисунок" r:id="rId8" imgW="4038480" imgH="3133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6882" y="4627163"/>
                        <a:ext cx="8235993" cy="4799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1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Операторы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continue 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и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break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5800" y="2107025"/>
            <a:ext cx="1079117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/>
              <a:t>Иногда возникает необходимость выйти из цикла до его завершения. В этом случае можно воспользоваться оператором </a:t>
            </a:r>
            <a:r>
              <a:rPr lang="ru-RU" sz="2800" b="1" dirty="0" err="1"/>
              <a:t>break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4747"/>
            <a:ext cx="9677400" cy="61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5807" y="5284592"/>
            <a:ext cx="902903" cy="3284699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3295626" y="4368410"/>
            <a:ext cx="356095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/>
              <a:t>Вывод в терминал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509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Операторы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continue 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и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break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75761" y="2050512"/>
            <a:ext cx="10791171" cy="94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/>
              <a:t>Для </a:t>
            </a:r>
            <a:r>
              <a:rPr lang="ru-RU" sz="2800" dirty="0"/>
              <a:t>создания бесконечного цикла можно использовать любой вид циклов, но во всех случаях условие всегда истинно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94" y="3374847"/>
            <a:ext cx="11174506" cy="5784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05213" y="3216293"/>
            <a:ext cx="58699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Однако в этих случаях в зависимости от ситуации все равно может быть какое-то условие, при котором цикл может завершить работу. В этом случае для выхода из цикла может применяться оператор </a:t>
            </a:r>
            <a:r>
              <a:rPr lang="ru-RU" sz="3000" b="1" dirty="0" err="1"/>
              <a:t>break</a:t>
            </a:r>
            <a:r>
              <a:rPr lang="ru-RU" sz="3000" dirty="0"/>
              <a:t>. Например, пусть пользователь бесконечно может вводить числа, а программа выводит ему квадрат числа. Но если пользователь ввел 0, то выполним выход из </a:t>
            </a:r>
            <a:r>
              <a:rPr lang="ru-RU" sz="3000" dirty="0" smtClean="0"/>
              <a:t>цикла.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2037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Операторы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continue </a:t>
            </a:r>
            <a:r>
              <a:rPr lang="ru-RU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и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break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19715" y="2163198"/>
            <a:ext cx="5869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Пример</a:t>
            </a:r>
            <a:endParaRPr lang="ru-RU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24" y="2362023"/>
            <a:ext cx="10699376" cy="68736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7271" y="3302673"/>
            <a:ext cx="6622089" cy="59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73618" y="720569"/>
            <a:ext cx="97181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6000" dirty="0"/>
              <a:t>Программирование циклов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3619" y="3462297"/>
            <a:ext cx="501609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ru-RU" sz="2024" dirty="0" smtClean="0">
                <a:solidFill>
                  <a:srgbClr val="020301"/>
                </a:solidFill>
                <a:latin typeface="Montserrat"/>
              </a:rPr>
              <a:t>Программы с ветвлением</a:t>
            </a:r>
            <a:endParaRPr lang="en-US" sz="2024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70698" y="3443060"/>
            <a:ext cx="53293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ru-RU" sz="2024" dirty="0" smtClean="0">
                <a:solidFill>
                  <a:srgbClr val="020301"/>
                </a:solidFill>
                <a:latin typeface="Montserrat"/>
              </a:rPr>
              <a:t>Циклы</a:t>
            </a:r>
            <a:endParaRPr lang="en-US" sz="2024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712698" y="3462297"/>
            <a:ext cx="496570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ru-RU" sz="2024" dirty="0" smtClean="0">
                <a:solidFill>
                  <a:srgbClr val="020301"/>
                </a:solidFill>
                <a:latin typeface="Montserrat"/>
              </a:rPr>
              <a:t>Массивы</a:t>
            </a:r>
            <a:endParaRPr lang="en-US" sz="2024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4094" y="2662554"/>
            <a:ext cx="45466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041A72"/>
                </a:solidFill>
                <a:latin typeface="Montserrat Semi-Bold"/>
              </a:rPr>
              <a:t>Вопрос 1.</a:t>
            </a:r>
            <a:endParaRPr lang="en-US" sz="3000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70699" y="2662554"/>
            <a:ext cx="45466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041A72"/>
                </a:solidFill>
                <a:latin typeface="Montserrat Semi-Bold"/>
              </a:rPr>
              <a:t>Вопрос </a:t>
            </a:r>
            <a:r>
              <a:rPr lang="ru-RU" sz="3000" dirty="0" smtClean="0">
                <a:solidFill>
                  <a:srgbClr val="041A72"/>
                </a:solidFill>
                <a:latin typeface="Montserrat Semi-Bold"/>
              </a:rPr>
              <a:t>2.</a:t>
            </a:r>
            <a:endParaRPr lang="en-US" sz="3000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12699" y="2662554"/>
            <a:ext cx="45466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041A72"/>
                </a:solidFill>
                <a:latin typeface="Montserrat Semi-Bold"/>
              </a:rPr>
              <a:t>Вопрос </a:t>
            </a:r>
            <a:r>
              <a:rPr lang="ru-RU" sz="3000" dirty="0" smtClean="0">
                <a:solidFill>
                  <a:srgbClr val="041A72"/>
                </a:solidFill>
                <a:latin typeface="Montserrat Semi-Bold"/>
              </a:rPr>
              <a:t>3.</a:t>
            </a:r>
            <a:endParaRPr lang="en-US" sz="3000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12" name="Freeform 12"/>
          <p:cNvSpPr/>
          <p:nvPr/>
        </p:nvSpPr>
        <p:spPr>
          <a:xfrm rot="5523213" flipH="1">
            <a:off x="8452901" y="771784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4" name="Freeform 14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844028"/>
            <a:ext cx="2578102" cy="25781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4719738"/>
            <a:ext cx="2702752" cy="27537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686300"/>
            <a:ext cx="32766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3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Массивы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Определение массивов.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110072"/>
            <a:ext cx="8921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Массив представляет набор однотипных </a:t>
            </a:r>
            <a:r>
              <a:rPr lang="ru-RU" sz="3200" dirty="0" smtClean="0"/>
              <a:t>данных.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2709744"/>
            <a:ext cx="8762244" cy="17695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7795" y="4434024"/>
            <a:ext cx="129373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мы можем понять следующее:</a:t>
            </a:r>
          </a:p>
          <a:p>
            <a:endParaRPr lang="ru-RU" sz="3200" dirty="0"/>
          </a:p>
          <a:p>
            <a:r>
              <a:rPr lang="ru-RU" sz="3200" dirty="0"/>
              <a:t>Каждый массив должен иметь свое название.</a:t>
            </a:r>
          </a:p>
          <a:p>
            <a:r>
              <a:rPr lang="ru-RU" sz="3200" dirty="0" smtClean="0"/>
              <a:t>- Он </a:t>
            </a:r>
            <a:r>
              <a:rPr lang="ru-RU" sz="3200" dirty="0"/>
              <a:t>может в себе содержать от одного элемента до бесконечности (это в теории, на практике размер массива ограничивается памятью компьютера).</a:t>
            </a:r>
          </a:p>
          <a:p>
            <a:r>
              <a:rPr lang="ru-RU" sz="3200" dirty="0" smtClean="0"/>
              <a:t>- Все </a:t>
            </a:r>
            <a:r>
              <a:rPr lang="ru-RU" sz="3200" dirty="0"/>
              <a:t>элементы должны быть одного типа. Так, например, вы не можете в одном массиве хранить переменные типа </a:t>
            </a:r>
            <a:r>
              <a:rPr lang="ru-RU" sz="3200" dirty="0" err="1"/>
              <a:t>int</a:t>
            </a:r>
            <a:r>
              <a:rPr lang="ru-RU" sz="3200" dirty="0"/>
              <a:t> и типа </a:t>
            </a:r>
            <a:r>
              <a:rPr lang="ru-RU" sz="3200" dirty="0" err="1"/>
              <a:t>double</a:t>
            </a:r>
            <a:r>
              <a:rPr lang="ru-RU" sz="3200" dirty="0"/>
              <a:t>..</a:t>
            </a: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41487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3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Массивы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Определение массивов.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110072"/>
            <a:ext cx="15011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Массив представляет набор однотипных данных. Формальное определение </a:t>
            </a:r>
            <a:r>
              <a:rPr lang="ru-RU" sz="3200" dirty="0" smtClean="0"/>
              <a:t>массива: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После </a:t>
            </a:r>
            <a:r>
              <a:rPr lang="ru-RU" sz="3200" dirty="0"/>
              <a:t>типа переменной идет название массива, а затем в квадратных скобках его размер</a:t>
            </a:r>
            <a:r>
              <a:rPr lang="ru-RU" sz="3200" dirty="0" smtClean="0"/>
              <a:t>.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88" y="3459997"/>
            <a:ext cx="14845993" cy="899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29" y="5709015"/>
            <a:ext cx="14872887" cy="1432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18" y="7311789"/>
            <a:ext cx="14958797" cy="8318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094" y="8319498"/>
            <a:ext cx="14769794" cy="9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3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Массивы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Определение массивов.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2110072"/>
            <a:ext cx="1743244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Массив — это определённое число ячеек памяти, расположенных подряд. Они позволяют эффективно хранить однотипные данные: зарплаты сотрудников, координаты персонажей, баллы учеников и </a:t>
            </a:r>
            <a:r>
              <a:rPr lang="ru-RU" sz="3200" dirty="0" smtClean="0"/>
              <a:t>т.д.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/>
              <a:t>На картинке выше показано объявление массива из четырёх элементов целочисленного типа. Несмотря на то что значения элементам не присваивались, массив всё равно будет занимать такой объём памяти, который занимали бы четыре </a:t>
            </a:r>
            <a:r>
              <a:rPr lang="ru-RU" sz="3200" dirty="0" smtClean="0"/>
              <a:t>переменные.</a:t>
            </a:r>
            <a:endParaRPr lang="ru-RU" sz="4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05404"/>
            <a:ext cx="157734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3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Массивы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3251" y="1130917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Обращение к элементам массива.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69299" y="64772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2110072"/>
            <a:ext cx="1743244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присваиваемое значение</a:t>
            </a:r>
            <a:r>
              <a:rPr lang="ru-RU" sz="3200" dirty="0" smtClean="0"/>
              <a:t>:</a:t>
            </a:r>
          </a:p>
          <a:p>
            <a:endParaRPr lang="ru-RU" sz="3200" b="1" dirty="0"/>
          </a:p>
          <a:p>
            <a:r>
              <a:rPr lang="en-US" sz="3200" b="1" dirty="0" smtClean="0"/>
              <a:t>a</a:t>
            </a:r>
            <a:r>
              <a:rPr lang="ru-RU" sz="3200" b="1" dirty="0" err="1" smtClean="0"/>
              <a:t>rr</a:t>
            </a:r>
            <a:r>
              <a:rPr lang="ru-RU" sz="3200" b="1" dirty="0" smtClean="0"/>
              <a:t> [6</a:t>
            </a:r>
            <a:r>
              <a:rPr lang="ru-RU" sz="3200" b="1" dirty="0"/>
              <a:t>] = 7 * 4; 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// </a:t>
            </a:r>
            <a:r>
              <a:rPr lang="ru-RU" sz="3200" b="1" dirty="0" err="1">
                <a:solidFill>
                  <a:srgbClr val="00B050"/>
                </a:solidFill>
              </a:rPr>
              <a:t>arr</a:t>
            </a:r>
            <a:r>
              <a:rPr lang="ru-RU" sz="3200" b="1" dirty="0">
                <a:solidFill>
                  <a:srgbClr val="00B050"/>
                </a:solidFill>
              </a:rPr>
              <a:t>[6] равен </a:t>
            </a:r>
            <a:r>
              <a:rPr lang="ru-RU" sz="3200" b="1" dirty="0" smtClean="0">
                <a:solidFill>
                  <a:srgbClr val="00B050"/>
                </a:solidFill>
              </a:rPr>
              <a:t>28</a:t>
            </a:r>
          </a:p>
          <a:p>
            <a:endParaRPr lang="ru-RU" sz="3200" b="1" dirty="0"/>
          </a:p>
          <a:p>
            <a:r>
              <a:rPr lang="ru-RU" sz="3200" dirty="0"/>
              <a:t>Для обращения к элементу массива в C++ мы должны использовать следующею </a:t>
            </a:r>
            <a:r>
              <a:rPr lang="ru-RU" sz="3200" dirty="0" smtClean="0"/>
              <a:t>конструкцию:</a:t>
            </a:r>
          </a:p>
          <a:p>
            <a:endParaRPr lang="ru-RU" sz="3200" b="1" dirty="0"/>
          </a:p>
          <a:p>
            <a:endParaRPr lang="ru-RU" sz="3200" dirty="0" smtClean="0"/>
          </a:p>
          <a:p>
            <a:r>
              <a:rPr lang="ru-RU" sz="3200" b="1" dirty="0" smtClean="0"/>
              <a:t>&lt;</a:t>
            </a:r>
            <a:r>
              <a:rPr lang="ru-RU" sz="3200" b="1" dirty="0"/>
              <a:t>любой код&gt; &lt;имя массива&gt; [ &lt;№ элемента&gt; ] &lt;любой код&gt;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Это </a:t>
            </a:r>
            <a:r>
              <a:rPr lang="ru-RU" sz="3200" dirty="0"/>
              <a:t>может выглядеть следующим образом:</a:t>
            </a:r>
            <a:endParaRPr lang="ru-RU" sz="3200" b="1" dirty="0"/>
          </a:p>
          <a:p>
            <a:endParaRPr lang="ru-RU" sz="3200" dirty="0"/>
          </a:p>
          <a:p>
            <a:r>
              <a:rPr lang="ru-RU" sz="3200" b="1" dirty="0" err="1" smtClean="0"/>
              <a:t>cout</a:t>
            </a:r>
            <a:r>
              <a:rPr lang="ru-RU" sz="3200" b="1" dirty="0" smtClean="0"/>
              <a:t> </a:t>
            </a:r>
            <a:r>
              <a:rPr lang="ru-RU" sz="3200" b="1" dirty="0"/>
              <a:t>&lt;&lt; 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arr</a:t>
            </a:r>
            <a:r>
              <a:rPr lang="ru-RU" sz="3200" b="1" dirty="0" smtClean="0"/>
              <a:t>[10</a:t>
            </a:r>
            <a:r>
              <a:rPr lang="ru-RU" sz="3200" b="1" dirty="0"/>
              <a:t>] &lt;&lt; ", " &lt;&lt; 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arr</a:t>
            </a:r>
            <a:r>
              <a:rPr lang="ru-RU" sz="3200" b="1" dirty="0" smtClean="0"/>
              <a:t>[11</a:t>
            </a:r>
            <a:r>
              <a:rPr lang="ru-RU" sz="3200" b="1" dirty="0"/>
              <a:t>] &lt;&lt; </a:t>
            </a:r>
            <a:r>
              <a:rPr lang="ru-RU" sz="3200" b="1" dirty="0" err="1"/>
              <a:t>endl</a:t>
            </a:r>
            <a:r>
              <a:rPr lang="ru-RU" sz="32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8235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3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Массивы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773530"/>
            <a:ext cx="5438257" cy="3718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46592" y="2574006"/>
            <a:ext cx="44683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Многомерные массивы</a:t>
            </a:r>
            <a:r>
              <a:rPr lang="ru-RU" sz="2800" dirty="0"/>
              <a:t> — это что-то вроде массива внутри массива. Двумерный массив называется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матрицей.</a:t>
            </a: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dirty="0"/>
              <a:t>Самый простой пример матрицы — двумерная карта. Строки выполняют роль оси X, а столбцы — оси Y. С помощью такого массива можно вывести карту какой-нибудь игры.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12983117" cy="790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3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Массивы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152400" y="2171700"/>
            <a:ext cx="17840447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576" y="3558054"/>
            <a:ext cx="57153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Двумерный массив</a:t>
            </a:r>
            <a:r>
              <a:rPr lang="ru-RU" sz="3200" dirty="0"/>
              <a:t> — это обычная таблица, со строками и столбцами.</a:t>
            </a:r>
            <a:endParaRPr lang="ru-RU" sz="3200" b="1" dirty="0"/>
          </a:p>
          <a:p>
            <a:r>
              <a:rPr lang="ru-RU" sz="3200" dirty="0"/>
              <a:t>Фактически двумерный массив — это одномерный массив одномерных массивов.</a:t>
            </a:r>
            <a:endParaRPr lang="ru-RU" sz="3200" b="1" dirty="0"/>
          </a:p>
          <a:p>
            <a:r>
              <a:rPr lang="ru-RU" sz="3200" dirty="0"/>
              <a:t>Структура двумерного массива, с именем a, размером m на </a:t>
            </a:r>
            <a:r>
              <a:rPr lang="ru-RU" sz="3200" dirty="0" smtClean="0"/>
              <a:t>n:</a:t>
            </a:r>
            <a:endParaRPr lang="ru-RU" sz="3200" b="1" dirty="0"/>
          </a:p>
          <a:p>
            <a:endParaRPr lang="ru-RU" sz="3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90788"/>
            <a:ext cx="11478824" cy="685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4"/>
          <p:cNvSpPr txBox="1"/>
          <p:nvPr/>
        </p:nvSpPr>
        <p:spPr>
          <a:xfrm>
            <a:off x="762000" y="1282526"/>
            <a:ext cx="85751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Montserrat Semi-Bold"/>
              </a:rPr>
              <a:t>Двумерные массивы.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chemeClr val="accent5">
                  <a:lumMod val="50000"/>
                </a:schemeClr>
              </a:solidFill>
              <a:latin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8736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28961" t="-85088" r="-29137" b="-2521"/>
            </a:stretch>
          </a:blipFill>
        </p:spPr>
      </p:sp>
      <p:sp>
        <p:nvSpPr>
          <p:cNvPr id="3" name="Freeform 3"/>
          <p:cNvSpPr/>
          <p:nvPr/>
        </p:nvSpPr>
        <p:spPr>
          <a:xfrm rot="-7898672">
            <a:off x="498455" y="3724160"/>
            <a:ext cx="1918505" cy="1913709"/>
          </a:xfrm>
          <a:custGeom>
            <a:avLst/>
            <a:gdLst/>
            <a:ahLst/>
            <a:cxnLst/>
            <a:rect l="l" t="t" r="r" b="b"/>
            <a:pathLst>
              <a:path w="1918505" h="1913709">
                <a:moveTo>
                  <a:pt x="0" y="0"/>
                </a:moveTo>
                <a:lnTo>
                  <a:pt x="1918504" y="0"/>
                </a:lnTo>
                <a:lnTo>
                  <a:pt x="1918504" y="1913709"/>
                </a:lnTo>
                <a:lnTo>
                  <a:pt x="0" y="1913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46354" y="4043572"/>
            <a:ext cx="15641646" cy="128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8"/>
              </a:lnSpc>
            </a:pPr>
            <a:r>
              <a:rPr lang="en-US" sz="8490">
                <a:solidFill>
                  <a:srgbClr val="112EA4"/>
                </a:solidFill>
                <a:latin typeface="Montserrat Semi-Bold Bold"/>
              </a:rPr>
              <a:t>Спасибо за внимание  </a:t>
            </a:r>
          </a:p>
        </p:txBody>
      </p:sp>
      <p:sp>
        <p:nvSpPr>
          <p:cNvPr id="5" name="Freeform 5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5"/>
            <a:stretch>
              <a:fillRect l="-1047" t="-17651" r="-2197312" b="-2673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5431" y="727516"/>
            <a:ext cx="2344464" cy="1900437"/>
          </a:xfrm>
          <a:custGeom>
            <a:avLst/>
            <a:gdLst/>
            <a:ahLst/>
            <a:cxnLst/>
            <a:rect l="l" t="t" r="r" b="b"/>
            <a:pathLst>
              <a:path w="2344464" h="1900437">
                <a:moveTo>
                  <a:pt x="0" y="0"/>
                </a:moveTo>
                <a:lnTo>
                  <a:pt x="2344464" y="0"/>
                </a:lnTo>
                <a:lnTo>
                  <a:pt x="2344464" y="1900437"/>
                </a:lnTo>
                <a:lnTo>
                  <a:pt x="0" y="190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2783" y="727516"/>
            <a:ext cx="2253059" cy="1931466"/>
          </a:xfrm>
          <a:custGeom>
            <a:avLst/>
            <a:gdLst/>
            <a:ahLst/>
            <a:cxnLst/>
            <a:rect l="l" t="t" r="r" b="b"/>
            <a:pathLst>
              <a:path w="2253059" h="1931466">
                <a:moveTo>
                  <a:pt x="0" y="0"/>
                </a:moveTo>
                <a:lnTo>
                  <a:pt x="2253060" y="0"/>
                </a:lnTo>
                <a:lnTo>
                  <a:pt x="2253060" y="1931465"/>
                </a:lnTo>
                <a:lnTo>
                  <a:pt x="0" y="1931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18504" y="643455"/>
            <a:ext cx="1673809" cy="2068560"/>
          </a:xfrm>
          <a:custGeom>
            <a:avLst/>
            <a:gdLst/>
            <a:ahLst/>
            <a:cxnLst/>
            <a:rect l="l" t="t" r="r" b="b"/>
            <a:pathLst>
              <a:path w="1673809" h="2068560">
                <a:moveTo>
                  <a:pt x="0" y="0"/>
                </a:moveTo>
                <a:lnTo>
                  <a:pt x="1673810" y="0"/>
                </a:lnTo>
                <a:lnTo>
                  <a:pt x="1673810" y="2068559"/>
                </a:lnTo>
                <a:lnTo>
                  <a:pt x="0" y="206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3330" y="399381"/>
            <a:ext cx="2572539" cy="2328148"/>
          </a:xfrm>
          <a:custGeom>
            <a:avLst/>
            <a:gdLst/>
            <a:ahLst/>
            <a:cxnLst/>
            <a:rect l="l" t="t" r="r" b="b"/>
            <a:pathLst>
              <a:path w="2572539" h="2328148">
                <a:moveTo>
                  <a:pt x="0" y="0"/>
                </a:moveTo>
                <a:lnTo>
                  <a:pt x="2572539" y="0"/>
                </a:lnTo>
                <a:lnTo>
                  <a:pt x="2572539" y="2328147"/>
                </a:lnTo>
                <a:lnTo>
                  <a:pt x="0" y="2328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82783" y="3655940"/>
            <a:ext cx="3224157" cy="2567235"/>
          </a:xfrm>
          <a:custGeom>
            <a:avLst/>
            <a:gdLst/>
            <a:ahLst/>
            <a:cxnLst/>
            <a:rect l="l" t="t" r="r" b="b"/>
            <a:pathLst>
              <a:path w="3224157" h="2567235">
                <a:moveTo>
                  <a:pt x="0" y="0"/>
                </a:moveTo>
                <a:lnTo>
                  <a:pt x="3224157" y="0"/>
                </a:lnTo>
                <a:lnTo>
                  <a:pt x="3224157" y="2567235"/>
                </a:lnTo>
                <a:lnTo>
                  <a:pt x="0" y="2567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421698"/>
            <a:ext cx="2052415" cy="2635525"/>
          </a:xfrm>
          <a:custGeom>
            <a:avLst/>
            <a:gdLst/>
            <a:ahLst/>
            <a:cxnLst/>
            <a:rect l="l" t="t" r="r" b="b"/>
            <a:pathLst>
              <a:path w="2052415" h="2635525">
                <a:moveTo>
                  <a:pt x="0" y="0"/>
                </a:moveTo>
                <a:lnTo>
                  <a:pt x="2052415" y="0"/>
                </a:lnTo>
                <a:lnTo>
                  <a:pt x="2052415" y="2635525"/>
                </a:lnTo>
                <a:lnTo>
                  <a:pt x="0" y="2635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5431" y="3421698"/>
            <a:ext cx="2013659" cy="2489841"/>
          </a:xfrm>
          <a:custGeom>
            <a:avLst/>
            <a:gdLst/>
            <a:ahLst/>
            <a:cxnLst/>
            <a:rect l="l" t="t" r="r" b="b"/>
            <a:pathLst>
              <a:path w="2013659" h="2489841">
                <a:moveTo>
                  <a:pt x="0" y="0"/>
                </a:moveTo>
                <a:lnTo>
                  <a:pt x="2013659" y="0"/>
                </a:lnTo>
                <a:lnTo>
                  <a:pt x="2013659" y="2489841"/>
                </a:lnTo>
                <a:lnTo>
                  <a:pt x="0" y="2489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48428" y="6570789"/>
            <a:ext cx="1607664" cy="2468582"/>
          </a:xfrm>
          <a:custGeom>
            <a:avLst/>
            <a:gdLst/>
            <a:ahLst/>
            <a:cxnLst/>
            <a:rect l="l" t="t" r="r" b="b"/>
            <a:pathLst>
              <a:path w="1607664" h="2468582">
                <a:moveTo>
                  <a:pt x="0" y="0"/>
                </a:moveTo>
                <a:lnTo>
                  <a:pt x="1607665" y="0"/>
                </a:lnTo>
                <a:lnTo>
                  <a:pt x="1607665" y="2468583"/>
                </a:lnTo>
                <a:lnTo>
                  <a:pt x="0" y="2468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87950" y="6734641"/>
            <a:ext cx="2332414" cy="2204131"/>
          </a:xfrm>
          <a:custGeom>
            <a:avLst/>
            <a:gdLst/>
            <a:ahLst/>
            <a:cxnLst/>
            <a:rect l="l" t="t" r="r" b="b"/>
            <a:pathLst>
              <a:path w="2332414" h="2204131">
                <a:moveTo>
                  <a:pt x="0" y="0"/>
                </a:moveTo>
                <a:lnTo>
                  <a:pt x="2332414" y="0"/>
                </a:lnTo>
                <a:lnTo>
                  <a:pt x="2332414" y="2204131"/>
                </a:lnTo>
                <a:lnTo>
                  <a:pt x="0" y="22041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1537" y="6765666"/>
            <a:ext cx="3046741" cy="2224121"/>
          </a:xfrm>
          <a:custGeom>
            <a:avLst/>
            <a:gdLst/>
            <a:ahLst/>
            <a:cxnLst/>
            <a:rect l="l" t="t" r="r" b="b"/>
            <a:pathLst>
              <a:path w="3046741" h="2224121">
                <a:moveTo>
                  <a:pt x="0" y="0"/>
                </a:moveTo>
                <a:lnTo>
                  <a:pt x="3046741" y="0"/>
                </a:lnTo>
                <a:lnTo>
                  <a:pt x="3046741" y="2224121"/>
                </a:lnTo>
                <a:lnTo>
                  <a:pt x="0" y="2224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65066" y="6963327"/>
            <a:ext cx="2780685" cy="1975445"/>
          </a:xfrm>
          <a:custGeom>
            <a:avLst/>
            <a:gdLst/>
            <a:ahLst/>
            <a:cxnLst/>
            <a:rect l="l" t="t" r="r" b="b"/>
            <a:pathLst>
              <a:path w="2780685" h="1975445">
                <a:moveTo>
                  <a:pt x="0" y="0"/>
                </a:moveTo>
                <a:lnTo>
                  <a:pt x="2780685" y="0"/>
                </a:lnTo>
                <a:lnTo>
                  <a:pt x="2780685" y="1975445"/>
                </a:lnTo>
                <a:lnTo>
                  <a:pt x="0" y="1975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92764" y="3823329"/>
            <a:ext cx="1925290" cy="2233893"/>
          </a:xfrm>
          <a:custGeom>
            <a:avLst/>
            <a:gdLst/>
            <a:ahLst/>
            <a:cxnLst/>
            <a:rect l="l" t="t" r="r" b="b"/>
            <a:pathLst>
              <a:path w="1925290" h="2233893">
                <a:moveTo>
                  <a:pt x="0" y="0"/>
                </a:moveTo>
                <a:lnTo>
                  <a:pt x="1925290" y="0"/>
                </a:lnTo>
                <a:lnTo>
                  <a:pt x="1925290" y="2233894"/>
                </a:lnTo>
                <a:lnTo>
                  <a:pt x="0" y="2233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36939" y="3703776"/>
            <a:ext cx="2544267" cy="2353447"/>
          </a:xfrm>
          <a:custGeom>
            <a:avLst/>
            <a:gdLst/>
            <a:ahLst/>
            <a:cxnLst/>
            <a:rect l="l" t="t" r="r" b="b"/>
            <a:pathLst>
              <a:path w="2544267" h="2353447">
                <a:moveTo>
                  <a:pt x="0" y="0"/>
                </a:moveTo>
                <a:lnTo>
                  <a:pt x="2544267" y="0"/>
                </a:lnTo>
                <a:lnTo>
                  <a:pt x="2544267" y="2353447"/>
                </a:lnTo>
                <a:lnTo>
                  <a:pt x="0" y="2353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36926" y="727516"/>
            <a:ext cx="2401902" cy="2086652"/>
          </a:xfrm>
          <a:custGeom>
            <a:avLst/>
            <a:gdLst/>
            <a:ahLst/>
            <a:cxnLst/>
            <a:rect l="l" t="t" r="r" b="b"/>
            <a:pathLst>
              <a:path w="2401902" h="2086652">
                <a:moveTo>
                  <a:pt x="0" y="0"/>
                </a:moveTo>
                <a:lnTo>
                  <a:pt x="2401902" y="0"/>
                </a:lnTo>
                <a:lnTo>
                  <a:pt x="2401902" y="2086652"/>
                </a:lnTo>
                <a:lnTo>
                  <a:pt x="0" y="2086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36939" y="6765666"/>
            <a:ext cx="2617215" cy="2273706"/>
          </a:xfrm>
          <a:custGeom>
            <a:avLst/>
            <a:gdLst/>
            <a:ahLst/>
            <a:cxnLst/>
            <a:rect l="l" t="t" r="r" b="b"/>
            <a:pathLst>
              <a:path w="2617215" h="2273706">
                <a:moveTo>
                  <a:pt x="0" y="0"/>
                </a:moveTo>
                <a:lnTo>
                  <a:pt x="2617215" y="0"/>
                </a:lnTo>
                <a:lnTo>
                  <a:pt x="2617215" y="2273706"/>
                </a:lnTo>
                <a:lnTo>
                  <a:pt x="0" y="22737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16"/>
            <a:stretch>
              <a:fillRect l="-1047" t="-17651" r="-2197312" b="-2673"/>
            </a:stretch>
          </a:blipFill>
        </p:spPr>
      </p:sp>
      <p:sp>
        <p:nvSpPr>
          <p:cNvPr id="19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26351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17326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705" y="7290175"/>
            <a:ext cx="1719438" cy="1719438"/>
          </a:xfrm>
          <a:custGeom>
            <a:avLst/>
            <a:gdLst/>
            <a:ahLst/>
            <a:cxnLst/>
            <a:rect l="l" t="t" r="r" b="b"/>
            <a:pathLst>
              <a:path w="1719438" h="1719438">
                <a:moveTo>
                  <a:pt x="0" y="0"/>
                </a:moveTo>
                <a:lnTo>
                  <a:pt x="1719438" y="0"/>
                </a:lnTo>
                <a:lnTo>
                  <a:pt x="1719438" y="1719438"/>
                </a:lnTo>
                <a:lnTo>
                  <a:pt x="0" y="1719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79278" y="592625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3"/>
                </a:lnTo>
                <a:lnTo>
                  <a:pt x="0" y="1647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82876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9949" y="5568342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82876" y="5568342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6351" y="5568342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17326" y="5587552"/>
            <a:ext cx="1574706" cy="1574706"/>
          </a:xfrm>
          <a:custGeom>
            <a:avLst/>
            <a:gdLst/>
            <a:ahLst/>
            <a:cxnLst/>
            <a:rect l="l" t="t" r="r" b="b"/>
            <a:pathLst>
              <a:path w="1574706" h="1574706">
                <a:moveTo>
                  <a:pt x="0" y="0"/>
                </a:moveTo>
                <a:lnTo>
                  <a:pt x="1574706" y="0"/>
                </a:lnTo>
                <a:lnTo>
                  <a:pt x="1574706" y="1574706"/>
                </a:lnTo>
                <a:lnTo>
                  <a:pt x="0" y="15747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1705" y="554422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7888" y="646335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24695" y="3863482"/>
            <a:ext cx="1559969" cy="1559969"/>
          </a:xfrm>
          <a:custGeom>
            <a:avLst/>
            <a:gdLst/>
            <a:ahLst/>
            <a:cxnLst/>
            <a:rect l="l" t="t" r="r" b="b"/>
            <a:pathLst>
              <a:path w="1559969" h="1559969">
                <a:moveTo>
                  <a:pt x="0" y="0"/>
                </a:moveTo>
                <a:lnTo>
                  <a:pt x="1559969" y="0"/>
                </a:lnTo>
                <a:lnTo>
                  <a:pt x="1559969" y="1559970"/>
                </a:lnTo>
                <a:lnTo>
                  <a:pt x="0" y="15599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26351" y="771241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82876" y="3810326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26351" y="3810326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1705" y="3798265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1705" y="2293407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129949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29949" y="254623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46328" y="672799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93401" y="3940479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3"/>
                </a:lnTo>
                <a:lnTo>
                  <a:pt x="0" y="164707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346328" y="205231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26351" y="205231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279278" y="2137203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365095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=""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909341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=""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626766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=""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215695" y="7234516"/>
            <a:ext cx="1658740" cy="1658740"/>
          </a:xfrm>
          <a:custGeom>
            <a:avLst/>
            <a:gdLst/>
            <a:ahLst/>
            <a:cxnLst/>
            <a:rect l="l" t="t" r="r" b="b"/>
            <a:pathLst>
              <a:path w="1658740" h="1658740">
                <a:moveTo>
                  <a:pt x="0" y="0"/>
                </a:moveTo>
                <a:lnTo>
                  <a:pt x="1658740" y="0"/>
                </a:lnTo>
                <a:lnTo>
                  <a:pt x="1658740" y="1658740"/>
                </a:lnTo>
                <a:lnTo>
                  <a:pt x="0" y="1658740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=""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866674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=""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937537" y="646159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=""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866674" y="5573466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=""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365095" y="5573466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=""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909341" y="5591997"/>
            <a:ext cx="1519117" cy="1519117"/>
          </a:xfrm>
          <a:custGeom>
            <a:avLst/>
            <a:gdLst/>
            <a:ahLst/>
            <a:cxnLst/>
            <a:rect l="l" t="t" r="r" b="b"/>
            <a:pathLst>
              <a:path w="1519117" h="1519117">
                <a:moveTo>
                  <a:pt x="0" y="0"/>
                </a:moveTo>
                <a:lnTo>
                  <a:pt x="1519117" y="0"/>
                </a:lnTo>
                <a:lnTo>
                  <a:pt x="1519117" y="1519118"/>
                </a:lnTo>
                <a:lnTo>
                  <a:pt x="0" y="1519118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="" xmlns:asvg="http://schemas.microsoft.com/office/drawing/2016/SVG/main" r:embed="rId6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215695" y="5550195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=""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626766" y="5573466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=""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916449" y="3928790"/>
            <a:ext cx="1504901" cy="1504901"/>
          </a:xfrm>
          <a:custGeom>
            <a:avLst/>
            <a:gdLst/>
            <a:ahLst/>
            <a:cxnLst/>
            <a:rect l="l" t="t" r="r" b="b"/>
            <a:pathLst>
              <a:path w="1504901" h="1504901">
                <a:moveTo>
                  <a:pt x="0" y="0"/>
                </a:moveTo>
                <a:lnTo>
                  <a:pt x="1504901" y="0"/>
                </a:lnTo>
                <a:lnTo>
                  <a:pt x="1504901" y="1504900"/>
                </a:lnTo>
                <a:lnTo>
                  <a:pt x="0" y="1504900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="" xmlns:asvg="http://schemas.microsoft.com/office/drawing/2016/SVG/main" r:embed="rId7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215695" y="61978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=""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866674" y="3877510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="" xmlns:asvg="http://schemas.microsoft.com/office/drawing/2016/SVG/main" r:embed="rId7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365095" y="3877510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="" xmlns:asvg="http://schemas.microsoft.com/office/drawing/2016/SVG/main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215695" y="3865875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="" xmlns:asvg="http://schemas.microsoft.com/office/drawing/2016/SVG/main" r:embed="rId8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626766" y="3877510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="" xmlns:asvg="http://schemas.microsoft.com/office/drawing/2016/SVG/main" r:embed="rId8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498270" y="646159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="" xmlns:asvg="http://schemas.microsoft.com/office/drawing/2016/SVG/main" r:embed="rId8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564105" y="592625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="" xmlns:asvg="http://schemas.microsoft.com/office/drawing/2016/SVG/main" r:embed="rId8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866674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="" xmlns:asvg="http://schemas.microsoft.com/office/drawing/2016/SVG/main" r:embed="rId8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365095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0">
              <a:extLst>
                <a:ext uri="{96DAC541-7B7A-43D3-8B79-37D633B846F1}">
                  <asvg:svgBlip xmlns="" xmlns:asvg="http://schemas.microsoft.com/office/drawing/2016/SVG/main" r:embed="rId9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2874435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="" xmlns:asvg="http://schemas.microsoft.com/office/drawing/2016/SVG/main" r:embed="rId9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1215695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="" xmlns:asvg="http://schemas.microsoft.com/office/drawing/2016/SVG/main" r:embed="rId9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626766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="" xmlns:asvg="http://schemas.microsoft.com/office/drawing/2016/SVG/main" r:embed="rId9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98"/>
            <a:stretch>
              <a:fillRect l="-1047" t="-17651" r="-2197312" b="-2673"/>
            </a:stretch>
          </a:blipFill>
        </p:spPr>
      </p:sp>
      <p:sp>
        <p:nvSpPr>
          <p:cNvPr id="52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Программы с ветвлением.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9600" y="1287133"/>
            <a:ext cx="14782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Оператор </a:t>
            </a:r>
            <a:r>
              <a:rPr lang="ru-RU" sz="3200" b="1" dirty="0" err="1" smtClean="0"/>
              <a:t>if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286884"/>
            <a:ext cx="17051215" cy="69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Программы с ветвлением.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9600" y="1287133"/>
            <a:ext cx="14782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Оператор </a:t>
            </a:r>
            <a:r>
              <a:rPr lang="ru-RU" sz="3200" b="1" dirty="0" err="1" smtClean="0"/>
              <a:t>if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2064686"/>
            <a:ext cx="15468600" cy="72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Программы с ветвлением.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9600" y="1287133"/>
            <a:ext cx="14782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Оператор </a:t>
            </a:r>
            <a:r>
              <a:rPr lang="ru-RU" sz="3200" b="1" dirty="0" err="1" smtClean="0"/>
              <a:t>if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08" y="2283953"/>
            <a:ext cx="14472422" cy="69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2.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48000" y="2735935"/>
            <a:ext cx="12590585" cy="94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ru-RU" sz="2800" dirty="0"/>
              <a:t>Итерационные циклы — это циклы с заранее неизвестным числом шагов. Различают циклы с пред и пост условием. </a:t>
            </a:r>
            <a:endParaRPr lang="ru-RU" sz="2800" b="1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29665" y="1804116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Использование циклов.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6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2901" y="3971000"/>
            <a:ext cx="3200400" cy="5198102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7611010" y="3829136"/>
            <a:ext cx="1660213" cy="1247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0413090" y="3967735"/>
            <a:ext cx="4102786" cy="108998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21" y="5197332"/>
            <a:ext cx="3553664" cy="23855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4335" y="5433296"/>
            <a:ext cx="6821542" cy="28469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5876" y="3967735"/>
            <a:ext cx="3363749" cy="51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2.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6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9" y="3135727"/>
            <a:ext cx="17729236" cy="6140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2051909"/>
            <a:ext cx="9954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 smtClean="0"/>
              <a:t>Цикл</a:t>
            </a:r>
            <a:r>
              <a:rPr lang="ru-RU" sz="2800" dirty="0"/>
              <a:t>, который пять раз выводит сообщение «Hello, </a:t>
            </a:r>
            <a:r>
              <a:rPr lang="ru-RU" sz="2800" dirty="0" err="1"/>
              <a:t>World</a:t>
            </a:r>
            <a:r>
              <a:rPr lang="ru-RU" sz="2800" dirty="0" smtClean="0"/>
              <a:t>!»</a:t>
            </a:r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463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2.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1323" y="2863756"/>
            <a:ext cx="867367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В языке C++ имеются следующие виды циклов</a:t>
            </a:r>
            <a:r>
              <a:rPr lang="ru-RU" sz="3200" dirty="0" smtClean="0"/>
              <a:t>:</a:t>
            </a:r>
          </a:p>
          <a:p>
            <a:r>
              <a:rPr lang="ru-RU" sz="3200" b="1" dirty="0" err="1" smtClean="0"/>
              <a:t>for</a:t>
            </a:r>
            <a:endParaRPr lang="ru-RU" sz="3200" dirty="0"/>
          </a:p>
          <a:p>
            <a:r>
              <a:rPr lang="ru-RU" sz="3200" b="1" dirty="0" err="1"/>
              <a:t>while</a:t>
            </a:r>
            <a:endParaRPr lang="ru-RU" sz="3200" dirty="0"/>
          </a:p>
          <a:p>
            <a:r>
              <a:rPr lang="ru-RU" sz="3200" b="1" dirty="0" err="1"/>
              <a:t>do</a:t>
            </a:r>
            <a:r>
              <a:rPr lang="ru-RU" sz="3200" b="1" dirty="0"/>
              <a:t>...</a:t>
            </a:r>
            <a:r>
              <a:rPr lang="ru-RU" sz="3200" b="1" dirty="0" err="1" smtClean="0"/>
              <a:t>while</a:t>
            </a:r>
            <a:endParaRPr lang="ru-RU" sz="3200" b="1" dirty="0" smtClean="0"/>
          </a:p>
          <a:p>
            <a:endParaRPr lang="ru-RU" sz="3200" b="1" dirty="0"/>
          </a:p>
          <a:p>
            <a:endParaRPr lang="ru-RU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829665" y="1804116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Виды циклов</a:t>
            </a:r>
            <a:r>
              <a:rPr lang="ru-RU" sz="3000" dirty="0">
                <a:solidFill>
                  <a:srgbClr val="7D7D7D"/>
                </a:solidFill>
                <a:latin typeface="Montserrat Semi-Bold"/>
              </a:rPr>
              <a:t>.</a:t>
            </a: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6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" y="6908027"/>
            <a:ext cx="8305800" cy="2139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547066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Цикл </a:t>
            </a:r>
            <a:r>
              <a:rPr lang="ru-RU" sz="3200" dirty="0" err="1"/>
              <a:t>while</a:t>
            </a:r>
            <a:r>
              <a:rPr lang="ru-RU" sz="3200" dirty="0"/>
              <a:t> выполняет некоторый код, пока его условие истинно, то есть возвращает </a:t>
            </a:r>
            <a:r>
              <a:rPr lang="ru-RU" sz="3200" dirty="0" err="1"/>
              <a:t>true</a:t>
            </a:r>
            <a:r>
              <a:rPr lang="ru-RU" sz="3200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979" y="4506696"/>
            <a:ext cx="7730645" cy="4380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15599" y="2955650"/>
            <a:ext cx="7364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Цикл, который пять раз выводит сообщение «Hello, </a:t>
            </a:r>
            <a:r>
              <a:rPr lang="ru-RU" sz="3200" dirty="0" err="1"/>
              <a:t>World</a:t>
            </a:r>
            <a:r>
              <a:rPr lang="ru-RU" sz="3200" dirty="0" smtClean="0"/>
              <a:t>!», см. слад  7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459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</a:t>
            </a: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Циклы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1322" y="2863756"/>
            <a:ext cx="1259058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dirty="0"/>
              <a:t>Например, выведем квадраты чисел от 1 до 9:</a:t>
            </a:r>
            <a:endParaRPr lang="ru-RU" sz="3600" b="1" dirty="0"/>
          </a:p>
          <a:p>
            <a:endParaRPr lang="ru-RU" sz="3600" dirty="0"/>
          </a:p>
        </p:txBody>
      </p:sp>
      <p:sp>
        <p:nvSpPr>
          <p:cNvPr id="4" name="TextBox 4"/>
          <p:cNvSpPr txBox="1"/>
          <p:nvPr/>
        </p:nvSpPr>
        <p:spPr>
          <a:xfrm>
            <a:off x="829665" y="1804116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Пример.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6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52" y="3771607"/>
            <a:ext cx="13227124" cy="5277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1966" y="3977955"/>
            <a:ext cx="2597834" cy="49919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9452" y="2702022"/>
            <a:ext cx="411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Консольный вывод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2609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983</Words>
  <Application>Microsoft Office PowerPoint</Application>
  <PresentationFormat>Произвольный</PresentationFormat>
  <Paragraphs>175</Paragraphs>
  <Slides>28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Montserrat</vt:lpstr>
      <vt:lpstr>Calibri</vt:lpstr>
      <vt:lpstr>Montserrat Semi-Bold</vt:lpstr>
      <vt:lpstr>Montserrat Semi-Bold Bold</vt:lpstr>
      <vt:lpstr>Office Theme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Системы искусственного интеллекта в АПК</dc:title>
  <dc:creator>ARTEM</dc:creator>
  <cp:lastModifiedBy>sh-ik</cp:lastModifiedBy>
  <cp:revision>183</cp:revision>
  <dcterms:created xsi:type="dcterms:W3CDTF">2006-08-16T00:00:00Z</dcterms:created>
  <dcterms:modified xsi:type="dcterms:W3CDTF">2024-10-17T11:00:57Z</dcterms:modified>
  <dc:identifier>DAFvJswRNpw</dc:identifier>
</cp:coreProperties>
</file>