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92" r:id="rId4"/>
    <p:sldId id="258" r:id="rId5"/>
    <p:sldId id="259" r:id="rId6"/>
    <p:sldId id="267" r:id="rId7"/>
    <p:sldId id="316" r:id="rId8"/>
    <p:sldId id="260" r:id="rId9"/>
    <p:sldId id="287" r:id="rId10"/>
    <p:sldId id="318" r:id="rId11"/>
    <p:sldId id="321" r:id="rId12"/>
    <p:sldId id="299" r:id="rId13"/>
    <p:sldId id="266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CC3300"/>
    <a:srgbClr val="FFF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9" autoAdjust="0"/>
    <p:restoredTop sz="94664" autoAdjust="0"/>
  </p:normalViewPr>
  <p:slideViewPr>
    <p:cSldViewPr>
      <p:cViewPr varScale="1">
        <p:scale>
          <a:sx n="66" d="100"/>
          <a:sy n="66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5E4662A-979C-4140-BD0D-35DF34E241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6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BF8245D-7E7D-4A3E-938E-04B8A6791244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37B16BC-746A-4E6B-BF5A-39EEE9462529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3C3DAB5-90B8-4F0F-A891-02039E7B05C9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013592-1967-46E7-BC15-774929F79267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C5EB89A-74E2-4854-9C5A-D69FD2EE46A6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C87F22E-B883-4112-8384-FCE454BA3C1C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1E66D82-E8BC-451A-A772-BF5FAB305E3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AC793A7-EF0E-4528-92AF-60F048D6C65E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2A96843-223D-4FF8-8232-765140B7C78B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C4D384D-5E14-4D3C-B2F8-8D8FDEB33BB3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0DEE1-EA04-48DE-BBF2-5C800FFA4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09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FE8A5-7BAD-4FAF-9320-8806DCFFBE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3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FA95F-8A62-4F61-B284-FC941C009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904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9D39F-384B-41C8-B64E-CF6703B88E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21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BB7489-DFF7-4D62-8616-B4BED3297F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43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4D422-5550-4A23-A5D6-38612D689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417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F0352-0EF8-4662-B15B-8EC0D4B42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57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C20FC-E668-4D93-BC1F-D3C940413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20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FD29E-6321-4537-931D-CFBCA6393A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07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0F96B-5FC7-40B7-B911-F23A0BD807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02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50501-C3DA-4031-A1A2-1686B1F12A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580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85CB-67B2-4E75-91F4-3FE388F589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79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44AD8BB1-D962-4388-BE14-18FF9BC9B0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02_02"/>
          <p:cNvPicPr>
            <a:picLocks noChangeAspect="1" noChangeArrowheads="1"/>
          </p:cNvPicPr>
          <p:nvPr/>
        </p:nvPicPr>
        <p:blipFill>
          <a:blip r:embed="rId3">
            <a:lum bright="54000" contrast="-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7200" b="1" smtClean="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Лекция №1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68313" y="2924175"/>
            <a:ext cx="8675687" cy="277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ru-RU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Зоология, как система наук о животных.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ru-RU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зоологии.</a:t>
            </a:r>
          </a:p>
          <a:p>
            <a:pPr marL="342900" indent="-342900" algn="just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ru-RU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Современная классификация животного мира.</a:t>
            </a:r>
            <a:endParaRPr lang="ru-RU" sz="3200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marL="342900" indent="-342900" algn="just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ru-RU" sz="3200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Простейшие (одноклеточные).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tx1"/>
                </a:solidFill>
              </a:rPr>
              <a:t>Размножение простейших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91513" cy="7493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b="1" smtClean="0"/>
              <a:t>2. Половой путь:</a:t>
            </a:r>
            <a:endParaRPr lang="ru-RU" smtClean="0"/>
          </a:p>
        </p:txBody>
      </p:sp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2189163"/>
            <a:ext cx="399573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2646363" y="3844925"/>
            <a:ext cx="3851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/>
              <a:t> копуляция</a:t>
            </a:r>
          </a:p>
        </p:txBody>
      </p:sp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925" y="4781550"/>
            <a:ext cx="3995738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2646363" y="5934075"/>
            <a:ext cx="3851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2800" b="1"/>
              <a:t>конъюгация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Инцистирование</a:t>
            </a:r>
          </a:p>
        </p:txBody>
      </p:sp>
      <p:pic>
        <p:nvPicPr>
          <p:cNvPr id="12291" name="Picture 9" descr="02_09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3575" y="1916113"/>
            <a:ext cx="5668963" cy="3160712"/>
          </a:xfrm>
          <a:noFill/>
        </p:spPr>
      </p:pic>
      <p:sp>
        <p:nvSpPr>
          <p:cNvPr id="12292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/>
          <a:lstStyle/>
          <a:p>
            <a:r>
              <a:rPr lang="ru-RU" smtClean="0"/>
              <a:t>Важным приспособительным свойством простейших является </a:t>
            </a:r>
            <a:r>
              <a:rPr lang="ru-RU" b="1" smtClean="0"/>
              <a:t>инцистирование</a:t>
            </a:r>
            <a:r>
              <a:rPr lang="ru-RU" smtClean="0"/>
              <a:t>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Классификация простейших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0" y="1412875"/>
            <a:ext cx="9144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/>
              <a:t>Тип Саркожгутиконосцы (</a:t>
            </a:r>
            <a:r>
              <a:rPr lang="en-US" sz="3200"/>
              <a:t>Sarcomastigophora)</a:t>
            </a:r>
            <a:endParaRPr lang="ru-RU" sz="3200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1403350" y="2060575"/>
            <a:ext cx="774065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/>
              <a:t>Класс Саркодовые (</a:t>
            </a:r>
            <a:r>
              <a:rPr lang="en-US" sz="2400"/>
              <a:t>Sarcodina</a:t>
            </a:r>
            <a:r>
              <a:rPr lang="ru-RU" sz="2400"/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/>
              <a:t>Класс Жгутиковые (</a:t>
            </a:r>
            <a:r>
              <a:rPr lang="en-US" sz="2400"/>
              <a:t>Flagellata</a:t>
            </a:r>
            <a:r>
              <a:rPr lang="ru-RU" sz="2400"/>
              <a:t>)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0" y="3500438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/>
              <a:t>Тип Апикомплексы (</a:t>
            </a:r>
            <a:r>
              <a:rPr lang="en-US" sz="3200"/>
              <a:t>Apicomplexa)</a:t>
            </a:r>
            <a:endParaRPr lang="ru-RU" sz="3200"/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1403350" y="4221163"/>
            <a:ext cx="774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/>
              <a:t>Класс Споровики (</a:t>
            </a:r>
            <a:r>
              <a:rPr lang="en-US" sz="2400"/>
              <a:t>Sporozoa</a:t>
            </a:r>
            <a:r>
              <a:rPr lang="ru-RU" sz="2400"/>
              <a:t>)</a:t>
            </a:r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0" y="5154613"/>
            <a:ext cx="9144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/>
              <a:t>Тип Ресничные (</a:t>
            </a:r>
            <a:r>
              <a:rPr lang="en-US" sz="3200"/>
              <a:t>Ciliophora)</a:t>
            </a:r>
            <a:endParaRPr lang="ru-RU" sz="3200"/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1403350" y="5851525"/>
            <a:ext cx="774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/>
              <a:t>Класс Инфузории (</a:t>
            </a:r>
            <a:r>
              <a:rPr lang="en-US" sz="2400"/>
              <a:t>Infusoria</a:t>
            </a:r>
            <a:r>
              <a:rPr lang="ru-RU" sz="24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03_1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0"/>
            <a:ext cx="7380287" cy="6850063"/>
          </a:xfrm>
          <a:noFill/>
        </p:spPr>
      </p:pic>
      <p:sp>
        <p:nvSpPr>
          <p:cNvPr id="14339" name="Rectangle 4" descr="Полотно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5225" cy="1412875"/>
          </a:xfrm>
          <a:blipFill dpi="0" rotWithShape="1">
            <a:blip r:embed="rId4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ru-RU" sz="4000" smtClean="0"/>
              <a:t>Положение простейших</a:t>
            </a:r>
            <a:br>
              <a:rPr lang="ru-RU" sz="4000" smtClean="0"/>
            </a:br>
            <a:r>
              <a:rPr lang="ru-RU" sz="4000" smtClean="0"/>
              <a:t>в животном мире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4" descr="01_03"/>
          <p:cNvPicPr>
            <a:picLocks noChangeAspect="1" noChangeArrowheads="1"/>
          </p:cNvPicPr>
          <p:nvPr/>
        </p:nvPicPr>
        <p:blipFill>
          <a:blip r:embed="rId3">
            <a:lum bright="60000" contrast="-5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0" y="1412875"/>
            <a:ext cx="91440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Черты сходства растительного и животного мира:</a:t>
            </a:r>
          </a:p>
          <a:p>
            <a:pPr eaLnBrk="1" hangingPunct="1"/>
            <a:r>
              <a:rPr lang="ru-RU" sz="2000"/>
              <a:t>- клеточное строение</a:t>
            </a:r>
          </a:p>
          <a:p>
            <a:pPr eaLnBrk="1" hangingPunct="1"/>
            <a:r>
              <a:rPr lang="ru-RU" sz="2000"/>
              <a:t>- наличие обмена веществ</a:t>
            </a:r>
          </a:p>
          <a:p>
            <a:pPr eaLnBrk="1" hangingPunct="1"/>
            <a:r>
              <a:rPr lang="ru-RU" sz="2000"/>
              <a:t>- способность к размножению</a:t>
            </a:r>
          </a:p>
          <a:p>
            <a:pPr eaLnBrk="1" hangingPunct="1"/>
            <a:r>
              <a:rPr lang="ru-RU" sz="2000"/>
              <a:t>- состав: жиры, белки, углеводы, минеральные вещества, вода.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0" y="3284538"/>
            <a:ext cx="914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/>
              <a:t>Черты отличия:</a:t>
            </a:r>
            <a:endParaRPr lang="ru-RU" sz="2000"/>
          </a:p>
        </p:txBody>
      </p:sp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0" y="3789363"/>
            <a:ext cx="4572000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Животные:</a:t>
            </a:r>
          </a:p>
          <a:p>
            <a:pPr eaLnBrk="1" hangingPunct="1">
              <a:spcBef>
                <a:spcPct val="10000"/>
              </a:spcBef>
            </a:pPr>
            <a:r>
              <a:rPr lang="ru-RU" b="1"/>
              <a:t>- питаются органикой (гетеротрофы)</a:t>
            </a:r>
          </a:p>
          <a:p>
            <a:pPr eaLnBrk="1" hangingPunct="1">
              <a:spcBef>
                <a:spcPct val="10000"/>
              </a:spcBef>
            </a:pPr>
            <a:r>
              <a:rPr lang="ru-RU" b="1"/>
              <a:t>- имеют нервную и мышечную системы, передвигаются</a:t>
            </a:r>
          </a:p>
          <a:p>
            <a:pPr eaLnBrk="1" hangingPunct="1">
              <a:spcBef>
                <a:spcPct val="10000"/>
              </a:spcBef>
            </a:pPr>
            <a:r>
              <a:rPr lang="ru-RU" b="1"/>
              <a:t>- не имеют клетчатки в составе клеток</a:t>
            </a:r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4859338" y="3789363"/>
            <a:ext cx="4284662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/>
              <a:t>Растения: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ru-RU" b="1"/>
              <a:t> питаются неорганическими веществами, образуя органику (автотрофы)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ru-RU" b="1"/>
              <a:t> фотосинтез (благодаря хлорофиллу)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6040438"/>
            <a:ext cx="9144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/>
              <a:t>Резкой разницы между низшими растениями и животными нет, имеются черты сходства.</a:t>
            </a:r>
          </a:p>
        </p:txBody>
      </p:sp>
      <p:sp>
        <p:nvSpPr>
          <p:cNvPr id="3080" name="Rectangle 16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9144000" cy="1143000"/>
          </a:xfrm>
        </p:spPr>
        <p:txBody>
          <a:bodyPr/>
          <a:lstStyle/>
          <a:p>
            <a:pPr eaLnBrk="1" hangingPunct="1"/>
            <a:r>
              <a:rPr lang="ru-RU" sz="3600" smtClean="0"/>
              <a:t>1. Зоология – система наук о животных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pPr eaLnBrk="1" hangingPunct="1"/>
            <a:r>
              <a:rPr lang="ru-RU" smtClean="0"/>
              <a:t>2. История зоологии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0" y="976313"/>
            <a:ext cx="9144000" cy="576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arenR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Зарождение. Основоположник – Аристотель, описал 450 видов животных.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arenR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Средневековье. Застой науки, засилье церкви.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arenR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15-16 вв. Эпоха Возрождения. Развитие мореплавания,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открытие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новых земель, новых животных.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arenR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17 в. Изобретение микроскопа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 А. Левенгуком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о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ткрытие малых живых существ.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arenR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18 в.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Карл Линней – изобрел систематику, бинарную номенклатуру.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arenR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Начало 19 в.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Ж.-Б.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Ламарк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создал первую естественную систематику животных и эволюционную теорию.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arenR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Середина 19 в.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Чарльз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Дарвин научно обосновал эволюционную теорию. Основные положения: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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живой природе идет постоянная борьба за существование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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основной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движущ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ий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фактор</a:t>
            </a: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эволюции – естественный отбор</a:t>
            </a:r>
            <a:endParaRPr lang="ru-RU" sz="200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 typeface="Symbol" pitchFamily="18" charset="2"/>
              <a:buChar char="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искусственный отбор человеком ведет к созданию пород животных, сортов растений.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Tx/>
              <a:buAutoNum type="arabicParenR" startAt="8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Вторая половина 19 в. Эволюционное направление в зоологии. Формируются новые научные направления: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эволюционная эмбриология (И.И. Мечников, А.О. Ковалевский)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эволюционная палеонтология (В.О. Ковалевский)</a:t>
            </a:r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ru-RU" sz="2000">
                <a:solidFill>
                  <a:srgbClr val="000000"/>
                </a:solidFill>
                <a:latin typeface="Times New Roman" pitchFamily="18" charset="0"/>
              </a:rPr>
              <a:t>эволюционная физиология (И.И. Сеченов) и т.д.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3"/>
          <p:cNvSpPr>
            <a:spLocks noChangeArrowheads="1"/>
          </p:cNvSpPr>
          <p:nvPr/>
        </p:nvSpPr>
        <p:spPr bwMode="auto">
          <a:xfrm>
            <a:off x="4997450" y="1198563"/>
            <a:ext cx="3997325" cy="436562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ru-RU"/>
          </a:p>
        </p:txBody>
      </p:sp>
      <p:pic>
        <p:nvPicPr>
          <p:cNvPr id="5123" name="Picture 10" descr="01_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147763"/>
            <a:ext cx="41275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7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5888"/>
            <a:ext cx="9144000" cy="649287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3. Классификация животного мира</a:t>
            </a:r>
          </a:p>
        </p:txBody>
      </p:sp>
      <p:sp>
        <p:nvSpPr>
          <p:cNvPr id="5125" name="Text Box 14"/>
          <p:cNvSpPr txBox="1">
            <a:spLocks noChangeArrowheads="1"/>
          </p:cNvSpPr>
          <p:nvPr/>
        </p:nvSpPr>
        <p:spPr bwMode="auto">
          <a:xfrm>
            <a:off x="395288" y="1268413"/>
            <a:ext cx="4105275" cy="465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/>
              <a:t>Вид – основная категория, совокупность сходных по  строению и жизнедеятель-ности особей, имеющих общее происхождение и дающих плодовитое потомство. Вид населяет арел.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/>
              <a:t>Систематические категории (таксоны): </a:t>
            </a:r>
            <a:r>
              <a:rPr lang="ru-RU" sz="2400" b="1"/>
              <a:t>вид – род – семейство – отряд – класс – тип.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77875"/>
          </a:xfrm>
        </p:spPr>
        <p:txBody>
          <a:bodyPr/>
          <a:lstStyle/>
          <a:p>
            <a:pPr eaLnBrk="1" hangingPunct="1"/>
            <a:r>
              <a:rPr lang="ru-RU" smtClean="0"/>
              <a:t>Царство животных :</a:t>
            </a: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0" y="836613"/>
            <a:ext cx="914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600"/>
              <a:t>Подцарство Одноклеточные или Простейшие (</a:t>
            </a:r>
            <a:r>
              <a:rPr lang="en-US" sz="2600"/>
              <a:t>Protozoa)</a:t>
            </a:r>
            <a:endParaRPr lang="ru-RU" sz="2600"/>
          </a:p>
        </p:txBody>
      </p:sp>
      <p:sp>
        <p:nvSpPr>
          <p:cNvPr id="6148" name="Text Box 9"/>
          <p:cNvSpPr txBox="1">
            <a:spLocks noChangeArrowheads="1"/>
          </p:cNvSpPr>
          <p:nvPr/>
        </p:nvSpPr>
        <p:spPr bwMode="auto">
          <a:xfrm>
            <a:off x="539750" y="1412875"/>
            <a:ext cx="86042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sz="2400"/>
              <a:t>Тип Саркожгутиконосцы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Апикомплексы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Ресничные</a:t>
            </a:r>
          </a:p>
        </p:txBody>
      </p:sp>
      <p:sp>
        <p:nvSpPr>
          <p:cNvPr id="6149" name="Text Box 10"/>
          <p:cNvSpPr txBox="1">
            <a:spLocks noChangeArrowheads="1"/>
          </p:cNvSpPr>
          <p:nvPr/>
        </p:nvSpPr>
        <p:spPr bwMode="auto">
          <a:xfrm>
            <a:off x="0" y="2708275"/>
            <a:ext cx="91440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600"/>
              <a:t>Подцарство Многоклеточные (</a:t>
            </a:r>
            <a:r>
              <a:rPr lang="en-US" sz="2600"/>
              <a:t>Metazoa)</a:t>
            </a:r>
            <a:endParaRPr lang="ru-RU" sz="2600"/>
          </a:p>
        </p:txBody>
      </p:sp>
      <p:sp>
        <p:nvSpPr>
          <p:cNvPr id="6150" name="Text Box 11"/>
          <p:cNvSpPr txBox="1">
            <a:spLocks noChangeArrowheads="1"/>
          </p:cNvSpPr>
          <p:nvPr/>
        </p:nvSpPr>
        <p:spPr bwMode="auto">
          <a:xfrm>
            <a:off x="539750" y="3357563"/>
            <a:ext cx="860425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sz="2400"/>
              <a:t>Тип Губки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Кишечнополостные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Плоские черви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Круглые черви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Кольчатые черви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Членистоногие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Моллюски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Иглокожие</a:t>
            </a:r>
          </a:p>
          <a:p>
            <a:pPr eaLnBrk="1" hangingPunct="1">
              <a:buFontTx/>
              <a:buAutoNum type="arabicPeriod"/>
            </a:pPr>
            <a:r>
              <a:rPr lang="ru-RU" sz="2400"/>
              <a:t>Тип Хордовые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5589588"/>
            <a:ext cx="9144000" cy="126841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dirty="0" smtClean="0"/>
              <a:t>Современная классификация животного мира</a:t>
            </a:r>
          </a:p>
        </p:txBody>
      </p:sp>
      <p:pic>
        <p:nvPicPr>
          <p:cNvPr id="7171" name="Picture 4" descr="35_2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82750" y="57150"/>
            <a:ext cx="5778500" cy="56038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Простейшие – микроскопически мелкие животные, тело которых состоит из одной клетки, но представляет собой целостный организм со всеми жизненными функциями: питание, дыхание, размножение.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4000" smtClean="0"/>
              <a:t>4. Простейшие (одноклеточные).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2"/>
          <p:cNvSpPr txBox="1">
            <a:spLocks noChangeArrowheads="1"/>
          </p:cNvSpPr>
          <p:nvPr/>
        </p:nvSpPr>
        <p:spPr bwMode="auto">
          <a:xfrm>
            <a:off x="179388" y="1989138"/>
            <a:ext cx="3851275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ru-RU" sz="2400"/>
              <a:t>Основные части клетки: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ru-RU" sz="2400"/>
              <a:t>цитоплазма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ru-RU" sz="2400"/>
              <a:t>ядро 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ru-RU" sz="2400"/>
              <a:t>органоиды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ru-RU" sz="2400"/>
              <a:t>включения.</a:t>
            </a:r>
          </a:p>
        </p:txBody>
      </p:sp>
      <p:sp>
        <p:nvSpPr>
          <p:cNvPr id="9219" name="Text Box 13"/>
          <p:cNvSpPr txBox="1">
            <a:spLocks noChangeArrowheads="1"/>
          </p:cNvSpPr>
          <p:nvPr/>
        </p:nvSpPr>
        <p:spPr bwMode="auto">
          <a:xfrm>
            <a:off x="179388" y="4359275"/>
            <a:ext cx="3851275" cy="166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ru-RU" sz="2400"/>
              <a:t>Органоиды движения: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ru-RU" sz="2400"/>
              <a:t>ложноножки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ru-RU" sz="2400"/>
              <a:t>реснички</a:t>
            </a:r>
          </a:p>
          <a:p>
            <a:pPr eaLnBrk="1" hangingPunct="1">
              <a:spcBef>
                <a:spcPct val="10000"/>
              </a:spcBef>
              <a:buFontTx/>
              <a:buAutoNum type="arabicPeriod"/>
            </a:pPr>
            <a:r>
              <a:rPr lang="ru-RU" sz="2400"/>
              <a:t>жгутики.</a:t>
            </a:r>
          </a:p>
        </p:txBody>
      </p:sp>
      <p:pic>
        <p:nvPicPr>
          <p:cNvPr id="9220" name="Picture 14" descr="02_0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1916113"/>
            <a:ext cx="4752975" cy="4752975"/>
          </a:xfrm>
          <a:noFill/>
        </p:spPr>
      </p:pic>
      <p:sp>
        <p:nvSpPr>
          <p:cNvPr id="922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tx1"/>
                </a:solidFill>
              </a:rPr>
              <a:t>Строение клетки простейших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sz="2800" b="1"/>
          </a:p>
        </p:txBody>
      </p:sp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0" y="1582738"/>
            <a:ext cx="3995738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ru-RU" sz="2800" b="1"/>
              <a:t>Вегетативный путь:</a:t>
            </a:r>
          </a:p>
          <a:p>
            <a:pPr marL="800100" lvl="1" indent="-342900" eaLnBrk="1" hangingPunct="1">
              <a:buFontTx/>
              <a:buChar char="•"/>
            </a:pPr>
            <a:r>
              <a:rPr lang="ru-RU" sz="2400"/>
              <a:t>простое деление;</a:t>
            </a:r>
          </a:p>
          <a:p>
            <a:pPr marL="800100" lvl="1" indent="-342900" eaLnBrk="1" hangingPunct="1">
              <a:buFontTx/>
              <a:buChar char="•"/>
            </a:pPr>
            <a:r>
              <a:rPr lang="ru-RU" sz="2400"/>
              <a:t>почкование;</a:t>
            </a:r>
          </a:p>
          <a:p>
            <a:pPr marL="800100" lvl="1" indent="-342900" eaLnBrk="1" hangingPunct="1">
              <a:buFontTx/>
              <a:buChar char="•"/>
            </a:pPr>
            <a:r>
              <a:rPr lang="ru-RU" sz="2400"/>
              <a:t>множественное деление (шизогония)</a:t>
            </a:r>
          </a:p>
          <a:p>
            <a:pPr marL="342900" indent="-342900" eaLnBrk="1" hangingPunct="1"/>
            <a:endParaRPr lang="ru-RU" sz="2400" b="1"/>
          </a:p>
          <a:p>
            <a:pPr marL="342900" indent="-342900" eaLnBrk="1" hangingPunct="1"/>
            <a:r>
              <a:rPr lang="ru-RU" sz="2400" b="1"/>
              <a:t>    Деление клеточного ядра:</a:t>
            </a:r>
          </a:p>
          <a:p>
            <a:pPr marL="800100" lvl="1" indent="-342900" eaLnBrk="1" hangingPunct="1">
              <a:buFontTx/>
              <a:buChar char="•"/>
            </a:pPr>
            <a:r>
              <a:rPr lang="ru-RU" sz="2400"/>
              <a:t>амитоз – простое деление;</a:t>
            </a:r>
          </a:p>
          <a:p>
            <a:pPr marL="800100" lvl="1" indent="-342900" eaLnBrk="1" hangingPunct="1">
              <a:buFontTx/>
              <a:buChar char="•"/>
            </a:pPr>
            <a:r>
              <a:rPr lang="ru-RU" sz="2400"/>
              <a:t>митоз (кариокинез)- сложное деление</a:t>
            </a:r>
            <a:endParaRPr lang="ru-RU" sz="2800"/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>
                <a:solidFill>
                  <a:schemeClr val="tx1"/>
                </a:solidFill>
              </a:rPr>
              <a:t>Размножение простейших</a:t>
            </a:r>
          </a:p>
        </p:txBody>
      </p:sp>
      <p:pic>
        <p:nvPicPr>
          <p:cNvPr id="10245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811338"/>
            <a:ext cx="5076825" cy="471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532</Words>
  <Application>Microsoft Office PowerPoint</Application>
  <PresentationFormat>Экран (4:3)</PresentationFormat>
  <Paragraphs>100</Paragraphs>
  <Slides>13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Оформление по умолчанию</vt:lpstr>
      <vt:lpstr>Лекция №1</vt:lpstr>
      <vt:lpstr>1. Зоология – система наук о животных</vt:lpstr>
      <vt:lpstr>2. История зоологии</vt:lpstr>
      <vt:lpstr>3. Классификация животного мира</vt:lpstr>
      <vt:lpstr>Царство животных :</vt:lpstr>
      <vt:lpstr>Современная классификация животного мира</vt:lpstr>
      <vt:lpstr>4. Простейшие (одноклеточные).</vt:lpstr>
      <vt:lpstr>Строение клетки простейших</vt:lpstr>
      <vt:lpstr>Размножение простейших</vt:lpstr>
      <vt:lpstr>Размножение простейших</vt:lpstr>
      <vt:lpstr>Инцистирование</vt:lpstr>
      <vt:lpstr>Классификация простейших</vt:lpstr>
      <vt:lpstr>Положение простейших в животном мире</vt:lpstr>
    </vt:vector>
  </TitlesOfParts>
  <Company>Дом, милый 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№1</dc:title>
  <dc:creator>Маша + Эдик</dc:creator>
  <cp:lastModifiedBy>пк</cp:lastModifiedBy>
  <cp:revision>78</cp:revision>
  <dcterms:created xsi:type="dcterms:W3CDTF">2006-07-04T10:36:46Z</dcterms:created>
  <dcterms:modified xsi:type="dcterms:W3CDTF">2022-12-28T07:15:17Z</dcterms:modified>
</cp:coreProperties>
</file>