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319" r:id="rId4"/>
    <p:sldId id="293" r:id="rId5"/>
    <p:sldId id="294" r:id="rId6"/>
    <p:sldId id="296" r:id="rId7"/>
    <p:sldId id="297" r:id="rId8"/>
    <p:sldId id="298" r:id="rId9"/>
    <p:sldId id="299" r:id="rId10"/>
    <p:sldId id="300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20" r:id="rId28"/>
    <p:sldId id="321" r:id="rId29"/>
    <p:sldId id="322" r:id="rId30"/>
    <p:sldId id="272" r:id="rId31"/>
    <p:sldId id="273" r:id="rId32"/>
    <p:sldId id="274" r:id="rId33"/>
  </p:sldIdLst>
  <p:sldSz cx="18288000" cy="10287000"/>
  <p:notesSz cx="6858000" cy="9144000"/>
  <p:embeddedFontLst>
    <p:embeddedFont>
      <p:font typeface="Montserrat" panose="020B0604020202020204" charset="-5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ntserrat Semi-Bold" panose="020B0604020202020204" charset="-52"/>
      <p:regular r:id="rId40"/>
    </p:embeddedFont>
    <p:embeddedFont>
      <p:font typeface="Montserrat Semi-Bold Bold" panose="020B0604020202020204" charset="-52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168" autoAdjust="0"/>
  </p:normalViewPr>
  <p:slideViewPr>
    <p:cSldViewPr>
      <p:cViewPr varScale="1">
        <p:scale>
          <a:sx n="54" d="100"/>
          <a:sy n="54" d="100"/>
        </p:scale>
        <p:origin x="114" y="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DB852-6E88-43AC-A9CB-344E735D1DA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70047-ADB3-4C35-9EDF-C0277B830A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69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146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8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247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517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311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720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62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302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53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749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106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391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05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918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0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940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787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50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70047-ADB3-4C35-9EDF-C0277B830A4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841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10" Type="http://schemas.openxmlformats.org/officeDocument/2006/relationships/image" Target="../media/image6.jp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.png"/><Relationship Id="rId7" Type="http://schemas.openxmlformats.org/officeDocument/2006/relationships/image" Target="../media/image13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.jp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8.png"/><Relationship Id="rId21" Type="http://schemas.openxmlformats.org/officeDocument/2006/relationships/image" Target="../media/image73.svg"/><Relationship Id="rId42" Type="http://schemas.openxmlformats.org/officeDocument/2006/relationships/image" Target="../media/image76.png"/><Relationship Id="rId47" Type="http://schemas.openxmlformats.org/officeDocument/2006/relationships/image" Target="../media/image99.svg"/><Relationship Id="rId63" Type="http://schemas.openxmlformats.org/officeDocument/2006/relationships/image" Target="../media/image115.svg"/><Relationship Id="rId68" Type="http://schemas.openxmlformats.org/officeDocument/2006/relationships/image" Target="../media/image89.png"/><Relationship Id="rId84" Type="http://schemas.openxmlformats.org/officeDocument/2006/relationships/image" Target="../media/image97.png"/><Relationship Id="rId89" Type="http://schemas.openxmlformats.org/officeDocument/2006/relationships/image" Target="../media/image141.svg"/><Relationship Id="rId16" Type="http://schemas.openxmlformats.org/officeDocument/2006/relationships/image" Target="../media/image63.png"/><Relationship Id="rId11" Type="http://schemas.openxmlformats.org/officeDocument/2006/relationships/image" Target="../media/image63.svg"/><Relationship Id="rId32" Type="http://schemas.openxmlformats.org/officeDocument/2006/relationships/image" Target="../media/image71.png"/><Relationship Id="rId37" Type="http://schemas.openxmlformats.org/officeDocument/2006/relationships/image" Target="../media/image89.svg"/><Relationship Id="rId53" Type="http://schemas.openxmlformats.org/officeDocument/2006/relationships/image" Target="../media/image105.svg"/><Relationship Id="rId58" Type="http://schemas.openxmlformats.org/officeDocument/2006/relationships/image" Target="../media/image84.png"/><Relationship Id="rId74" Type="http://schemas.openxmlformats.org/officeDocument/2006/relationships/image" Target="../media/image92.png"/><Relationship Id="rId79" Type="http://schemas.openxmlformats.org/officeDocument/2006/relationships/image" Target="../media/image131.svg"/><Relationship Id="rId5" Type="http://schemas.openxmlformats.org/officeDocument/2006/relationships/image" Target="../media/image57.svg"/><Relationship Id="rId90" Type="http://schemas.openxmlformats.org/officeDocument/2006/relationships/image" Target="../media/image100.png"/><Relationship Id="rId95" Type="http://schemas.openxmlformats.org/officeDocument/2006/relationships/image" Target="../media/image147.svg"/><Relationship Id="rId22" Type="http://schemas.openxmlformats.org/officeDocument/2006/relationships/image" Target="../media/image66.png"/><Relationship Id="rId27" Type="http://schemas.openxmlformats.org/officeDocument/2006/relationships/image" Target="../media/image79.svg"/><Relationship Id="rId43" Type="http://schemas.openxmlformats.org/officeDocument/2006/relationships/image" Target="../media/image95.svg"/><Relationship Id="rId48" Type="http://schemas.openxmlformats.org/officeDocument/2006/relationships/image" Target="../media/image79.png"/><Relationship Id="rId64" Type="http://schemas.openxmlformats.org/officeDocument/2006/relationships/image" Target="../media/image87.png"/><Relationship Id="rId69" Type="http://schemas.openxmlformats.org/officeDocument/2006/relationships/image" Target="../media/image121.svg"/><Relationship Id="rId80" Type="http://schemas.openxmlformats.org/officeDocument/2006/relationships/image" Target="../media/image95.png"/><Relationship Id="rId85" Type="http://schemas.openxmlformats.org/officeDocument/2006/relationships/image" Target="../media/image137.svg"/><Relationship Id="rId3" Type="http://schemas.openxmlformats.org/officeDocument/2006/relationships/image" Target="../media/image55.svg"/><Relationship Id="rId12" Type="http://schemas.openxmlformats.org/officeDocument/2006/relationships/image" Target="../media/image61.png"/><Relationship Id="rId17" Type="http://schemas.openxmlformats.org/officeDocument/2006/relationships/image" Target="../media/image69.svg"/><Relationship Id="rId25" Type="http://schemas.openxmlformats.org/officeDocument/2006/relationships/image" Target="../media/image77.svg"/><Relationship Id="rId33" Type="http://schemas.openxmlformats.org/officeDocument/2006/relationships/image" Target="../media/image85.svg"/><Relationship Id="rId38" Type="http://schemas.openxmlformats.org/officeDocument/2006/relationships/image" Target="../media/image74.png"/><Relationship Id="rId46" Type="http://schemas.openxmlformats.org/officeDocument/2006/relationships/image" Target="../media/image78.png"/><Relationship Id="rId59" Type="http://schemas.openxmlformats.org/officeDocument/2006/relationships/image" Target="../media/image111.svg"/><Relationship Id="rId67" Type="http://schemas.openxmlformats.org/officeDocument/2006/relationships/image" Target="../media/image119.svg"/><Relationship Id="rId20" Type="http://schemas.openxmlformats.org/officeDocument/2006/relationships/image" Target="../media/image65.png"/><Relationship Id="rId41" Type="http://schemas.openxmlformats.org/officeDocument/2006/relationships/image" Target="../media/image93.svg"/><Relationship Id="rId54" Type="http://schemas.openxmlformats.org/officeDocument/2006/relationships/image" Target="../media/image82.png"/><Relationship Id="rId62" Type="http://schemas.openxmlformats.org/officeDocument/2006/relationships/image" Target="../media/image86.png"/><Relationship Id="rId70" Type="http://schemas.openxmlformats.org/officeDocument/2006/relationships/image" Target="../media/image90.png"/><Relationship Id="rId75" Type="http://schemas.openxmlformats.org/officeDocument/2006/relationships/image" Target="../media/image127.svg"/><Relationship Id="rId83" Type="http://schemas.openxmlformats.org/officeDocument/2006/relationships/image" Target="../media/image135.svg"/><Relationship Id="rId88" Type="http://schemas.openxmlformats.org/officeDocument/2006/relationships/image" Target="../media/image99.png"/><Relationship Id="rId91" Type="http://schemas.openxmlformats.org/officeDocument/2006/relationships/image" Target="../media/image143.svg"/><Relationship Id="rId9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5" Type="http://schemas.openxmlformats.org/officeDocument/2006/relationships/image" Target="../media/image67.svg"/><Relationship Id="rId23" Type="http://schemas.openxmlformats.org/officeDocument/2006/relationships/image" Target="../media/image75.svg"/><Relationship Id="rId28" Type="http://schemas.openxmlformats.org/officeDocument/2006/relationships/image" Target="../media/image69.png"/><Relationship Id="rId36" Type="http://schemas.openxmlformats.org/officeDocument/2006/relationships/image" Target="../media/image73.png"/><Relationship Id="rId49" Type="http://schemas.openxmlformats.org/officeDocument/2006/relationships/image" Target="../media/image101.svg"/><Relationship Id="rId57" Type="http://schemas.openxmlformats.org/officeDocument/2006/relationships/image" Target="../media/image109.svg"/><Relationship Id="rId10" Type="http://schemas.openxmlformats.org/officeDocument/2006/relationships/image" Target="../media/image60.png"/><Relationship Id="rId31" Type="http://schemas.openxmlformats.org/officeDocument/2006/relationships/image" Target="../media/image83.svg"/><Relationship Id="rId44" Type="http://schemas.openxmlformats.org/officeDocument/2006/relationships/image" Target="../media/image77.png"/><Relationship Id="rId52" Type="http://schemas.openxmlformats.org/officeDocument/2006/relationships/image" Target="../media/image81.png"/><Relationship Id="rId60" Type="http://schemas.openxmlformats.org/officeDocument/2006/relationships/image" Target="../media/image85.png"/><Relationship Id="rId65" Type="http://schemas.openxmlformats.org/officeDocument/2006/relationships/image" Target="../media/image117.svg"/><Relationship Id="rId73" Type="http://schemas.openxmlformats.org/officeDocument/2006/relationships/image" Target="../media/image125.svg"/><Relationship Id="rId78" Type="http://schemas.openxmlformats.org/officeDocument/2006/relationships/image" Target="../media/image94.png"/><Relationship Id="rId81" Type="http://schemas.openxmlformats.org/officeDocument/2006/relationships/image" Target="../media/image133.svg"/><Relationship Id="rId86" Type="http://schemas.openxmlformats.org/officeDocument/2006/relationships/image" Target="../media/image98.png"/><Relationship Id="rId94" Type="http://schemas.openxmlformats.org/officeDocument/2006/relationships/image" Target="../media/image102.png"/><Relationship Id="rId4" Type="http://schemas.openxmlformats.org/officeDocument/2006/relationships/image" Target="../media/image57.png"/><Relationship Id="rId9" Type="http://schemas.openxmlformats.org/officeDocument/2006/relationships/image" Target="../media/image61.svg"/><Relationship Id="rId13" Type="http://schemas.openxmlformats.org/officeDocument/2006/relationships/image" Target="../media/image65.svg"/><Relationship Id="rId18" Type="http://schemas.openxmlformats.org/officeDocument/2006/relationships/image" Target="../media/image64.png"/><Relationship Id="rId39" Type="http://schemas.openxmlformats.org/officeDocument/2006/relationships/image" Target="../media/image91.svg"/><Relationship Id="rId34" Type="http://schemas.openxmlformats.org/officeDocument/2006/relationships/image" Target="../media/image72.png"/><Relationship Id="rId50" Type="http://schemas.openxmlformats.org/officeDocument/2006/relationships/image" Target="../media/image80.png"/><Relationship Id="rId55" Type="http://schemas.openxmlformats.org/officeDocument/2006/relationships/image" Target="../media/image107.svg"/><Relationship Id="rId76" Type="http://schemas.openxmlformats.org/officeDocument/2006/relationships/image" Target="../media/image93.png"/><Relationship Id="rId97" Type="http://schemas.openxmlformats.org/officeDocument/2006/relationships/image" Target="../media/image149.svg"/><Relationship Id="rId7" Type="http://schemas.openxmlformats.org/officeDocument/2006/relationships/image" Target="../media/image59.svg"/><Relationship Id="rId71" Type="http://schemas.openxmlformats.org/officeDocument/2006/relationships/image" Target="../media/image123.svg"/><Relationship Id="rId92" Type="http://schemas.openxmlformats.org/officeDocument/2006/relationships/image" Target="../media/image101.png"/><Relationship Id="rId2" Type="http://schemas.openxmlformats.org/officeDocument/2006/relationships/image" Target="../media/image56.png"/><Relationship Id="rId29" Type="http://schemas.openxmlformats.org/officeDocument/2006/relationships/image" Target="../media/image81.svg"/><Relationship Id="rId24" Type="http://schemas.openxmlformats.org/officeDocument/2006/relationships/image" Target="../media/image67.png"/><Relationship Id="rId40" Type="http://schemas.openxmlformats.org/officeDocument/2006/relationships/image" Target="../media/image75.png"/><Relationship Id="rId45" Type="http://schemas.openxmlformats.org/officeDocument/2006/relationships/image" Target="../media/image97.svg"/><Relationship Id="rId66" Type="http://schemas.openxmlformats.org/officeDocument/2006/relationships/image" Target="../media/image88.png"/><Relationship Id="rId87" Type="http://schemas.openxmlformats.org/officeDocument/2006/relationships/image" Target="../media/image139.svg"/><Relationship Id="rId61" Type="http://schemas.openxmlformats.org/officeDocument/2006/relationships/image" Target="../media/image113.svg"/><Relationship Id="rId82" Type="http://schemas.openxmlformats.org/officeDocument/2006/relationships/image" Target="../media/image96.png"/><Relationship Id="rId19" Type="http://schemas.openxmlformats.org/officeDocument/2006/relationships/image" Target="../media/image71.svg"/><Relationship Id="rId14" Type="http://schemas.openxmlformats.org/officeDocument/2006/relationships/image" Target="../media/image62.png"/><Relationship Id="rId30" Type="http://schemas.openxmlformats.org/officeDocument/2006/relationships/image" Target="../media/image70.png"/><Relationship Id="rId35" Type="http://schemas.openxmlformats.org/officeDocument/2006/relationships/image" Target="../media/image87.svg"/><Relationship Id="rId56" Type="http://schemas.openxmlformats.org/officeDocument/2006/relationships/image" Target="../media/image83.png"/><Relationship Id="rId77" Type="http://schemas.openxmlformats.org/officeDocument/2006/relationships/image" Target="../media/image129.svg"/><Relationship Id="rId8" Type="http://schemas.openxmlformats.org/officeDocument/2006/relationships/image" Target="../media/image59.png"/><Relationship Id="rId51" Type="http://schemas.openxmlformats.org/officeDocument/2006/relationships/image" Target="../media/image103.svg"/><Relationship Id="rId72" Type="http://schemas.openxmlformats.org/officeDocument/2006/relationships/image" Target="../media/image91.png"/><Relationship Id="rId93" Type="http://schemas.openxmlformats.org/officeDocument/2006/relationships/image" Target="../media/image145.svg"/><Relationship Id="rId98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630453"/>
          </a:xfrm>
          <a:custGeom>
            <a:avLst/>
            <a:gdLst/>
            <a:ahLst/>
            <a:cxnLst/>
            <a:rect l="l" t="t" r="r" b="b"/>
            <a:pathLst>
              <a:path w="18288000" h="7630453">
                <a:moveTo>
                  <a:pt x="0" y="0"/>
                </a:moveTo>
                <a:lnTo>
                  <a:pt x="18288000" y="0"/>
                </a:lnTo>
                <a:lnTo>
                  <a:pt x="18288000" y="7630453"/>
                </a:lnTo>
                <a:lnTo>
                  <a:pt x="0" y="7630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t="-42535" r="-15900" b="-425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3512" y="547419"/>
            <a:ext cx="4147269" cy="827091"/>
          </a:xfrm>
          <a:custGeom>
            <a:avLst/>
            <a:gdLst/>
            <a:ahLst/>
            <a:cxnLst/>
            <a:rect l="l" t="t" r="r" b="b"/>
            <a:pathLst>
              <a:path w="4147269" h="827091">
                <a:moveTo>
                  <a:pt x="0" y="0"/>
                </a:moveTo>
                <a:lnTo>
                  <a:pt x="4147269" y="0"/>
                </a:lnTo>
                <a:lnTo>
                  <a:pt x="4147269" y="827091"/>
                </a:lnTo>
                <a:lnTo>
                  <a:pt x="0" y="827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523213" flipH="1">
            <a:off x="7479214" y="-237055"/>
            <a:ext cx="3329572" cy="18372144"/>
          </a:xfrm>
          <a:custGeom>
            <a:avLst/>
            <a:gdLst/>
            <a:ahLst/>
            <a:cxnLst/>
            <a:rect l="l" t="t" r="r" b="b"/>
            <a:pathLst>
              <a:path w="3329572" h="18372144">
                <a:moveTo>
                  <a:pt x="2674248" y="18372144"/>
                </a:moveTo>
                <a:lnTo>
                  <a:pt x="3329572" y="95889"/>
                </a:lnTo>
                <a:lnTo>
                  <a:pt x="655324" y="0"/>
                </a:lnTo>
                <a:lnTo>
                  <a:pt x="0" y="18276255"/>
                </a:lnTo>
                <a:lnTo>
                  <a:pt x="2674248" y="18372144"/>
                </a:lnTo>
                <a:close/>
              </a:path>
            </a:pathLst>
          </a:custGeom>
          <a:blipFill>
            <a:blip r:embed="rId4"/>
            <a:stretch>
              <a:fillRect l="-452" t="-17586" r="-892396" b="-229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791004" y="4174057"/>
            <a:ext cx="3578403" cy="5269085"/>
            <a:chOff x="0" y="0"/>
            <a:chExt cx="942460" cy="13877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2460" cy="1387743"/>
            </a:xfrm>
            <a:custGeom>
              <a:avLst/>
              <a:gdLst/>
              <a:ahLst/>
              <a:cxnLst/>
              <a:rect l="l" t="t" r="r" b="b"/>
              <a:pathLst>
                <a:path w="942460" h="1387743">
                  <a:moveTo>
                    <a:pt x="0" y="0"/>
                  </a:moveTo>
                  <a:lnTo>
                    <a:pt x="942460" y="0"/>
                  </a:lnTo>
                  <a:lnTo>
                    <a:pt x="942460" y="1387743"/>
                  </a:lnTo>
                  <a:lnTo>
                    <a:pt x="0" y="1387743"/>
                  </a:lnTo>
                  <a:close/>
                </a:path>
              </a:pathLst>
            </a:custGeom>
            <a:solidFill>
              <a:srgbClr val="FFFFFF">
                <a:alpha val="72941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883752" y="347258"/>
            <a:ext cx="1366299" cy="1362884"/>
          </a:xfrm>
          <a:custGeom>
            <a:avLst/>
            <a:gdLst/>
            <a:ahLst/>
            <a:cxnLst/>
            <a:rect l="l" t="t" r="r" b="b"/>
            <a:pathLst>
              <a:path w="1366299" h="1362884">
                <a:moveTo>
                  <a:pt x="0" y="0"/>
                </a:moveTo>
                <a:lnTo>
                  <a:pt x="1366299" y="0"/>
                </a:lnTo>
                <a:lnTo>
                  <a:pt x="1366299" y="1362884"/>
                </a:lnTo>
                <a:lnTo>
                  <a:pt x="0" y="1362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47344" y="8305422"/>
            <a:ext cx="909676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19"/>
              </a:lnSpc>
            </a:pPr>
            <a:r>
              <a:rPr lang="ru-RU" sz="3099" spc="61" dirty="0" err="1" smtClean="0">
                <a:solidFill>
                  <a:srgbClr val="FFFFFF"/>
                </a:solidFill>
                <a:latin typeface="Montserrat Semi-Bold"/>
              </a:rPr>
              <a:t>Шарипов</a:t>
            </a:r>
            <a:r>
              <a:rPr lang="ru-RU" sz="3099" spc="61" dirty="0" smtClean="0">
                <a:solidFill>
                  <a:srgbClr val="FFFFFF"/>
                </a:solidFill>
                <a:latin typeface="Montserrat Semi-Bold"/>
              </a:rPr>
              <a:t> Ильдар </a:t>
            </a:r>
            <a:r>
              <a:rPr lang="ru-RU" sz="3099" spc="61" dirty="0" err="1" smtClean="0">
                <a:solidFill>
                  <a:srgbClr val="FFFFFF"/>
                </a:solidFill>
                <a:latin typeface="Montserrat Semi-Bold"/>
              </a:rPr>
              <a:t>Курбангалиевич</a:t>
            </a:r>
            <a:endParaRPr lang="en-US" sz="3099" spc="61" dirty="0">
              <a:solidFill>
                <a:srgbClr val="FFFFFF"/>
              </a:solidFill>
              <a:latin typeface="Montserrat Semi-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47344" y="8918575"/>
            <a:ext cx="14073098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20" dirty="0" smtClean="0">
                <a:solidFill>
                  <a:srgbClr val="FFFFFF"/>
                </a:solidFill>
                <a:latin typeface="Montserrat"/>
              </a:rPr>
              <a:t>к.</a:t>
            </a:r>
            <a:r>
              <a:rPr lang="ru-RU" sz="2000" spc="20" dirty="0" smtClean="0">
                <a:solidFill>
                  <a:srgbClr val="FFFFFF"/>
                </a:solidFill>
                <a:latin typeface="Montserrat"/>
              </a:rPr>
              <a:t>т</a:t>
            </a:r>
            <a:r>
              <a:rPr lang="en-US" sz="2000" spc="20" dirty="0" smtClean="0">
                <a:solidFill>
                  <a:srgbClr val="FFFFFF"/>
                </a:solidFill>
                <a:latin typeface="Montserrat"/>
              </a:rPr>
              <a:t>.н</a:t>
            </a:r>
            <a:r>
              <a:rPr lang="en-US" sz="2000" spc="20" dirty="0">
                <a:solidFill>
                  <a:srgbClr val="FFFFFF"/>
                </a:solidFill>
                <a:latin typeface="Montserrat"/>
              </a:rPr>
              <a:t>., </a:t>
            </a:r>
            <a:r>
              <a:rPr lang="ru-RU" sz="2000" spc="20" dirty="0" smtClean="0">
                <a:solidFill>
                  <a:srgbClr val="FFFFFF"/>
                </a:solidFill>
                <a:latin typeface="Montserrat"/>
              </a:rPr>
              <a:t>заведующий </a:t>
            </a:r>
            <a:r>
              <a:rPr lang="en-US" sz="2000" spc="20" dirty="0" smtClean="0">
                <a:solidFill>
                  <a:srgbClr val="FFFFFF"/>
                </a:solidFill>
                <a:latin typeface="Montserrat"/>
              </a:rPr>
              <a:t> </a:t>
            </a:r>
            <a:r>
              <a:rPr lang="ru-RU" sz="2000" spc="20" dirty="0" smtClean="0">
                <a:solidFill>
                  <a:srgbClr val="FFFFFF"/>
                </a:solidFill>
                <a:latin typeface="Montserrat"/>
              </a:rPr>
              <a:t>кафедрой электроснабжения и эксплуатации электрооборудования</a:t>
            </a:r>
            <a:endParaRPr lang="en-US" sz="2000" spc="2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483475" y="512006"/>
            <a:ext cx="5121269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ru-RU" sz="2432" dirty="0" smtClean="0">
                <a:solidFill>
                  <a:srgbClr val="004AAD"/>
                </a:solidFill>
                <a:latin typeface="Montserrat Semi-Bold Bold"/>
              </a:rPr>
              <a:t>РАЗРАБОТКА ПРОГРАММНЫХ ПРИЛОЖЕНИЙ (ПО ОТРАСЛЯМ АПК)</a:t>
            </a:r>
            <a:endParaRPr lang="en-US" sz="2432" dirty="0">
              <a:solidFill>
                <a:srgbClr val="004AAD"/>
              </a:solidFill>
              <a:latin typeface="Montserrat Semi-Bold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694774" y="512006"/>
            <a:ext cx="3503196" cy="1101005"/>
          </a:xfrm>
          <a:custGeom>
            <a:avLst/>
            <a:gdLst/>
            <a:ahLst/>
            <a:cxnLst/>
            <a:rect l="l" t="t" r="r" b="b"/>
            <a:pathLst>
              <a:path w="3503196" h="1101005">
                <a:moveTo>
                  <a:pt x="0" y="0"/>
                </a:moveTo>
                <a:lnTo>
                  <a:pt x="3503196" y="0"/>
                </a:lnTo>
                <a:lnTo>
                  <a:pt x="3503196" y="1101004"/>
                </a:lnTo>
                <a:lnTo>
                  <a:pt x="0" y="1101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663" y="4066188"/>
            <a:ext cx="3563008" cy="53445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88876" y="3280585"/>
            <a:ext cx="15461962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ru-RU" sz="7200" dirty="0">
                <a:solidFill>
                  <a:srgbClr val="041A72"/>
                </a:solidFill>
                <a:latin typeface="Montserrat Semi-Bold"/>
              </a:rPr>
              <a:t>Тема 1</a:t>
            </a:r>
            <a:r>
              <a:rPr lang="ru-RU" sz="7200" dirty="0" smtClean="0">
                <a:solidFill>
                  <a:srgbClr val="041A72"/>
                </a:solidFill>
                <a:latin typeface="Montserrat Semi-Bold"/>
              </a:rPr>
              <a:t>.</a:t>
            </a:r>
            <a:r>
              <a:rPr lang="en-US" sz="7200" dirty="0" smtClean="0">
                <a:solidFill>
                  <a:srgbClr val="041A72"/>
                </a:solidFill>
                <a:latin typeface="Montserrat Semi-Bold"/>
              </a:rPr>
              <a:t> </a:t>
            </a:r>
            <a:r>
              <a:rPr lang="ru-RU" sz="7200" dirty="0"/>
              <a:t>Введение в язык С++ Программирование </a:t>
            </a:r>
            <a:r>
              <a:rPr lang="ru-RU" sz="7200" dirty="0" smtClean="0"/>
              <a:t>алгоритмов </a:t>
            </a:r>
          </a:p>
          <a:p>
            <a:pPr>
              <a:lnSpc>
                <a:spcPts val="9600"/>
              </a:lnSpc>
            </a:pPr>
            <a:r>
              <a:rPr lang="ru-RU" sz="7200" dirty="0" smtClean="0"/>
              <a:t>линейной </a:t>
            </a:r>
            <a:r>
              <a:rPr lang="ru-RU" sz="7200" dirty="0"/>
              <a:t>структуры. </a:t>
            </a:r>
            <a:endParaRPr lang="en-US" sz="7200" dirty="0">
              <a:solidFill>
                <a:srgbClr val="041A72"/>
              </a:solidFill>
              <a:latin typeface="Montserrat Semi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40824" y="3364502"/>
            <a:ext cx="7605754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/>
              <a:t>Сборка – это создание </a:t>
            </a:r>
            <a:r>
              <a:rPr lang="ru-RU" sz="3200" i="1" dirty="0"/>
              <a:t>библиотеки</a:t>
            </a:r>
            <a:r>
              <a:rPr lang="ru-RU" sz="3200" dirty="0"/>
              <a:t> </a:t>
            </a:r>
            <a:endParaRPr lang="ru-RU" sz="3200" dirty="0" smtClean="0"/>
          </a:p>
          <a:p>
            <a:r>
              <a:rPr lang="ru-RU" sz="3200" dirty="0" smtClean="0"/>
              <a:t>или </a:t>
            </a:r>
            <a:r>
              <a:rPr lang="ru-RU" sz="3200" dirty="0"/>
              <a:t>исполняемого файла из объектных </a:t>
            </a:r>
            <a:endParaRPr lang="ru-RU" sz="3200" dirty="0" smtClean="0"/>
          </a:p>
          <a:p>
            <a:r>
              <a:rPr lang="ru-RU" sz="3200" dirty="0" smtClean="0"/>
              <a:t>файлов</a:t>
            </a:r>
            <a:endParaRPr lang="ru-RU" sz="3200" dirty="0"/>
          </a:p>
          <a:p>
            <a:pPr marL="1028700" lvl="1" indent="-571500">
              <a:buFont typeface="Calibri" panose="020F0502020204030204" pitchFamily="34" charset="0"/>
              <a:buChar char="⁻"/>
            </a:pPr>
            <a:r>
              <a:rPr lang="ru-RU" sz="3200" dirty="0"/>
              <a:t>Она же «линковка»</a:t>
            </a:r>
          </a:p>
          <a:p>
            <a:pPr marL="1028700" lvl="1" indent="-571500">
              <a:buFont typeface="Calibri" panose="020F0502020204030204" pitchFamily="34" charset="0"/>
              <a:buChar char="⁻"/>
            </a:pPr>
            <a:r>
              <a:rPr lang="ru-RU" sz="3200" dirty="0"/>
              <a:t>Она же «компоновка»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/>
              <a:t>Статическая библиотека</a:t>
            </a:r>
          </a:p>
          <a:p>
            <a:pPr marL="1028700" lvl="1" indent="-571500">
              <a:buFont typeface="Calibri" panose="020F0502020204030204" pitchFamily="34" charset="0"/>
              <a:buChar char="⁻"/>
            </a:pPr>
            <a:r>
              <a:rPr lang="ru-RU" sz="3200" dirty="0"/>
              <a:t>Архив объектных файлов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/>
              <a:t>Динамическая библиотека</a:t>
            </a:r>
          </a:p>
          <a:p>
            <a:pPr marL="1028700" lvl="1" indent="-571500">
              <a:buFont typeface="Calibri" panose="020F0502020204030204" pitchFamily="34" charset="0"/>
              <a:buChar char="⁻"/>
            </a:pPr>
            <a:r>
              <a:rPr lang="ru-RU" sz="3200" dirty="0"/>
              <a:t>Разновидность исполняемого файла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7200" y="1939760"/>
            <a:ext cx="13223381" cy="570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Инструменты разработки. Компиляция и сборка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1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Введение в С++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376112"/>
              </p:ext>
            </p:extLst>
          </p:nvPr>
        </p:nvGraphicFramePr>
        <p:xfrm>
          <a:off x="8202225" y="3377869"/>
          <a:ext cx="9677400" cy="5313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0" name="Точечный рисунок" r:id="rId6" imgW="8763120" imgH="4743360" progId="Paint.Picture">
                  <p:embed/>
                </p:oleObj>
              </mc:Choice>
              <mc:Fallback>
                <p:oleObj name="Точечный рисунок" r:id="rId6" imgW="8763120" imgH="4743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02225" y="3377869"/>
                        <a:ext cx="9677400" cy="5313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3"/>
          <p:cNvSpPr txBox="1"/>
          <p:nvPr/>
        </p:nvSpPr>
        <p:spPr>
          <a:xfrm>
            <a:off x="11506200" y="8356161"/>
            <a:ext cx="340129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/>
              <a:t>К – компилятор</a:t>
            </a:r>
          </a:p>
          <a:p>
            <a:r>
              <a:rPr lang="ru-RU" sz="3200" dirty="0"/>
              <a:t>Л – линкер</a:t>
            </a:r>
          </a:p>
        </p:txBody>
      </p:sp>
    </p:spTree>
    <p:extLst>
      <p:ext uri="{BB962C8B-B14F-4D97-AF65-F5344CB8AC3E}">
        <p14:creationId xmlns:p14="http://schemas.microsoft.com/office/powerpoint/2010/main" val="37732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2. Структура программы.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71837" y="3212027"/>
            <a:ext cx="867216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/>
              <a:t>Программа на С++ состоит из набора </a:t>
            </a:r>
            <a:r>
              <a:rPr lang="ru-RU" sz="3200" dirty="0" smtClean="0"/>
              <a:t>инструкций</a:t>
            </a:r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r>
              <a:rPr lang="ru-RU" sz="3200" dirty="0"/>
              <a:t>Набор инструкций может представлять блок кода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3619" y="2032022"/>
            <a:ext cx="13223381" cy="56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Инструкции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3815766"/>
            <a:ext cx="16764000" cy="8565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6210300"/>
            <a:ext cx="16472988" cy="227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6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Структура программы.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71837" y="3212027"/>
            <a:ext cx="16673163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/>
              <a:t>Каждая программа на языке С++ должна иметь как минимум одну функцию - функцию </a:t>
            </a:r>
            <a:r>
              <a:rPr lang="ru-RU" sz="3200" b="1" dirty="0" err="1"/>
              <a:t>main</a:t>
            </a:r>
            <a:r>
              <a:rPr lang="ru-RU" sz="3200" b="1" dirty="0"/>
              <a:t>()</a:t>
            </a:r>
            <a:endParaRPr lang="ru-RU" sz="3200" dirty="0"/>
          </a:p>
          <a:p>
            <a:endParaRPr lang="ru-RU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ru-RU" sz="3200" dirty="0"/>
          </a:p>
        </p:txBody>
      </p:sp>
      <p:sp>
        <p:nvSpPr>
          <p:cNvPr id="4" name="TextBox 4"/>
          <p:cNvSpPr txBox="1"/>
          <p:nvPr/>
        </p:nvSpPr>
        <p:spPr>
          <a:xfrm>
            <a:off x="873619" y="2032022"/>
            <a:ext cx="13223381" cy="56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Функция </a:t>
            </a:r>
            <a:r>
              <a:rPr lang="en-US" sz="3200" dirty="0" smtClean="0"/>
              <a:t>main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42544"/>
            <a:ext cx="15891252" cy="410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Структура программы.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92227" y="3609180"/>
            <a:ext cx="16673163" cy="8371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/>
              <a:t>Директива </a:t>
            </a:r>
            <a:r>
              <a:rPr lang="ru-RU" sz="3200" b="1" dirty="0" err="1"/>
              <a:t>include</a:t>
            </a:r>
            <a:r>
              <a:rPr lang="ru-RU" sz="3200" dirty="0"/>
              <a:t> является директивой препроцессора. Каждая директива препроцессора размещается на одной строке</a:t>
            </a:r>
            <a:r>
              <a:rPr lang="ru-RU" sz="3200" dirty="0" smtClean="0"/>
              <a:t>.</a:t>
            </a:r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r>
              <a:rPr lang="ru-RU" sz="3200" dirty="0" smtClean="0"/>
              <a:t>Непосредственно </a:t>
            </a:r>
            <a:r>
              <a:rPr lang="ru-RU" sz="3200" dirty="0"/>
              <a:t>директива "</a:t>
            </a:r>
            <a:r>
              <a:rPr lang="ru-RU" sz="3200" b="1" dirty="0" err="1"/>
              <a:t>include</a:t>
            </a:r>
            <a:r>
              <a:rPr lang="ru-RU" sz="3200" dirty="0"/>
              <a:t>" определяет, какие файлы и библиотеки надо подключить в данном месте в код программы.</a:t>
            </a:r>
            <a:endParaRPr lang="ru-RU" sz="3200" dirty="0" smtClean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ru-RU" sz="3200" dirty="0"/>
          </a:p>
        </p:txBody>
      </p:sp>
      <p:sp>
        <p:nvSpPr>
          <p:cNvPr id="4" name="TextBox 4"/>
          <p:cNvSpPr txBox="1"/>
          <p:nvPr/>
        </p:nvSpPr>
        <p:spPr>
          <a:xfrm>
            <a:off x="873619" y="2032022"/>
            <a:ext cx="13223381" cy="56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Директивы препроцессора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837" y="5356214"/>
            <a:ext cx="1582358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Структура программы.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7200" y="2924885"/>
            <a:ext cx="16673163" cy="9848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/>
              <a:t>Комментарии позволяют понять смысл программы, что делают те или иные ее части. </a:t>
            </a:r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r>
              <a:rPr lang="ru-RU" sz="3200" dirty="0" smtClean="0"/>
              <a:t>При </a:t>
            </a:r>
            <a:r>
              <a:rPr lang="ru-RU" sz="3200" dirty="0"/>
              <a:t>компиляции комментарии игнорируются и не оказывают никакого влияние на работу приложения и на его размер.</a:t>
            </a:r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ru-RU" sz="3200" dirty="0"/>
          </a:p>
        </p:txBody>
      </p:sp>
      <p:sp>
        <p:nvSpPr>
          <p:cNvPr id="4" name="TextBox 4"/>
          <p:cNvSpPr txBox="1"/>
          <p:nvPr/>
        </p:nvSpPr>
        <p:spPr>
          <a:xfrm>
            <a:off x="873619" y="2032022"/>
            <a:ext cx="13223381" cy="56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Комментарии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3962086"/>
            <a:ext cx="15454464" cy="39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Структура программы.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7200" y="2924885"/>
            <a:ext cx="1667316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/>
              <a:t>Многострочный комментарий заключается между символами </a:t>
            </a:r>
            <a:r>
              <a:rPr lang="ru-RU" sz="3200" b="1" dirty="0"/>
              <a:t>/* текст комментария */</a:t>
            </a:r>
            <a:r>
              <a:rPr lang="ru-RU" sz="3200" dirty="0"/>
              <a:t>. Он может размещаться на нескольких строках. Например</a:t>
            </a:r>
            <a:r>
              <a:rPr lang="ru-RU" sz="3200" dirty="0" smtClean="0"/>
              <a:t>:</a:t>
            </a:r>
            <a:endParaRPr lang="ru-RU" sz="3200" dirty="0"/>
          </a:p>
        </p:txBody>
      </p:sp>
      <p:sp>
        <p:nvSpPr>
          <p:cNvPr id="4" name="TextBox 4"/>
          <p:cNvSpPr txBox="1"/>
          <p:nvPr/>
        </p:nvSpPr>
        <p:spPr>
          <a:xfrm>
            <a:off x="873619" y="2032022"/>
            <a:ext cx="13223381" cy="56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Комментарии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244057"/>
            <a:ext cx="11883591" cy="46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Структура программы.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305800" y="2156954"/>
            <a:ext cx="9573825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dirty="0" smtClean="0"/>
              <a:t>Этапы компиляции</a:t>
            </a:r>
          </a:p>
          <a:p>
            <a:endParaRPr lang="ru-RU" sz="3200" dirty="0"/>
          </a:p>
          <a:p>
            <a:pPr marL="514350" lvl="0" indent="-514350">
              <a:buFont typeface="+mj-lt"/>
              <a:buAutoNum type="arabicPeriod"/>
            </a:pPr>
            <a:r>
              <a:rPr lang="ru-RU" sz="3200" dirty="0" smtClean="0"/>
              <a:t>Препроцессор </a:t>
            </a:r>
            <a:r>
              <a:rPr lang="ru-RU" sz="3200" dirty="0"/>
              <a:t>обрабатывает все директивы препроцессора (например, директиву #</a:t>
            </a:r>
            <a:r>
              <a:rPr lang="ru-RU" sz="3200" dirty="0" err="1"/>
              <a:t>include</a:t>
            </a:r>
            <a:r>
              <a:rPr lang="ru-RU" sz="3200" dirty="0"/>
              <a:t>)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00" dirty="0" smtClean="0"/>
              <a:t>Компилятор </a:t>
            </a:r>
            <a:r>
              <a:rPr lang="ru-RU" sz="3200" dirty="0"/>
              <a:t>обрабатывает каждый файл с исходным кодом и создает из него </a:t>
            </a:r>
            <a:r>
              <a:rPr lang="ru-RU" sz="3200" b="1" dirty="0"/>
              <a:t>объектный файл</a:t>
            </a:r>
            <a:r>
              <a:rPr lang="ru-RU" sz="3200" dirty="0"/>
              <a:t>, который содержит машинный код. Например, код может разбросан по нескольким файлам с исходным кодом, и для каждого файла создается свой объектный файл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3200" dirty="0"/>
              <a:t>Компоновщик (он же линкер/линковщик) объединяет все объектные файлы в единую программу. Данный процесс называется </a:t>
            </a:r>
            <a:r>
              <a:rPr lang="ru-RU" sz="3200" b="1" dirty="0"/>
              <a:t>компоновкой/линковкой</a:t>
            </a:r>
            <a:endParaRPr lang="ru-RU" sz="3200" dirty="0"/>
          </a:p>
          <a:p>
            <a:endParaRPr lang="ru-RU" sz="3200" dirty="0"/>
          </a:p>
        </p:txBody>
      </p:sp>
      <p:sp>
        <p:nvSpPr>
          <p:cNvPr id="4" name="TextBox 4"/>
          <p:cNvSpPr txBox="1"/>
          <p:nvPr/>
        </p:nvSpPr>
        <p:spPr>
          <a:xfrm>
            <a:off x="685800" y="1200403"/>
            <a:ext cx="13223381" cy="56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Компиляция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884"/>
            <a:ext cx="6172200" cy="696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Структура программы.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66750" y="2074501"/>
            <a:ext cx="1381125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r>
              <a:rPr lang="ru-RU" sz="3200" dirty="0" smtClean="0"/>
              <a:t>Синтаксис определения переменной</a:t>
            </a:r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r>
              <a:rPr lang="ru-RU" sz="3200" dirty="0" smtClean="0"/>
              <a:t>После </a:t>
            </a:r>
            <a:r>
              <a:rPr lang="ru-RU" sz="3200" dirty="0"/>
              <a:t>определения переменной можно присвоить некоторое значение. Присвоение переменной начального значения называется </a:t>
            </a:r>
            <a:r>
              <a:rPr lang="ru-RU" sz="3200" b="1" dirty="0"/>
              <a:t>инициализацией</a:t>
            </a:r>
            <a:r>
              <a:rPr lang="ru-RU" sz="3200" dirty="0"/>
              <a:t>. 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800" y="1200403"/>
            <a:ext cx="13223381" cy="56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Переменные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50" y="2166104"/>
            <a:ext cx="10210800" cy="12617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4007439"/>
            <a:ext cx="11859930" cy="14535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6544856"/>
            <a:ext cx="10191750" cy="29503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72308" y="7086073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Можно сразу инициализировать несколько переменных: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7400" y="8201664"/>
            <a:ext cx="8594231" cy="9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6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Структура программы.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5800" y="1200403"/>
            <a:ext cx="13223381" cy="56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Типы данных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2628900"/>
            <a:ext cx="1699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Логический тип </a:t>
            </a:r>
            <a:r>
              <a:rPr lang="ru-RU" sz="3200" b="1" dirty="0" err="1"/>
              <a:t>bool</a:t>
            </a:r>
            <a:r>
              <a:rPr lang="ru-RU" sz="3200" dirty="0"/>
              <a:t> может хранить одно из двух значений: </a:t>
            </a:r>
            <a:r>
              <a:rPr lang="ru-RU" sz="3200" b="1" dirty="0" err="1"/>
              <a:t>true</a:t>
            </a:r>
            <a:r>
              <a:rPr lang="ru-RU" sz="3200" dirty="0"/>
              <a:t> (истинно, верно) и </a:t>
            </a:r>
            <a:r>
              <a:rPr lang="ru-RU" sz="3200" b="1" dirty="0" err="1"/>
              <a:t>false</a:t>
            </a:r>
            <a:r>
              <a:rPr lang="ru-RU" sz="3200" dirty="0"/>
              <a:t> (неверно, ложно). </a:t>
            </a:r>
            <a:r>
              <a:rPr lang="ru-RU" sz="3200" dirty="0" smtClean="0"/>
              <a:t>Определим пару </a:t>
            </a:r>
            <a:r>
              <a:rPr lang="ru-RU" sz="3200" dirty="0"/>
              <a:t>переменных данного типа и выведем их значения на консоль: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219" y="4495799"/>
            <a:ext cx="11170451" cy="435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1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Структура программы.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5800" y="1200403"/>
            <a:ext cx="13223381" cy="56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Типы данных. Целочисленные типы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643" y="2846961"/>
            <a:ext cx="16992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/>
              <a:t>signed</a:t>
            </a:r>
            <a:r>
              <a:rPr lang="ru-RU" sz="3200" b="1" dirty="0"/>
              <a:t> </a:t>
            </a:r>
            <a:r>
              <a:rPr lang="ru-RU" sz="3200" b="1" dirty="0" err="1"/>
              <a:t>char</a:t>
            </a:r>
            <a:r>
              <a:rPr lang="ru-RU" sz="3200" dirty="0"/>
              <a:t>: представляет один символ. Занимает в памяти 1 байт (8 бит). Может хранить любой значение из диапазона от -128 до 127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/>
              <a:t>unsigned</a:t>
            </a:r>
            <a:r>
              <a:rPr lang="ru-RU" sz="3200" b="1" dirty="0"/>
              <a:t> </a:t>
            </a:r>
            <a:r>
              <a:rPr lang="ru-RU" sz="3200" b="1" dirty="0" err="1"/>
              <a:t>char</a:t>
            </a:r>
            <a:r>
              <a:rPr lang="ru-RU" sz="3200" dirty="0"/>
              <a:t>: представляет один символ. Занимает в памяти 1 байт (8 бит). Может хранить любой значение из диапазона от 0 до 255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/>
              <a:t>char</a:t>
            </a:r>
            <a:r>
              <a:rPr lang="ru-RU" sz="3200" dirty="0"/>
              <a:t>: представляет один символ в кодировке ASCII. Занимает в памяти 1 байт (8 бит). Может хранить любое значение из диапазона от -128 до 127, либо от 0 до </a:t>
            </a:r>
            <a:r>
              <a:rPr lang="ru-RU" sz="3200" dirty="0" smtClean="0"/>
              <a:t>255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/>
              <a:t>short</a:t>
            </a:r>
            <a:r>
              <a:rPr lang="ru-RU" sz="3200" dirty="0"/>
              <a:t>: представляет целое число в диапазоне от –32768 до 32767. Занимает в памяти 2 байта (16 бит).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 smtClean="0"/>
              <a:t>unsigned</a:t>
            </a:r>
            <a:r>
              <a:rPr lang="ru-RU" sz="3200" b="1" dirty="0" smtClean="0"/>
              <a:t> </a:t>
            </a:r>
            <a:r>
              <a:rPr lang="ru-RU" sz="3200" b="1" dirty="0" err="1"/>
              <a:t>short</a:t>
            </a:r>
            <a:r>
              <a:rPr lang="ru-RU" sz="3200" dirty="0"/>
              <a:t>: представляет целое число в диапазоне от 0 до 65535. Занимает в памяти 2 байта (16 бит).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3926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73619" y="720569"/>
            <a:ext cx="8610340" cy="89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6000" dirty="0"/>
              <a:t>Введение в язык С++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73619" y="3462297"/>
            <a:ext cx="501609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ru-RU" sz="2400" dirty="0"/>
              <a:t>Введение в язык С++</a:t>
            </a:r>
            <a:r>
              <a:rPr lang="ru-RU" sz="2024" dirty="0" smtClean="0">
                <a:solidFill>
                  <a:srgbClr val="020301"/>
                </a:solidFill>
                <a:latin typeface="Montserrat"/>
              </a:rPr>
              <a:t>.</a:t>
            </a:r>
            <a:endParaRPr lang="en-US" sz="2024" dirty="0">
              <a:solidFill>
                <a:srgbClr val="020301"/>
              </a:solidFill>
              <a:latin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70698" y="3443060"/>
            <a:ext cx="532930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ru-RU" sz="2024" dirty="0" smtClean="0">
                <a:solidFill>
                  <a:srgbClr val="020301"/>
                </a:solidFill>
                <a:latin typeface="Montserrat"/>
              </a:rPr>
              <a:t>Структура программы</a:t>
            </a:r>
            <a:endParaRPr lang="en-US" sz="2024" dirty="0">
              <a:solidFill>
                <a:srgbClr val="020301"/>
              </a:solidFill>
              <a:latin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712698" y="3462297"/>
            <a:ext cx="4965701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9"/>
              </a:lnSpc>
            </a:pPr>
            <a:r>
              <a:rPr lang="ru-RU" sz="2024" dirty="0" smtClean="0">
                <a:solidFill>
                  <a:srgbClr val="020301"/>
                </a:solidFill>
                <a:latin typeface="Montserrat"/>
              </a:rPr>
              <a:t>Программы с линейной структурой.</a:t>
            </a:r>
            <a:endParaRPr lang="en-US" sz="2024" dirty="0">
              <a:solidFill>
                <a:srgbClr val="020301"/>
              </a:solidFill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4094" y="2662554"/>
            <a:ext cx="4546601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>
                <a:solidFill>
                  <a:srgbClr val="041A72"/>
                </a:solidFill>
                <a:latin typeface="Montserrat Semi-Bold"/>
              </a:rPr>
              <a:t>Вопрос 1.</a:t>
            </a:r>
            <a:endParaRPr lang="en-US" sz="3000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870699" y="2662554"/>
            <a:ext cx="4546601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>
                <a:solidFill>
                  <a:srgbClr val="041A72"/>
                </a:solidFill>
                <a:latin typeface="Montserrat Semi-Bold"/>
              </a:rPr>
              <a:t>Вопрос </a:t>
            </a:r>
            <a:r>
              <a:rPr lang="ru-RU" sz="3000" dirty="0" smtClean="0">
                <a:solidFill>
                  <a:srgbClr val="041A72"/>
                </a:solidFill>
                <a:latin typeface="Montserrat Semi-Bold"/>
              </a:rPr>
              <a:t>2.</a:t>
            </a:r>
            <a:endParaRPr lang="en-US" sz="3000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712699" y="2662554"/>
            <a:ext cx="4546601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>
                <a:solidFill>
                  <a:srgbClr val="041A72"/>
                </a:solidFill>
                <a:latin typeface="Montserrat Semi-Bold"/>
              </a:rPr>
              <a:t>Вопрос </a:t>
            </a:r>
            <a:r>
              <a:rPr lang="ru-RU" sz="3000" dirty="0" smtClean="0">
                <a:solidFill>
                  <a:srgbClr val="041A72"/>
                </a:solidFill>
                <a:latin typeface="Montserrat Semi-Bold"/>
              </a:rPr>
              <a:t>3.</a:t>
            </a:r>
            <a:endParaRPr lang="en-US" sz="3000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12" name="Freeform 12"/>
          <p:cNvSpPr/>
          <p:nvPr/>
        </p:nvSpPr>
        <p:spPr>
          <a:xfrm rot="5523213" flipH="1">
            <a:off x="8452901" y="771784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2"/>
            <a:stretch>
              <a:fillRect l="-1047" t="-17651" r="-2197312" b="-2673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4" name="Freeform 14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5" y="5529942"/>
            <a:ext cx="4774706" cy="29874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64" y="5529942"/>
            <a:ext cx="4564531" cy="3167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716" y="5379328"/>
            <a:ext cx="4563999" cy="3360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Структура программы.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5800" y="1200403"/>
            <a:ext cx="13223381" cy="56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Типы данных. Целочисленные типы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576" y="2245798"/>
            <a:ext cx="1742284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/>
              <a:t>unsigned</a:t>
            </a:r>
            <a:r>
              <a:rPr lang="ru-RU" sz="3200" b="1" dirty="0"/>
              <a:t> </a:t>
            </a:r>
            <a:r>
              <a:rPr lang="ru-RU" sz="3200" b="1" dirty="0" err="1"/>
              <a:t>int</a:t>
            </a:r>
            <a:r>
              <a:rPr lang="ru-RU" sz="3200" dirty="0"/>
              <a:t>: представляет положительное целое число. В зависимости от архитектуры процессора может занимать 2 байта (16 бит) или 4 байта (32 бита), и из-за этого диапазон предельных значений может меняться: от 0 до 65535 (для 2 байт), либо от 0 до 4 294 967 295 (для 4 байт).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 smtClean="0"/>
              <a:t>long</a:t>
            </a:r>
            <a:r>
              <a:rPr lang="ru-RU" sz="3200" dirty="0"/>
              <a:t>: в зависимости от архитектуры может занимать 4 или 8 байт и представляет целое число в диапазоне от −2 147 483 648 до 2 147 483 647 (при 4 байтах) или от −9 223 372 036 854 775 808 до +9 223 372 036 854 775 807 (при 8 байтах). Занимает в памяти 4 байта (32 бита) или.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 smtClean="0"/>
              <a:t>unsigned</a:t>
            </a:r>
            <a:r>
              <a:rPr lang="ru-RU" sz="3200" b="1" dirty="0" smtClean="0"/>
              <a:t> </a:t>
            </a:r>
            <a:r>
              <a:rPr lang="ru-RU" sz="3200" b="1" dirty="0" err="1"/>
              <a:t>long</a:t>
            </a:r>
            <a:r>
              <a:rPr lang="ru-RU" sz="3200" dirty="0"/>
              <a:t>: представляет целое число в диапазоне от 0 до 4 294 967 295. Занимает в памяти 4 байта (32 бита).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 smtClean="0"/>
              <a:t>long</a:t>
            </a:r>
            <a:r>
              <a:rPr lang="ru-RU" sz="3200" b="1" dirty="0" smtClean="0"/>
              <a:t> </a:t>
            </a:r>
            <a:r>
              <a:rPr lang="ru-RU" sz="3200" b="1" dirty="0" err="1"/>
              <a:t>long</a:t>
            </a:r>
            <a:r>
              <a:rPr lang="ru-RU" sz="3200" dirty="0"/>
              <a:t>: представляет целое число в диапазоне от −9 223 372 036 854 775 808 до +9 223 372 036 854 775 807. Занимает в памяти 8 байт (64 бита).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Имеет псевдонимы </a:t>
            </a:r>
            <a:r>
              <a:rPr lang="ru-RU" sz="3200" b="1" dirty="0" err="1"/>
              <a:t>long</a:t>
            </a:r>
            <a:r>
              <a:rPr lang="ru-RU" sz="3200" b="1" dirty="0"/>
              <a:t> </a:t>
            </a:r>
            <a:r>
              <a:rPr lang="ru-RU" sz="3200" b="1" dirty="0" err="1"/>
              <a:t>long</a:t>
            </a:r>
            <a:r>
              <a:rPr lang="ru-RU" sz="3200" b="1" dirty="0"/>
              <a:t> </a:t>
            </a:r>
            <a:r>
              <a:rPr lang="ru-RU" sz="3200" b="1" dirty="0" err="1"/>
              <a:t>int</a:t>
            </a:r>
            <a:r>
              <a:rPr lang="ru-RU" sz="3200" dirty="0"/>
              <a:t>, </a:t>
            </a:r>
            <a:r>
              <a:rPr lang="ru-RU" sz="3200" b="1" dirty="0" err="1"/>
              <a:t>signed</a:t>
            </a:r>
            <a:r>
              <a:rPr lang="ru-RU" sz="3200" b="1" dirty="0"/>
              <a:t> </a:t>
            </a:r>
            <a:r>
              <a:rPr lang="ru-RU" sz="3200" b="1" dirty="0" err="1"/>
              <a:t>long</a:t>
            </a:r>
            <a:r>
              <a:rPr lang="ru-RU" sz="3200" b="1" dirty="0"/>
              <a:t> </a:t>
            </a:r>
            <a:r>
              <a:rPr lang="ru-RU" sz="3200" b="1" dirty="0" err="1"/>
              <a:t>long</a:t>
            </a:r>
            <a:r>
              <a:rPr lang="ru-RU" sz="3200" b="1" dirty="0"/>
              <a:t> </a:t>
            </a:r>
            <a:r>
              <a:rPr lang="ru-RU" sz="3200" b="1" dirty="0" err="1"/>
              <a:t>int</a:t>
            </a:r>
            <a:r>
              <a:rPr lang="ru-RU" sz="3200" dirty="0"/>
              <a:t> и </a:t>
            </a:r>
            <a:r>
              <a:rPr lang="ru-RU" sz="3200" b="1" dirty="0" err="1"/>
              <a:t>signed</a:t>
            </a:r>
            <a:r>
              <a:rPr lang="ru-RU" sz="3200" b="1" dirty="0"/>
              <a:t> </a:t>
            </a:r>
            <a:r>
              <a:rPr lang="ru-RU" sz="3200" b="1" dirty="0" err="1"/>
              <a:t>long</a:t>
            </a:r>
            <a:r>
              <a:rPr lang="ru-RU" sz="3200" b="1" dirty="0"/>
              <a:t> </a:t>
            </a:r>
            <a:r>
              <a:rPr lang="ru-RU" sz="3200" b="1" dirty="0" err="1"/>
              <a:t>long</a:t>
            </a:r>
            <a:r>
              <a:rPr lang="ru-RU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err="1"/>
              <a:t>unsigned</a:t>
            </a:r>
            <a:r>
              <a:rPr lang="ru-RU" sz="3200" b="1" dirty="0"/>
              <a:t> </a:t>
            </a:r>
            <a:r>
              <a:rPr lang="ru-RU" sz="3200" b="1" dirty="0" err="1"/>
              <a:t>long</a:t>
            </a:r>
            <a:r>
              <a:rPr lang="ru-RU" sz="3200" b="1" dirty="0"/>
              <a:t> </a:t>
            </a:r>
            <a:r>
              <a:rPr lang="ru-RU" sz="3200" b="1" dirty="0" err="1"/>
              <a:t>long</a:t>
            </a:r>
            <a:r>
              <a:rPr lang="ru-RU" sz="3200" dirty="0"/>
              <a:t>: представляет целое число в диапазоне от 0 до 18 446 744 073 709 551 615. Занимает в памяти, как правило, 8 байт (64 бита).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488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Структура программы.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5800" y="1200403"/>
            <a:ext cx="1322338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Типы данных. Числа с плавающей точкой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576" y="2245798"/>
            <a:ext cx="174228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Для хранения дробных чисел в C++ применяются числа с плавающей точкой. Число с плавающей точкой состоит из двух частей: </a:t>
            </a:r>
            <a:r>
              <a:rPr lang="ru-RU" sz="3200" b="1" dirty="0"/>
              <a:t>мантиссы</a:t>
            </a:r>
            <a:r>
              <a:rPr lang="ru-RU" sz="3200" dirty="0"/>
              <a:t> и </a:t>
            </a:r>
            <a:r>
              <a:rPr lang="ru-RU" sz="3200" b="1" dirty="0"/>
              <a:t>показателя степени</a:t>
            </a:r>
            <a:r>
              <a:rPr lang="ru-RU" sz="3200" dirty="0"/>
              <a:t>. Оба могут быть как положительными, так и отрицательными. Величина числа – это мантисса, умноженная на десять в степени экспоненты.</a:t>
            </a:r>
          </a:p>
          <a:p>
            <a:r>
              <a:rPr lang="ru-RU" sz="3200" dirty="0"/>
              <a:t>Например, число 365 может быть записано в виде числа с плавающей точкой следующим образом</a:t>
            </a:r>
            <a:r>
              <a:rPr lang="ru-RU" sz="3200" dirty="0" smtClean="0"/>
              <a:t>:</a:t>
            </a:r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  <a:p>
            <a:r>
              <a:rPr lang="ru-RU" sz="3200" dirty="0" smtClean="0"/>
              <a:t>Другой пример:</a:t>
            </a:r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5372100"/>
            <a:ext cx="11972518" cy="1189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4092" y="5309447"/>
            <a:ext cx="5731002" cy="12517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550" y="7667697"/>
            <a:ext cx="3886200" cy="10346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05400" y="7773404"/>
            <a:ext cx="975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Число –3.65 × 10</a:t>
            </a:r>
            <a:r>
              <a:rPr lang="ru-RU" sz="3600" baseline="30000" dirty="0"/>
              <a:t>-3</a:t>
            </a:r>
            <a:r>
              <a:rPr lang="ru-RU" sz="3600" dirty="0"/>
              <a:t>, что равно –0.00365.</a:t>
            </a:r>
          </a:p>
        </p:txBody>
      </p:sp>
    </p:spTree>
    <p:extLst>
      <p:ext uri="{BB962C8B-B14F-4D97-AF65-F5344CB8AC3E}">
        <p14:creationId xmlns:p14="http://schemas.microsoft.com/office/powerpoint/2010/main" val="119863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Структура программы.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5800" y="1200403"/>
            <a:ext cx="1322338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Типы данных. Числа с плавающей точкой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2305934"/>
            <a:ext cx="14900573" cy="67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7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2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Структура программы.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5800" y="1255453"/>
            <a:ext cx="1322338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Подключение </a:t>
            </a: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библиотеки </a:t>
            </a:r>
            <a:r>
              <a:rPr lang="ru-RU" sz="3200" b="1" dirty="0" err="1"/>
              <a:t>iostream</a:t>
            </a:r>
            <a:r>
              <a:rPr lang="ru-RU" sz="3200" b="1" dirty="0"/>
              <a:t>.</a:t>
            </a: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76055" y="2240338"/>
            <a:ext cx="974578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 </a:t>
            </a:r>
            <a:r>
              <a:rPr lang="ru-RU" sz="3200" dirty="0"/>
              <a:t>начале файла, самая первая </a:t>
            </a:r>
            <a:r>
              <a:rPr lang="ru-RU" sz="3200" dirty="0" smtClean="0"/>
              <a:t>директива</a:t>
            </a:r>
            <a:r>
              <a:rPr lang="ru-RU" sz="3200" dirty="0"/>
              <a:t> </a:t>
            </a:r>
            <a:endParaRPr lang="ru-RU" sz="3200" dirty="0" smtClean="0"/>
          </a:p>
          <a:p>
            <a:r>
              <a:rPr lang="ru-RU" sz="3200" b="1" dirty="0" smtClean="0"/>
              <a:t>#</a:t>
            </a:r>
            <a:r>
              <a:rPr lang="ru-RU" sz="3200" b="1" dirty="0" err="1"/>
              <a:t>include</a:t>
            </a:r>
            <a:r>
              <a:rPr lang="ru-RU" sz="3200" b="1" dirty="0"/>
              <a:t> &lt;</a:t>
            </a:r>
            <a:r>
              <a:rPr lang="ru-RU" sz="3200" b="1" dirty="0" err="1"/>
              <a:t>iostream</a:t>
            </a:r>
            <a:r>
              <a:rPr lang="ru-RU" sz="3200" b="1" dirty="0"/>
              <a:t>&gt; </a:t>
            </a:r>
            <a:r>
              <a:rPr lang="ru-RU" sz="3200" dirty="0"/>
              <a:t>означает что подключается заголовочный файл библиотеки ввода-вывода</a:t>
            </a:r>
            <a:r>
              <a:rPr lang="ru-RU" sz="3200" dirty="0" smtClean="0"/>
              <a:t>.</a:t>
            </a:r>
          </a:p>
          <a:p>
            <a:endParaRPr lang="ru-RU" sz="3200" dirty="0"/>
          </a:p>
          <a:p>
            <a:r>
              <a:rPr lang="ru-RU" sz="3200" dirty="0"/>
              <a:t>Объект </a:t>
            </a:r>
            <a:r>
              <a:rPr lang="ru-RU" sz="3200" b="1" dirty="0" err="1"/>
              <a:t>cout</a:t>
            </a:r>
            <a:r>
              <a:rPr lang="ru-RU" sz="3200" dirty="0"/>
              <a:t> </a:t>
            </a:r>
            <a:r>
              <a:rPr lang="ru-RU" sz="3200" dirty="0" smtClean="0"/>
              <a:t>находится </a:t>
            </a:r>
            <a:r>
              <a:rPr lang="ru-RU" sz="3200" dirty="0"/>
              <a:t>в заголовочном файле в библиотеки </a:t>
            </a:r>
            <a:r>
              <a:rPr lang="ru-RU" sz="3200" b="1" dirty="0" err="1" smtClean="0"/>
              <a:t>iostream</a:t>
            </a:r>
            <a:r>
              <a:rPr lang="ru-RU" sz="3200" dirty="0" smtClean="0"/>
              <a:t>.</a:t>
            </a:r>
          </a:p>
          <a:p>
            <a:endParaRPr lang="ru-RU" sz="3200" dirty="0"/>
          </a:p>
          <a:p>
            <a:r>
              <a:rPr lang="ru-RU" sz="3200" dirty="0" smtClean="0"/>
              <a:t>Инструкция</a:t>
            </a:r>
            <a:r>
              <a:rPr lang="ru-RU" sz="3200" dirty="0"/>
              <a:t> </a:t>
            </a:r>
            <a:r>
              <a:rPr lang="ru-RU" sz="3200" b="1" dirty="0" err="1"/>
              <a:t>using</a:t>
            </a:r>
            <a:r>
              <a:rPr lang="ru-RU" sz="3200" b="1" dirty="0"/>
              <a:t> </a:t>
            </a:r>
            <a:r>
              <a:rPr lang="ru-RU" sz="3200" b="1" dirty="0" err="1"/>
              <a:t>namespace</a:t>
            </a:r>
            <a:r>
              <a:rPr lang="ru-RU" sz="3200" b="1" dirty="0"/>
              <a:t> </a:t>
            </a:r>
            <a:r>
              <a:rPr lang="ru-RU" sz="3200" b="1" dirty="0" err="1"/>
              <a:t>std</a:t>
            </a:r>
            <a:r>
              <a:rPr lang="ru-RU" sz="3200" b="1" dirty="0"/>
              <a:t>;</a:t>
            </a:r>
            <a:r>
              <a:rPr lang="ru-RU" sz="3200" dirty="0"/>
              <a:t> - говорит компилятору что </a:t>
            </a:r>
            <a:r>
              <a:rPr lang="ru-RU" sz="3200" dirty="0" smtClean="0"/>
              <a:t>неизвестные имена </a:t>
            </a:r>
            <a:r>
              <a:rPr lang="ru-RU" sz="3200" dirty="0"/>
              <a:t>нужно поискать в разделе (</a:t>
            </a:r>
            <a:r>
              <a:rPr lang="ru-RU" sz="3200" dirty="0" err="1"/>
              <a:t>namespace</a:t>
            </a:r>
            <a:r>
              <a:rPr lang="ru-RU" sz="3200" dirty="0"/>
              <a:t>) </a:t>
            </a:r>
            <a:r>
              <a:rPr lang="ru-RU" sz="3200" dirty="0" err="1"/>
              <a:t>std</a:t>
            </a:r>
            <a:r>
              <a:rPr lang="ru-RU" sz="3200" dirty="0"/>
              <a:t>.</a:t>
            </a:r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330652"/>
            <a:ext cx="7162800" cy="53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7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54686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3. Программы с линейной структурой.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2280160"/>
            <a:ext cx="3612353" cy="6749775"/>
          </a:xfrm>
          <a:prstGeom prst="rect">
            <a:avLst/>
          </a:prstGeom>
        </p:spPr>
      </p:pic>
      <p:sp>
        <p:nvSpPr>
          <p:cNvPr id="11" name="TextBox 4"/>
          <p:cNvSpPr txBox="1"/>
          <p:nvPr/>
        </p:nvSpPr>
        <p:spPr>
          <a:xfrm>
            <a:off x="685800" y="1255453"/>
            <a:ext cx="1322338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/>
              <a:t>Структурная схема линейного алгоритма</a:t>
            </a:r>
            <a:r>
              <a:rPr lang="ru-RU" sz="3200" b="1" dirty="0" smtClean="0"/>
              <a:t>.</a:t>
            </a:r>
            <a:endParaRPr lang="ru-RU" sz="3200" b="1" dirty="0"/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2150510"/>
            <a:ext cx="620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u="sng" dirty="0" smtClean="0"/>
              <a:t>Пример. Деление простых дробей</a:t>
            </a:r>
            <a:endParaRPr lang="ru-RU" sz="3200" u="sng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747" y="2920577"/>
            <a:ext cx="4737486" cy="14604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5800" y="2920577"/>
            <a:ext cx="4114800" cy="62410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201117" y="2134738"/>
            <a:ext cx="3416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u="sng" dirty="0" smtClean="0"/>
              <a:t>Программа на С++</a:t>
            </a:r>
            <a:endParaRPr lang="ru-RU" sz="3200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5889716" y="5252083"/>
            <a:ext cx="1930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u="sng" dirty="0" smtClean="0"/>
              <a:t>Результат </a:t>
            </a:r>
            <a:endParaRPr lang="ru-RU" sz="3200" u="sng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0061" y="6310129"/>
            <a:ext cx="7220878" cy="24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9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54686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3. Программы с линейной структурой.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85800" y="1255453"/>
            <a:ext cx="1322338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 smtClean="0"/>
              <a:t>Библиотека математических функций</a:t>
            </a:r>
            <a:r>
              <a:rPr lang="en-US" sz="3200" dirty="0" smtClean="0"/>
              <a:t> </a:t>
            </a:r>
            <a:r>
              <a:rPr lang="ru-RU" sz="3200" dirty="0"/>
              <a:t>(заголовочный файл </a:t>
            </a:r>
            <a:r>
              <a:rPr lang="en-US" sz="3200" dirty="0" smtClean="0"/>
              <a:t>math)</a:t>
            </a:r>
            <a:r>
              <a:rPr lang="ru-RU" sz="3200" b="1" dirty="0" smtClean="0"/>
              <a:t>.</a:t>
            </a:r>
            <a:endParaRPr lang="ru-RU" sz="3200" b="1" dirty="0"/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2174352"/>
            <a:ext cx="15468600" cy="710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54686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3. Программы с линейной структурой.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85800" y="1255453"/>
            <a:ext cx="147828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dirty="0" smtClean="0"/>
              <a:t>Библиотека математических функций</a:t>
            </a:r>
            <a:r>
              <a:rPr lang="en-US" sz="3200" dirty="0" smtClean="0"/>
              <a:t> </a:t>
            </a:r>
            <a:r>
              <a:rPr lang="ru-RU" sz="3200" dirty="0"/>
              <a:t>(заголовочный файл </a:t>
            </a:r>
            <a:r>
              <a:rPr lang="en-US" sz="3200" dirty="0" smtClean="0"/>
              <a:t>math)</a:t>
            </a:r>
            <a:r>
              <a:rPr lang="ru-RU" sz="3200" b="1" dirty="0" smtClean="0"/>
              <a:t>.</a:t>
            </a:r>
            <a:r>
              <a:rPr lang="en-US" sz="3200" b="1" dirty="0" smtClean="0"/>
              <a:t> </a:t>
            </a:r>
            <a:r>
              <a:rPr lang="ru-RU" sz="3200" dirty="0" smtClean="0"/>
              <a:t>Продолжение</a:t>
            </a:r>
            <a:endParaRPr lang="ru-RU" sz="3200" dirty="0"/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240338"/>
            <a:ext cx="16002000" cy="702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54686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3. Программы с ветвлением.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09600" y="1287133"/>
            <a:ext cx="147828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/>
              <a:t>Оператор </a:t>
            </a:r>
            <a:r>
              <a:rPr lang="ru-RU" sz="3200" b="1" dirty="0" err="1" smtClean="0"/>
              <a:t>if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2286884"/>
            <a:ext cx="17051215" cy="697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7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54686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3. Программы с ветвлением.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09600" y="1287133"/>
            <a:ext cx="147828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/>
              <a:t>Оператор </a:t>
            </a:r>
            <a:r>
              <a:rPr lang="ru-RU" sz="3200" b="1" dirty="0" err="1" smtClean="0"/>
              <a:t>if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2064686"/>
            <a:ext cx="15468600" cy="721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546860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3. Программы с ветвлением.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28057" y="1962224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3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901498" y="318474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09600" y="1287133"/>
            <a:ext cx="147828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/>
              <a:t>Оператор </a:t>
            </a:r>
            <a:r>
              <a:rPr lang="ru-RU" sz="3200" b="1" dirty="0" err="1" smtClean="0"/>
              <a:t>if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08" y="2283953"/>
            <a:ext cx="14472422" cy="69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0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1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Введение в С++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29665" y="2925228"/>
            <a:ext cx="12590585" cy="682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00"/>
              </a:lnSpc>
            </a:pP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1960-е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20301"/>
                </a:solidFill>
                <a:latin typeface="Montserrat"/>
              </a:rPr>
              <a:t>CPL</a:t>
            </a: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 (</a:t>
            </a:r>
            <a:r>
              <a:rPr lang="ru-RU" sz="2800" dirty="0" err="1" smtClean="0">
                <a:solidFill>
                  <a:srgbClr val="020301"/>
                </a:solidFill>
                <a:latin typeface="Montserrat"/>
              </a:rPr>
              <a:t>Combined</a:t>
            </a: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 </a:t>
            </a:r>
            <a:r>
              <a:rPr lang="ru-RU" sz="2800" dirty="0" err="1" smtClean="0">
                <a:solidFill>
                  <a:srgbClr val="020301"/>
                </a:solidFill>
                <a:latin typeface="Montserrat"/>
              </a:rPr>
              <a:t>Programming</a:t>
            </a: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 </a:t>
            </a:r>
            <a:r>
              <a:rPr lang="ru-RU" sz="2800" dirty="0" err="1" smtClean="0">
                <a:solidFill>
                  <a:srgbClr val="020301"/>
                </a:solidFill>
                <a:latin typeface="Montserrat"/>
              </a:rPr>
              <a:t>Language</a:t>
            </a: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)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20301"/>
                </a:solidFill>
                <a:latin typeface="Montserrat"/>
              </a:rPr>
              <a:t>BCPL</a:t>
            </a: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 (</a:t>
            </a:r>
            <a:r>
              <a:rPr lang="ru-RU" sz="2800" dirty="0" err="1" smtClean="0">
                <a:solidFill>
                  <a:srgbClr val="020301"/>
                </a:solidFill>
                <a:latin typeface="Montserrat"/>
              </a:rPr>
              <a:t>Basic</a:t>
            </a: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 </a:t>
            </a:r>
            <a:r>
              <a:rPr lang="ru-RU" sz="2800" dirty="0" err="1" smtClean="0">
                <a:solidFill>
                  <a:srgbClr val="020301"/>
                </a:solidFill>
                <a:latin typeface="Montserrat"/>
              </a:rPr>
              <a:t>Combined</a:t>
            </a: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 </a:t>
            </a:r>
            <a:r>
              <a:rPr lang="ru-RU" sz="2800" dirty="0" err="1" smtClean="0">
                <a:solidFill>
                  <a:srgbClr val="020301"/>
                </a:solidFill>
                <a:latin typeface="Montserrat"/>
              </a:rPr>
              <a:t>Programming</a:t>
            </a: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 </a:t>
            </a:r>
            <a:r>
              <a:rPr lang="ru-RU" sz="2800" dirty="0" err="1" smtClean="0">
                <a:solidFill>
                  <a:srgbClr val="020301"/>
                </a:solidFill>
                <a:latin typeface="Montserrat"/>
              </a:rPr>
              <a:t>Language</a:t>
            </a: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)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20301"/>
                </a:solidFill>
                <a:latin typeface="Montserrat"/>
              </a:rPr>
              <a:t>В</a:t>
            </a: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.</a:t>
            </a:r>
          </a:p>
          <a:p>
            <a:pPr>
              <a:lnSpc>
                <a:spcPts val="3800"/>
              </a:lnSpc>
            </a:pPr>
            <a:endParaRPr lang="ru-RU" sz="2800" dirty="0" smtClean="0">
              <a:solidFill>
                <a:srgbClr val="020301"/>
              </a:solidFill>
              <a:latin typeface="Montserrat"/>
            </a:endParaRPr>
          </a:p>
          <a:p>
            <a:pPr>
              <a:lnSpc>
                <a:spcPts val="3800"/>
              </a:lnSpc>
            </a:pP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1970-е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20301"/>
                </a:solidFill>
                <a:latin typeface="Montserrat"/>
              </a:rPr>
              <a:t>С</a:t>
            </a:r>
          </a:p>
          <a:p>
            <a:pPr>
              <a:lnSpc>
                <a:spcPts val="3800"/>
              </a:lnSpc>
            </a:pPr>
            <a:endParaRPr lang="ru-RU" sz="2800" dirty="0" smtClean="0">
              <a:solidFill>
                <a:srgbClr val="020301"/>
              </a:solidFill>
              <a:latin typeface="Montserrat"/>
            </a:endParaRPr>
          </a:p>
          <a:p>
            <a:pPr>
              <a:lnSpc>
                <a:spcPts val="3800"/>
              </a:lnSpc>
            </a:pP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1980-е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20301"/>
                </a:solidFill>
                <a:latin typeface="Montserrat"/>
              </a:rPr>
              <a:t>С</a:t>
            </a:r>
            <a:r>
              <a:rPr lang="ru-RU" sz="2800" b="1" dirty="0" smtClean="0">
                <a:solidFill>
                  <a:srgbClr val="020301"/>
                </a:solidFill>
                <a:latin typeface="Montserrat"/>
              </a:rPr>
              <a:t>++ </a:t>
            </a: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(«С </a:t>
            </a:r>
            <a:r>
              <a:rPr lang="ru-RU" sz="2800" dirty="0" err="1" smtClean="0">
                <a:solidFill>
                  <a:srgbClr val="020301"/>
                </a:solidFill>
                <a:latin typeface="Montserrat"/>
              </a:rPr>
              <a:t>с</a:t>
            </a: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 классами»)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endParaRPr lang="ru-RU" sz="2800" dirty="0">
              <a:solidFill>
                <a:srgbClr val="020301"/>
              </a:solidFill>
              <a:latin typeface="Montserrat"/>
            </a:endParaRPr>
          </a:p>
          <a:p>
            <a:pPr>
              <a:lnSpc>
                <a:spcPts val="3800"/>
              </a:lnSpc>
            </a:pP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1990-е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20301"/>
                </a:solidFill>
                <a:latin typeface="Montserrat"/>
              </a:rPr>
              <a:t>С++ 98</a:t>
            </a:r>
          </a:p>
          <a:p>
            <a:pPr>
              <a:lnSpc>
                <a:spcPts val="3800"/>
              </a:lnSpc>
            </a:pPr>
            <a:endParaRPr lang="ru-RU" sz="2800" b="1" dirty="0">
              <a:solidFill>
                <a:srgbClr val="020301"/>
              </a:solidFill>
              <a:latin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73619" y="2032022"/>
            <a:ext cx="132233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 smtClean="0">
                <a:solidFill>
                  <a:srgbClr val="7D7D7D"/>
                </a:solidFill>
                <a:latin typeface="Montserrat Semi-Bold"/>
              </a:rPr>
              <a:t>Немного истории.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3"/>
          <p:cNvSpPr txBox="1"/>
          <p:nvPr/>
        </p:nvSpPr>
        <p:spPr>
          <a:xfrm>
            <a:off x="6705600" y="5183821"/>
            <a:ext cx="5867400" cy="389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00"/>
              </a:lnSpc>
            </a:pP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2000-е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20301"/>
                </a:solidFill>
                <a:latin typeface="Montserrat"/>
              </a:rPr>
              <a:t>С++ 03</a:t>
            </a:r>
            <a:endParaRPr lang="ru-RU" sz="2800" dirty="0" smtClean="0">
              <a:solidFill>
                <a:srgbClr val="020301"/>
              </a:solidFill>
              <a:latin typeface="Montserrat"/>
            </a:endParaRPr>
          </a:p>
          <a:p>
            <a:pPr>
              <a:lnSpc>
                <a:spcPts val="3800"/>
              </a:lnSpc>
            </a:pPr>
            <a:endParaRPr lang="ru-RU" sz="2800" dirty="0" smtClean="0">
              <a:solidFill>
                <a:srgbClr val="020301"/>
              </a:solidFill>
              <a:latin typeface="Montserrat"/>
            </a:endParaRPr>
          </a:p>
          <a:p>
            <a:pPr>
              <a:lnSpc>
                <a:spcPts val="3800"/>
              </a:lnSpc>
            </a:pP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2010-е</a:t>
            </a: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20301"/>
                </a:solidFill>
                <a:latin typeface="Montserrat"/>
              </a:rPr>
              <a:t>С++ 11</a:t>
            </a:r>
          </a:p>
          <a:p>
            <a:pPr>
              <a:lnSpc>
                <a:spcPts val="3800"/>
              </a:lnSpc>
            </a:pPr>
            <a:endParaRPr lang="ru-RU" sz="2800" b="1" dirty="0" smtClean="0">
              <a:solidFill>
                <a:srgbClr val="020301"/>
              </a:solidFill>
              <a:latin typeface="Montserrat"/>
            </a:endParaRPr>
          </a:p>
          <a:p>
            <a:pPr>
              <a:lnSpc>
                <a:spcPts val="3800"/>
              </a:lnSpc>
            </a:pPr>
            <a:r>
              <a:rPr lang="ru-RU" sz="2800" dirty="0" smtClean="0">
                <a:solidFill>
                  <a:srgbClr val="020301"/>
                </a:solidFill>
                <a:latin typeface="Montserrat"/>
              </a:rPr>
              <a:t>2017</a:t>
            </a:r>
            <a:endParaRPr lang="ru-RU" sz="2800" dirty="0">
              <a:solidFill>
                <a:srgbClr val="020301"/>
              </a:solidFill>
              <a:latin typeface="Montserrat"/>
            </a:endParaRP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20301"/>
                </a:solidFill>
                <a:latin typeface="Montserrat"/>
              </a:rPr>
              <a:t>С++17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355" y="2564365"/>
            <a:ext cx="5677430" cy="718324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7"/>
            <a:stretch>
              <a:fillRect l="-1047" t="-17651" r="-2197312" b="-2673"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40524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238902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28961" t="-85088" r="-29137" b="-2521"/>
            </a:stretch>
          </a:blipFill>
        </p:spPr>
      </p:sp>
      <p:sp>
        <p:nvSpPr>
          <p:cNvPr id="3" name="Freeform 3"/>
          <p:cNvSpPr/>
          <p:nvPr/>
        </p:nvSpPr>
        <p:spPr>
          <a:xfrm rot="-7898672">
            <a:off x="498455" y="3724160"/>
            <a:ext cx="1918505" cy="1913709"/>
          </a:xfrm>
          <a:custGeom>
            <a:avLst/>
            <a:gdLst/>
            <a:ahLst/>
            <a:cxnLst/>
            <a:rect l="l" t="t" r="r" b="b"/>
            <a:pathLst>
              <a:path w="1918505" h="1913709">
                <a:moveTo>
                  <a:pt x="0" y="0"/>
                </a:moveTo>
                <a:lnTo>
                  <a:pt x="1918504" y="0"/>
                </a:lnTo>
                <a:lnTo>
                  <a:pt x="1918504" y="1913709"/>
                </a:lnTo>
                <a:lnTo>
                  <a:pt x="0" y="1913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46354" y="4043572"/>
            <a:ext cx="15641646" cy="128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88"/>
              </a:lnSpc>
            </a:pPr>
            <a:r>
              <a:rPr lang="en-US" sz="8490">
                <a:solidFill>
                  <a:srgbClr val="112EA4"/>
                </a:solidFill>
                <a:latin typeface="Montserrat Semi-Bold Bold"/>
              </a:rPr>
              <a:t>Спасибо за внимание  </a:t>
            </a:r>
          </a:p>
        </p:txBody>
      </p:sp>
      <p:sp>
        <p:nvSpPr>
          <p:cNvPr id="5" name="Freeform 5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5"/>
            <a:stretch>
              <a:fillRect l="-1047" t="-17651" r="-2197312" b="-2673"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5431" y="727516"/>
            <a:ext cx="2344464" cy="1900437"/>
          </a:xfrm>
          <a:custGeom>
            <a:avLst/>
            <a:gdLst/>
            <a:ahLst/>
            <a:cxnLst/>
            <a:rect l="l" t="t" r="r" b="b"/>
            <a:pathLst>
              <a:path w="2344464" h="1900437">
                <a:moveTo>
                  <a:pt x="0" y="0"/>
                </a:moveTo>
                <a:lnTo>
                  <a:pt x="2344464" y="0"/>
                </a:lnTo>
                <a:lnTo>
                  <a:pt x="2344464" y="1900437"/>
                </a:lnTo>
                <a:lnTo>
                  <a:pt x="0" y="1900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82783" y="727516"/>
            <a:ext cx="2253059" cy="1931466"/>
          </a:xfrm>
          <a:custGeom>
            <a:avLst/>
            <a:gdLst/>
            <a:ahLst/>
            <a:cxnLst/>
            <a:rect l="l" t="t" r="r" b="b"/>
            <a:pathLst>
              <a:path w="2253059" h="1931466">
                <a:moveTo>
                  <a:pt x="0" y="0"/>
                </a:moveTo>
                <a:lnTo>
                  <a:pt x="2253060" y="0"/>
                </a:lnTo>
                <a:lnTo>
                  <a:pt x="2253060" y="1931465"/>
                </a:lnTo>
                <a:lnTo>
                  <a:pt x="0" y="1931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18504" y="643455"/>
            <a:ext cx="1673809" cy="2068560"/>
          </a:xfrm>
          <a:custGeom>
            <a:avLst/>
            <a:gdLst/>
            <a:ahLst/>
            <a:cxnLst/>
            <a:rect l="l" t="t" r="r" b="b"/>
            <a:pathLst>
              <a:path w="1673809" h="2068560">
                <a:moveTo>
                  <a:pt x="0" y="0"/>
                </a:moveTo>
                <a:lnTo>
                  <a:pt x="1673810" y="0"/>
                </a:lnTo>
                <a:lnTo>
                  <a:pt x="1673810" y="2068559"/>
                </a:lnTo>
                <a:lnTo>
                  <a:pt x="0" y="206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3330" y="399381"/>
            <a:ext cx="2572539" cy="2328148"/>
          </a:xfrm>
          <a:custGeom>
            <a:avLst/>
            <a:gdLst/>
            <a:ahLst/>
            <a:cxnLst/>
            <a:rect l="l" t="t" r="r" b="b"/>
            <a:pathLst>
              <a:path w="2572539" h="2328148">
                <a:moveTo>
                  <a:pt x="0" y="0"/>
                </a:moveTo>
                <a:lnTo>
                  <a:pt x="2572539" y="0"/>
                </a:lnTo>
                <a:lnTo>
                  <a:pt x="2572539" y="2328147"/>
                </a:lnTo>
                <a:lnTo>
                  <a:pt x="0" y="23281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82783" y="3655940"/>
            <a:ext cx="3224157" cy="2567235"/>
          </a:xfrm>
          <a:custGeom>
            <a:avLst/>
            <a:gdLst/>
            <a:ahLst/>
            <a:cxnLst/>
            <a:rect l="l" t="t" r="r" b="b"/>
            <a:pathLst>
              <a:path w="3224157" h="2567235">
                <a:moveTo>
                  <a:pt x="0" y="0"/>
                </a:moveTo>
                <a:lnTo>
                  <a:pt x="3224157" y="0"/>
                </a:lnTo>
                <a:lnTo>
                  <a:pt x="3224157" y="2567235"/>
                </a:lnTo>
                <a:lnTo>
                  <a:pt x="0" y="25672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421698"/>
            <a:ext cx="2052415" cy="2635525"/>
          </a:xfrm>
          <a:custGeom>
            <a:avLst/>
            <a:gdLst/>
            <a:ahLst/>
            <a:cxnLst/>
            <a:rect l="l" t="t" r="r" b="b"/>
            <a:pathLst>
              <a:path w="2052415" h="2635525">
                <a:moveTo>
                  <a:pt x="0" y="0"/>
                </a:moveTo>
                <a:lnTo>
                  <a:pt x="2052415" y="0"/>
                </a:lnTo>
                <a:lnTo>
                  <a:pt x="2052415" y="2635525"/>
                </a:lnTo>
                <a:lnTo>
                  <a:pt x="0" y="26355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45431" y="3421698"/>
            <a:ext cx="2013659" cy="2489841"/>
          </a:xfrm>
          <a:custGeom>
            <a:avLst/>
            <a:gdLst/>
            <a:ahLst/>
            <a:cxnLst/>
            <a:rect l="l" t="t" r="r" b="b"/>
            <a:pathLst>
              <a:path w="2013659" h="2489841">
                <a:moveTo>
                  <a:pt x="0" y="0"/>
                </a:moveTo>
                <a:lnTo>
                  <a:pt x="2013659" y="0"/>
                </a:lnTo>
                <a:lnTo>
                  <a:pt x="2013659" y="2489841"/>
                </a:lnTo>
                <a:lnTo>
                  <a:pt x="0" y="2489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48428" y="6570789"/>
            <a:ext cx="1607664" cy="2468582"/>
          </a:xfrm>
          <a:custGeom>
            <a:avLst/>
            <a:gdLst/>
            <a:ahLst/>
            <a:cxnLst/>
            <a:rect l="l" t="t" r="r" b="b"/>
            <a:pathLst>
              <a:path w="1607664" h="2468582">
                <a:moveTo>
                  <a:pt x="0" y="0"/>
                </a:moveTo>
                <a:lnTo>
                  <a:pt x="1607665" y="0"/>
                </a:lnTo>
                <a:lnTo>
                  <a:pt x="1607665" y="2468583"/>
                </a:lnTo>
                <a:lnTo>
                  <a:pt x="0" y="24685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787950" y="6734641"/>
            <a:ext cx="2332414" cy="2204131"/>
          </a:xfrm>
          <a:custGeom>
            <a:avLst/>
            <a:gdLst/>
            <a:ahLst/>
            <a:cxnLst/>
            <a:rect l="l" t="t" r="r" b="b"/>
            <a:pathLst>
              <a:path w="2332414" h="2204131">
                <a:moveTo>
                  <a:pt x="0" y="0"/>
                </a:moveTo>
                <a:lnTo>
                  <a:pt x="2332414" y="0"/>
                </a:lnTo>
                <a:lnTo>
                  <a:pt x="2332414" y="2204131"/>
                </a:lnTo>
                <a:lnTo>
                  <a:pt x="0" y="22041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1537" y="6765666"/>
            <a:ext cx="3046741" cy="2224121"/>
          </a:xfrm>
          <a:custGeom>
            <a:avLst/>
            <a:gdLst/>
            <a:ahLst/>
            <a:cxnLst/>
            <a:rect l="l" t="t" r="r" b="b"/>
            <a:pathLst>
              <a:path w="3046741" h="2224121">
                <a:moveTo>
                  <a:pt x="0" y="0"/>
                </a:moveTo>
                <a:lnTo>
                  <a:pt x="3046741" y="0"/>
                </a:lnTo>
                <a:lnTo>
                  <a:pt x="3046741" y="2224121"/>
                </a:lnTo>
                <a:lnTo>
                  <a:pt x="0" y="2224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65066" y="6963327"/>
            <a:ext cx="2780685" cy="1975445"/>
          </a:xfrm>
          <a:custGeom>
            <a:avLst/>
            <a:gdLst/>
            <a:ahLst/>
            <a:cxnLst/>
            <a:rect l="l" t="t" r="r" b="b"/>
            <a:pathLst>
              <a:path w="2780685" h="1975445">
                <a:moveTo>
                  <a:pt x="0" y="0"/>
                </a:moveTo>
                <a:lnTo>
                  <a:pt x="2780685" y="0"/>
                </a:lnTo>
                <a:lnTo>
                  <a:pt x="2780685" y="1975445"/>
                </a:lnTo>
                <a:lnTo>
                  <a:pt x="0" y="19754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92764" y="3823329"/>
            <a:ext cx="1925290" cy="2233893"/>
          </a:xfrm>
          <a:custGeom>
            <a:avLst/>
            <a:gdLst/>
            <a:ahLst/>
            <a:cxnLst/>
            <a:rect l="l" t="t" r="r" b="b"/>
            <a:pathLst>
              <a:path w="1925290" h="2233893">
                <a:moveTo>
                  <a:pt x="0" y="0"/>
                </a:moveTo>
                <a:lnTo>
                  <a:pt x="1925290" y="0"/>
                </a:lnTo>
                <a:lnTo>
                  <a:pt x="1925290" y="2233894"/>
                </a:lnTo>
                <a:lnTo>
                  <a:pt x="0" y="22338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36939" y="3703776"/>
            <a:ext cx="2544267" cy="2353447"/>
          </a:xfrm>
          <a:custGeom>
            <a:avLst/>
            <a:gdLst/>
            <a:ahLst/>
            <a:cxnLst/>
            <a:rect l="l" t="t" r="r" b="b"/>
            <a:pathLst>
              <a:path w="2544267" h="2353447">
                <a:moveTo>
                  <a:pt x="0" y="0"/>
                </a:moveTo>
                <a:lnTo>
                  <a:pt x="2544267" y="0"/>
                </a:lnTo>
                <a:lnTo>
                  <a:pt x="2544267" y="2353447"/>
                </a:lnTo>
                <a:lnTo>
                  <a:pt x="0" y="2353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936926" y="727516"/>
            <a:ext cx="2401902" cy="2086652"/>
          </a:xfrm>
          <a:custGeom>
            <a:avLst/>
            <a:gdLst/>
            <a:ahLst/>
            <a:cxnLst/>
            <a:rect l="l" t="t" r="r" b="b"/>
            <a:pathLst>
              <a:path w="2401902" h="2086652">
                <a:moveTo>
                  <a:pt x="0" y="0"/>
                </a:moveTo>
                <a:lnTo>
                  <a:pt x="2401902" y="0"/>
                </a:lnTo>
                <a:lnTo>
                  <a:pt x="2401902" y="2086652"/>
                </a:lnTo>
                <a:lnTo>
                  <a:pt x="0" y="208665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136939" y="6765666"/>
            <a:ext cx="2617215" cy="2273706"/>
          </a:xfrm>
          <a:custGeom>
            <a:avLst/>
            <a:gdLst/>
            <a:ahLst/>
            <a:cxnLst/>
            <a:rect l="l" t="t" r="r" b="b"/>
            <a:pathLst>
              <a:path w="2617215" h="2273706">
                <a:moveTo>
                  <a:pt x="0" y="0"/>
                </a:moveTo>
                <a:lnTo>
                  <a:pt x="2617215" y="0"/>
                </a:lnTo>
                <a:lnTo>
                  <a:pt x="2617215" y="2273706"/>
                </a:lnTo>
                <a:lnTo>
                  <a:pt x="0" y="22737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16"/>
            <a:stretch>
              <a:fillRect l="-1047" t="-17651" r="-2197312" b="-2673"/>
            </a:stretch>
          </a:blipFill>
        </p:spPr>
      </p:sp>
      <p:sp>
        <p:nvSpPr>
          <p:cNvPr id="19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26351" y="7326358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17326" y="7326358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1705" y="7290175"/>
            <a:ext cx="1719438" cy="1719438"/>
          </a:xfrm>
          <a:custGeom>
            <a:avLst/>
            <a:gdLst/>
            <a:ahLst/>
            <a:cxnLst/>
            <a:rect l="l" t="t" r="r" b="b"/>
            <a:pathLst>
              <a:path w="1719438" h="1719438">
                <a:moveTo>
                  <a:pt x="0" y="0"/>
                </a:moveTo>
                <a:lnTo>
                  <a:pt x="1719438" y="0"/>
                </a:lnTo>
                <a:lnTo>
                  <a:pt x="1719438" y="1719438"/>
                </a:lnTo>
                <a:lnTo>
                  <a:pt x="0" y="1719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79278" y="592625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3"/>
                </a:lnTo>
                <a:lnTo>
                  <a:pt x="0" y="1647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82876" y="7326358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29949" y="5568342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82876" y="5568342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26351" y="5568342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17326" y="5587552"/>
            <a:ext cx="1574706" cy="1574706"/>
          </a:xfrm>
          <a:custGeom>
            <a:avLst/>
            <a:gdLst/>
            <a:ahLst/>
            <a:cxnLst/>
            <a:rect l="l" t="t" r="r" b="b"/>
            <a:pathLst>
              <a:path w="1574706" h="1574706">
                <a:moveTo>
                  <a:pt x="0" y="0"/>
                </a:moveTo>
                <a:lnTo>
                  <a:pt x="1574706" y="0"/>
                </a:lnTo>
                <a:lnTo>
                  <a:pt x="1574706" y="1574706"/>
                </a:lnTo>
                <a:lnTo>
                  <a:pt x="0" y="15747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1705" y="5544220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7888" y="646335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24695" y="3863482"/>
            <a:ext cx="1559969" cy="1559969"/>
          </a:xfrm>
          <a:custGeom>
            <a:avLst/>
            <a:gdLst/>
            <a:ahLst/>
            <a:cxnLst/>
            <a:rect l="l" t="t" r="r" b="b"/>
            <a:pathLst>
              <a:path w="1559969" h="1559969">
                <a:moveTo>
                  <a:pt x="0" y="0"/>
                </a:moveTo>
                <a:lnTo>
                  <a:pt x="1559969" y="0"/>
                </a:lnTo>
                <a:lnTo>
                  <a:pt x="1559969" y="1559970"/>
                </a:lnTo>
                <a:lnTo>
                  <a:pt x="0" y="155997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26351" y="771241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82876" y="3810326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926351" y="3810326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61705" y="3798265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61705" y="2293407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129949" y="7326358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129949" y="2546230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346328" y="672799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993401" y="3940479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3"/>
                </a:lnTo>
                <a:lnTo>
                  <a:pt x="0" y="1647073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346328" y="2052310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926351" y="2052310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2" y="0"/>
                </a:lnTo>
                <a:lnTo>
                  <a:pt x="1647072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279278" y="2137203"/>
            <a:ext cx="1647072" cy="1647072"/>
          </a:xfrm>
          <a:custGeom>
            <a:avLst/>
            <a:gdLst/>
            <a:ahLst/>
            <a:cxnLst/>
            <a:rect l="l" t="t" r="r" b="b"/>
            <a:pathLst>
              <a:path w="1647072" h="1647072">
                <a:moveTo>
                  <a:pt x="0" y="0"/>
                </a:moveTo>
                <a:lnTo>
                  <a:pt x="1647073" y="0"/>
                </a:lnTo>
                <a:lnTo>
                  <a:pt x="1647073" y="1647072"/>
                </a:lnTo>
                <a:lnTo>
                  <a:pt x="0" y="1647072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xmlns="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365095" y="7269422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xmlns="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909341" y="7269422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xmlns="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626766" y="7269422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xmlns="" r:embed="rId5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215695" y="7234516"/>
            <a:ext cx="1658740" cy="1658740"/>
          </a:xfrm>
          <a:custGeom>
            <a:avLst/>
            <a:gdLst/>
            <a:ahLst/>
            <a:cxnLst/>
            <a:rect l="l" t="t" r="r" b="b"/>
            <a:pathLst>
              <a:path w="1658740" h="1658740">
                <a:moveTo>
                  <a:pt x="0" y="0"/>
                </a:moveTo>
                <a:lnTo>
                  <a:pt x="1658740" y="0"/>
                </a:lnTo>
                <a:lnTo>
                  <a:pt x="1658740" y="1658740"/>
                </a:lnTo>
                <a:lnTo>
                  <a:pt x="0" y="1658740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xmlns="" r:embed="rId5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5866674" y="7269422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8" y="0"/>
                </a:lnTo>
                <a:lnTo>
                  <a:pt x="1588928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xmlns="" r:embed="rId5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2937537" y="646159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xmlns="" r:embed="rId6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5866674" y="5573466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8" y="0"/>
                </a:lnTo>
                <a:lnTo>
                  <a:pt x="1588928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62">
              <a:extLst>
                <a:ext uri="{96DAC541-7B7A-43D3-8B79-37D633B846F1}">
                  <asvg:svgBlip xmlns:asvg="http://schemas.microsoft.com/office/drawing/2016/SVG/main" xmlns="" r:embed="rId6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365095" y="5573466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64">
              <a:extLst>
                <a:ext uri="{96DAC541-7B7A-43D3-8B79-37D633B846F1}">
                  <asvg:svgBlip xmlns:asvg="http://schemas.microsoft.com/office/drawing/2016/SVG/main" xmlns="" r:embed="rId6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2909341" y="5591997"/>
            <a:ext cx="1519117" cy="1519117"/>
          </a:xfrm>
          <a:custGeom>
            <a:avLst/>
            <a:gdLst/>
            <a:ahLst/>
            <a:cxnLst/>
            <a:rect l="l" t="t" r="r" b="b"/>
            <a:pathLst>
              <a:path w="1519117" h="1519117">
                <a:moveTo>
                  <a:pt x="0" y="0"/>
                </a:moveTo>
                <a:lnTo>
                  <a:pt x="1519117" y="0"/>
                </a:lnTo>
                <a:lnTo>
                  <a:pt x="1519117" y="1519118"/>
                </a:lnTo>
                <a:lnTo>
                  <a:pt x="0" y="1519118"/>
                </a:lnTo>
                <a:lnTo>
                  <a:pt x="0" y="0"/>
                </a:lnTo>
                <a:close/>
              </a:path>
            </a:pathLst>
          </a:custGeom>
          <a:blipFill>
            <a:blip r:embed="rId66">
              <a:extLst>
                <a:ext uri="{96DAC541-7B7A-43D3-8B79-37D633B846F1}">
                  <asvg:svgBlip xmlns:asvg="http://schemas.microsoft.com/office/drawing/2016/SVG/main" xmlns="" r:embed="rId6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215695" y="5550195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68">
              <a:extLst>
                <a:ext uri="{96DAC541-7B7A-43D3-8B79-37D633B846F1}">
                  <asvg:svgBlip xmlns:asvg="http://schemas.microsoft.com/office/drawing/2016/SVG/main" xmlns="" r:embed="rId6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9626766" y="5573466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70">
              <a:extLst>
                <a:ext uri="{96DAC541-7B7A-43D3-8B79-37D633B846F1}">
                  <asvg:svgBlip xmlns:asvg="http://schemas.microsoft.com/office/drawing/2016/SVG/main" xmlns="" r:embed="rId7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2916449" y="3928790"/>
            <a:ext cx="1504901" cy="1504901"/>
          </a:xfrm>
          <a:custGeom>
            <a:avLst/>
            <a:gdLst/>
            <a:ahLst/>
            <a:cxnLst/>
            <a:rect l="l" t="t" r="r" b="b"/>
            <a:pathLst>
              <a:path w="1504901" h="1504901">
                <a:moveTo>
                  <a:pt x="0" y="0"/>
                </a:moveTo>
                <a:lnTo>
                  <a:pt x="1504901" y="0"/>
                </a:lnTo>
                <a:lnTo>
                  <a:pt x="1504901" y="1504900"/>
                </a:lnTo>
                <a:lnTo>
                  <a:pt x="0" y="1504900"/>
                </a:lnTo>
                <a:lnTo>
                  <a:pt x="0" y="0"/>
                </a:lnTo>
                <a:close/>
              </a:path>
            </a:pathLst>
          </a:custGeom>
          <a:blipFill>
            <a:blip r:embed="rId72">
              <a:extLst>
                <a:ext uri="{96DAC541-7B7A-43D3-8B79-37D633B846F1}">
                  <asvg:svgBlip xmlns:asvg="http://schemas.microsoft.com/office/drawing/2016/SVG/main" xmlns="" r:embed="rId7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1215695" y="619782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74">
              <a:extLst>
                <a:ext uri="{96DAC541-7B7A-43D3-8B79-37D633B846F1}">
                  <asvg:svgBlip xmlns:asvg="http://schemas.microsoft.com/office/drawing/2016/SVG/main" xmlns="" r:embed="rId7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5866674" y="3877510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8" y="0"/>
                </a:lnTo>
                <a:lnTo>
                  <a:pt x="1588928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76">
              <a:extLst>
                <a:ext uri="{96DAC541-7B7A-43D3-8B79-37D633B846F1}">
                  <asvg:svgBlip xmlns:asvg="http://schemas.microsoft.com/office/drawing/2016/SVG/main" xmlns="" r:embed="rId7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4365095" y="3877510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78">
              <a:extLst>
                <a:ext uri="{96DAC541-7B7A-43D3-8B79-37D633B846F1}">
                  <asvg:svgBlip xmlns:asvg="http://schemas.microsoft.com/office/drawing/2016/SVG/main" xmlns="" r:embed="rId7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215695" y="3865875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8"/>
                </a:lnTo>
                <a:lnTo>
                  <a:pt x="0" y="1588928"/>
                </a:lnTo>
                <a:lnTo>
                  <a:pt x="0" y="0"/>
                </a:lnTo>
                <a:close/>
              </a:path>
            </a:pathLst>
          </a:custGeom>
          <a:blipFill>
            <a:blip r:embed="rId80">
              <a:extLst>
                <a:ext uri="{96DAC541-7B7A-43D3-8B79-37D633B846F1}">
                  <asvg:svgBlip xmlns:asvg="http://schemas.microsoft.com/office/drawing/2016/SVG/main" xmlns="" r:embed="rId8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9626766" y="3877510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82">
              <a:extLst>
                <a:ext uri="{96DAC541-7B7A-43D3-8B79-37D633B846F1}">
                  <asvg:svgBlip xmlns:asvg="http://schemas.microsoft.com/office/drawing/2016/SVG/main" xmlns="" r:embed="rId8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4498270" y="646159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8" y="0"/>
                </a:lnTo>
                <a:lnTo>
                  <a:pt x="1588928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84">
              <a:extLst>
                <a:ext uri="{96DAC541-7B7A-43D3-8B79-37D633B846F1}">
                  <asvg:svgBlip xmlns:asvg="http://schemas.microsoft.com/office/drawing/2016/SVG/main" xmlns="" r:embed="rId8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9564105" y="592625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8" y="0"/>
                </a:lnTo>
                <a:lnTo>
                  <a:pt x="1588928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86">
              <a:extLst>
                <a:ext uri="{96DAC541-7B7A-43D3-8B79-37D633B846F1}">
                  <asvg:svgBlip xmlns:asvg="http://schemas.microsoft.com/office/drawing/2016/SVG/main" xmlns="" r:embed="rId87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5866674" y="2181554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8" y="0"/>
                </a:lnTo>
                <a:lnTo>
                  <a:pt x="1588928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88">
              <a:extLst>
                <a:ext uri="{96DAC541-7B7A-43D3-8B79-37D633B846F1}">
                  <asvg:svgBlip xmlns:asvg="http://schemas.microsoft.com/office/drawing/2016/SVG/main" xmlns="" r:embed="rId89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4365095" y="2181554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90">
              <a:extLst>
                <a:ext uri="{96DAC541-7B7A-43D3-8B79-37D633B846F1}">
                  <asvg:svgBlip xmlns:asvg="http://schemas.microsoft.com/office/drawing/2016/SVG/main" xmlns="" r:embed="rId91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2874435" y="2181554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92">
              <a:extLst>
                <a:ext uri="{96DAC541-7B7A-43D3-8B79-37D633B846F1}">
                  <asvg:svgBlip xmlns:asvg="http://schemas.microsoft.com/office/drawing/2016/SVG/main" xmlns="" r:embed="rId9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1215695" y="2181554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94">
              <a:extLst>
                <a:ext uri="{96DAC541-7B7A-43D3-8B79-37D633B846F1}">
                  <asvg:svgBlip xmlns:asvg="http://schemas.microsoft.com/office/drawing/2016/SVG/main" xmlns="" r:embed="rId95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9626766" y="2181554"/>
            <a:ext cx="1588929" cy="1588929"/>
          </a:xfrm>
          <a:custGeom>
            <a:avLst/>
            <a:gdLst/>
            <a:ahLst/>
            <a:cxnLst/>
            <a:rect l="l" t="t" r="r" b="b"/>
            <a:pathLst>
              <a:path w="1588929" h="1588929">
                <a:moveTo>
                  <a:pt x="0" y="0"/>
                </a:moveTo>
                <a:lnTo>
                  <a:pt x="1588929" y="0"/>
                </a:lnTo>
                <a:lnTo>
                  <a:pt x="1588929" y="1588929"/>
                </a:lnTo>
                <a:lnTo>
                  <a:pt x="0" y="1588929"/>
                </a:lnTo>
                <a:lnTo>
                  <a:pt x="0" y="0"/>
                </a:lnTo>
                <a:close/>
              </a:path>
            </a:pathLst>
          </a:custGeom>
          <a:blipFill>
            <a:blip r:embed="rId96">
              <a:extLst>
                <a:ext uri="{96DAC541-7B7A-43D3-8B79-37D633B846F1}">
                  <asvg:svgBlip xmlns:asvg="http://schemas.microsoft.com/office/drawing/2016/SVG/main" xmlns="" r:embed="rId97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98"/>
            <a:stretch>
              <a:fillRect l="-1047" t="-17651" r="-2197312" b="-2673"/>
            </a:stretch>
          </a:blipFill>
        </p:spPr>
      </p:sp>
      <p:sp>
        <p:nvSpPr>
          <p:cNvPr id="52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1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Введение в С++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28600" y="2954092"/>
            <a:ext cx="17032996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20301"/>
                </a:solidFill>
                <a:latin typeface="Montserrat"/>
              </a:rPr>
              <a:t>Программа – это размещённые в оперативной памяти компьютера данные и машинные инструкции, исполняемые процессором для достижения некоторой цели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3619" y="2032022"/>
            <a:ext cx="13223381" cy="1172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>
                <a:solidFill>
                  <a:srgbClr val="7D7D7D"/>
                </a:solidFill>
                <a:latin typeface="Montserrat Semi-Bold"/>
              </a:rPr>
              <a:t>Понятие программы.</a:t>
            </a:r>
          </a:p>
          <a:p>
            <a:pPr>
              <a:lnSpc>
                <a:spcPts val="4800"/>
              </a:lnSpc>
            </a:pP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2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352" y="4055860"/>
            <a:ext cx="15877491" cy="539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0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46629" y="3085482"/>
            <a:ext cx="13021771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Накопление требований, работа с заказчиком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Проектирование – процедурная </a:t>
            </a:r>
            <a:r>
              <a:rPr lang="ru-RU" sz="3600" dirty="0" smtClean="0"/>
              <a:t>декомпозиция, </a:t>
            </a:r>
            <a:r>
              <a:rPr lang="ru-RU" sz="3600" dirty="0"/>
              <a:t>др.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Внутреннее и внешнее документирование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Разработка</a:t>
            </a:r>
          </a:p>
          <a:p>
            <a:pPr marL="1028700" lvl="1" indent="-571500">
              <a:buFont typeface="Calibri" panose="020F0502020204030204" pitchFamily="34" charset="0"/>
              <a:buChar char="⁻"/>
            </a:pPr>
            <a:r>
              <a:rPr lang="ru-RU" sz="3600" dirty="0"/>
              <a:t>Написание исходного кода</a:t>
            </a:r>
          </a:p>
          <a:p>
            <a:pPr marL="1485900" lvl="2" indent="-571500">
              <a:buFont typeface="Wingdings" panose="05000000000000000000" pitchFamily="2" charset="2"/>
              <a:buChar char="ü"/>
            </a:pPr>
            <a:r>
              <a:rPr lang="ru-RU" sz="3600" dirty="0"/>
              <a:t>Компиляция, линковка, контроль версий</a:t>
            </a:r>
          </a:p>
          <a:p>
            <a:pPr marL="1028700" lvl="1" indent="-571500">
              <a:buFont typeface="Calibri" panose="020F0502020204030204" pitchFamily="34" charset="0"/>
              <a:buChar char="⁻"/>
            </a:pPr>
            <a:r>
              <a:rPr lang="ru-RU" sz="3600" dirty="0"/>
              <a:t>Отладка</a:t>
            </a:r>
          </a:p>
          <a:p>
            <a:pPr marL="1028700" lvl="1" indent="-571500">
              <a:buFont typeface="Calibri" panose="020F0502020204030204" pitchFamily="34" charset="0"/>
              <a:buChar char="⁻"/>
            </a:pPr>
            <a:r>
              <a:rPr lang="ru-RU" sz="3600" dirty="0"/>
              <a:t>Оптимизация</a:t>
            </a:r>
          </a:p>
          <a:p>
            <a:pPr marL="1028700" lvl="1" indent="-571500">
              <a:buFont typeface="Calibri" panose="020F0502020204030204" pitchFamily="34" charset="0"/>
              <a:buChar char="⁻"/>
            </a:pPr>
            <a:r>
              <a:rPr lang="ru-RU" sz="3600" dirty="0"/>
              <a:t>Тестирование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Сдача в эксплуатацию (релиз)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Сопровождение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3619" y="2032022"/>
            <a:ext cx="132233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000" dirty="0">
                <a:solidFill>
                  <a:srgbClr val="7D7D7D"/>
                </a:solidFill>
                <a:latin typeface="Montserrat Semi-Bold"/>
              </a:rPr>
              <a:t>Этапы создания программ.</a:t>
            </a:r>
          </a:p>
          <a:p>
            <a:pPr>
              <a:lnSpc>
                <a:spcPts val="4800"/>
              </a:lnSpc>
            </a:pP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2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1. Введение в С++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2324" y="3085482"/>
            <a:ext cx="6261523" cy="60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4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09601" y="3982582"/>
            <a:ext cx="56388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Выбор языка программирования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Следование стандарту языка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Использование методик разработки</a:t>
            </a:r>
            <a:endParaRPr lang="en-US" sz="3600" dirty="0"/>
          </a:p>
        </p:txBody>
      </p:sp>
      <p:sp>
        <p:nvSpPr>
          <p:cNvPr id="4" name="TextBox 4"/>
          <p:cNvSpPr txBox="1"/>
          <p:nvPr/>
        </p:nvSpPr>
        <p:spPr>
          <a:xfrm>
            <a:off x="873619" y="2032022"/>
            <a:ext cx="132233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/>
              <a:t>Написание исходного кода</a:t>
            </a:r>
            <a:r>
              <a:rPr lang="ru-RU" sz="3000" dirty="0" smtClean="0">
                <a:solidFill>
                  <a:srgbClr val="7D7D7D"/>
                </a:solidFill>
                <a:latin typeface="Montserrat Semi-Bold"/>
              </a:rPr>
              <a:t>.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2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7917018" y="3372024"/>
            <a:ext cx="9962607" cy="5616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500" dirty="0"/>
              <a:t>Оформление кода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ru-RU" sz="3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500" dirty="0"/>
              <a:t>Повышение «связности» и снижение «зацепления»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sz="3100" dirty="0"/>
              <a:t>Деление кода на функции, файлы, компоненты</a:t>
            </a:r>
            <a:endParaRPr lang="en-US" sz="3100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sz="3100" dirty="0"/>
              <a:t>Минимальное дублирование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sz="3100" dirty="0"/>
              <a:t>Построение идентификаторов на основе смысла</a:t>
            </a:r>
            <a:endParaRPr lang="en-US" sz="31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ru-RU" sz="3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500" dirty="0"/>
              <a:t>Типовые решения типовых задач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500" dirty="0" smtClean="0"/>
              <a:t>Ревью </a:t>
            </a:r>
            <a:r>
              <a:rPr lang="ru-RU" sz="3500" dirty="0"/>
              <a:t>правок</a:t>
            </a: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500" dirty="0" err="1" smtClean="0"/>
              <a:t>Рефакторинг</a:t>
            </a:r>
            <a:endParaRPr lang="ru-RU" sz="3500" dirty="0"/>
          </a:p>
        </p:txBody>
      </p:sp>
      <p:sp>
        <p:nvSpPr>
          <p:cNvPr id="1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1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Введение в С++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21279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66692" y="3400563"/>
            <a:ext cx="11477708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Отладка – это достижение работоспособности программы, устранение грубых ошибок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Методы отладки</a:t>
            </a:r>
          </a:p>
          <a:p>
            <a:pPr marL="914400" lvl="1" indent="-457200">
              <a:buFont typeface="Calibri" panose="020F0502020204030204" pitchFamily="34" charset="0"/>
              <a:buChar char="⁻"/>
            </a:pPr>
            <a:r>
              <a:rPr lang="ru-RU" sz="3200" dirty="0"/>
              <a:t>Имитация пошагового исполнения с помощью «карандаша и бумаги» для простых случаев</a:t>
            </a:r>
          </a:p>
          <a:p>
            <a:pPr marL="914400" lvl="1" indent="-457200">
              <a:buFont typeface="Calibri" panose="020F0502020204030204" pitchFamily="34" charset="0"/>
              <a:buChar char="⁻"/>
            </a:pPr>
            <a:r>
              <a:rPr lang="ru-RU" sz="3200" dirty="0"/>
              <a:t>Трассировка работы программы с помощью отладочной печати</a:t>
            </a:r>
          </a:p>
          <a:p>
            <a:pPr marL="914400" lvl="1" indent="-457200">
              <a:buFont typeface="Calibri" panose="020F0502020204030204" pitchFamily="34" charset="0"/>
              <a:buChar char="⁻"/>
            </a:pPr>
            <a:r>
              <a:rPr lang="ru-RU" sz="3200" dirty="0"/>
              <a:t>Проверка необходимых условий корректности в ходе работы программы</a:t>
            </a:r>
          </a:p>
          <a:p>
            <a:pPr marL="914400" lvl="1" indent="-457200">
              <a:buFont typeface="Calibri" panose="020F0502020204030204" pitchFamily="34" charset="0"/>
              <a:buChar char="⁻"/>
            </a:pPr>
            <a:r>
              <a:rPr lang="ru-RU" sz="3200" dirty="0"/>
              <a:t>Пошаговое исполнение программы с помощью </a:t>
            </a:r>
            <a:r>
              <a:rPr lang="ru-RU" sz="3200" dirty="0" smtClean="0"/>
              <a:t>отладчика</a:t>
            </a:r>
            <a:endParaRPr lang="en-US" sz="3200" dirty="0"/>
          </a:p>
        </p:txBody>
      </p:sp>
      <p:sp>
        <p:nvSpPr>
          <p:cNvPr id="4" name="TextBox 4"/>
          <p:cNvSpPr txBox="1"/>
          <p:nvPr/>
        </p:nvSpPr>
        <p:spPr>
          <a:xfrm>
            <a:off x="873619" y="2032022"/>
            <a:ext cx="132233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Отладка</a:t>
            </a:r>
            <a:r>
              <a:rPr lang="ru-RU" sz="3000" dirty="0" smtClean="0">
                <a:solidFill>
                  <a:srgbClr val="7D7D7D"/>
                </a:solidFill>
                <a:latin typeface="Montserrat Semi-Bold"/>
              </a:rPr>
              <a:t>.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2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1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Введение в С++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3106400" y="3078960"/>
            <a:ext cx="4661607" cy="5754058"/>
            <a:chOff x="13106400" y="3078960"/>
            <a:chExt cx="4661607" cy="5754058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3218017" y="3078960"/>
              <a:ext cx="4460381" cy="11465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13218018" y="4639566"/>
              <a:ext cx="4460381" cy="11465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13218018" y="6181600"/>
              <a:ext cx="4460381" cy="11465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13218018" y="7686492"/>
              <a:ext cx="4460381" cy="114652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487400" y="3086100"/>
              <a:ext cx="36197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</a:rPr>
                <a:t>Локализация ошибки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218019" y="4687317"/>
              <a:ext cx="41909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</a:rPr>
                <a:t>Определение способа устранения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503639" y="6385672"/>
              <a:ext cx="36197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</a:rPr>
                <a:t>Устранение ошибки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06400" y="7733287"/>
              <a:ext cx="46616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1"/>
                  </a:solidFill>
                </a:rPr>
                <a:t>Повторное тестирование программы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Прямая со стрелкой 20"/>
            <p:cNvCxnSpPr>
              <a:stCxn id="5" idx="2"/>
              <a:endCxn id="12" idx="0"/>
            </p:cNvCxnSpPr>
            <p:nvPr/>
          </p:nvCxnSpPr>
          <p:spPr>
            <a:xfrm>
              <a:off x="15448208" y="4225486"/>
              <a:ext cx="1" cy="414080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15408764" y="5769012"/>
              <a:ext cx="1" cy="414080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>
              <a:off x="15448207" y="7311414"/>
              <a:ext cx="1" cy="414080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72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66692" y="3710427"/>
            <a:ext cx="8658308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Оптимизация – это улучшение количественных характеристик программы</a:t>
            </a:r>
          </a:p>
          <a:p>
            <a:pPr marL="914400" lvl="1" indent="-457200">
              <a:buFont typeface="Calibri" panose="020F0502020204030204" pitchFamily="34" charset="0"/>
              <a:buChar char="⁻"/>
            </a:pPr>
            <a:r>
              <a:rPr lang="ru-RU" sz="3200" dirty="0"/>
              <a:t>Время компиляции</a:t>
            </a:r>
          </a:p>
          <a:p>
            <a:pPr marL="914400" lvl="1" indent="-457200">
              <a:buFont typeface="Calibri" panose="020F0502020204030204" pitchFamily="34" charset="0"/>
              <a:buChar char="⁻"/>
            </a:pPr>
            <a:r>
              <a:rPr lang="ru-RU" sz="3200" dirty="0"/>
              <a:t>Время загрузки</a:t>
            </a:r>
          </a:p>
          <a:p>
            <a:pPr marL="914400" lvl="1" indent="-457200">
              <a:buFont typeface="Calibri" panose="020F0502020204030204" pitchFamily="34" charset="0"/>
              <a:buChar char="⁻"/>
            </a:pPr>
            <a:r>
              <a:rPr lang="ru-RU" sz="3200" dirty="0"/>
              <a:t>Время работы</a:t>
            </a:r>
          </a:p>
          <a:p>
            <a:pPr marL="914400" lvl="1" indent="-457200">
              <a:buFont typeface="Calibri" panose="020F0502020204030204" pitchFamily="34" charset="0"/>
              <a:buChar char="⁻"/>
            </a:pPr>
            <a:r>
              <a:rPr lang="ru-RU" sz="3200" dirty="0"/>
              <a:t>Размер используемой памяти (данных на диске)</a:t>
            </a:r>
          </a:p>
          <a:p>
            <a:pPr marL="914400" lvl="1" indent="-457200">
              <a:buFont typeface="Calibri" panose="020F0502020204030204" pitchFamily="34" charset="0"/>
              <a:buChar char="⁻"/>
            </a:pPr>
            <a:r>
              <a:rPr lang="ru-RU" sz="3200" dirty="0"/>
              <a:t>Размер исходного кода</a:t>
            </a:r>
          </a:p>
          <a:p>
            <a:pPr marL="914400" lvl="1" indent="-457200">
              <a:buFont typeface="Calibri" panose="020F0502020204030204" pitchFamily="34" charset="0"/>
              <a:buChar char="⁻"/>
            </a:pPr>
            <a:r>
              <a:rPr lang="ru-RU" sz="3200" dirty="0"/>
              <a:t>Размер исполняемого кода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3619" y="2032022"/>
            <a:ext cx="132233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Оптимизация</a:t>
            </a:r>
            <a:r>
              <a:rPr lang="ru-RU" sz="3000" dirty="0" smtClean="0">
                <a:solidFill>
                  <a:srgbClr val="7D7D7D"/>
                </a:solidFill>
                <a:latin typeface="Montserrat Semi-Bold"/>
              </a:rPr>
              <a:t>.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2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10690081" y="3710427"/>
            <a:ext cx="718972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При компиляции/сборке</a:t>
            </a:r>
          </a:p>
          <a:p>
            <a:pPr marL="914400" lvl="1" indent="-457200">
              <a:buFont typeface="Calibri" panose="020F0502020204030204" pitchFamily="34" charset="0"/>
              <a:buChar char="⁻"/>
            </a:pPr>
            <a:r>
              <a:rPr lang="ru-RU" sz="3200" dirty="0"/>
              <a:t>«Ручная»</a:t>
            </a:r>
          </a:p>
          <a:p>
            <a:pPr marL="914400" lvl="1" indent="-457200">
              <a:buFont typeface="Calibri" panose="020F0502020204030204" pitchFamily="34" charset="0"/>
              <a:buChar char="⁻"/>
            </a:pPr>
            <a:r>
              <a:rPr lang="ru-RU" sz="3200" dirty="0"/>
              <a:t>Автоматизированная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ru-RU" sz="3200" dirty="0"/>
              <a:t>Инструменты разработки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ru-RU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В процессе </a:t>
            </a:r>
            <a:r>
              <a:rPr lang="ru-RU" sz="3200" dirty="0" smtClean="0"/>
              <a:t>работы</a:t>
            </a:r>
            <a:endParaRPr lang="ru-RU" sz="3200" dirty="0"/>
          </a:p>
        </p:txBody>
      </p:sp>
      <p:sp>
        <p:nvSpPr>
          <p:cNvPr id="12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1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Введение в С++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240527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7200" y="3246282"/>
            <a:ext cx="16278308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Компилятор – это программа, преобразующая исходный код в объектный код</a:t>
            </a:r>
          </a:p>
          <a:p>
            <a:pPr marL="1028700" lvl="1" indent="-571500">
              <a:buFont typeface="Calibri" panose="020F0502020204030204" pitchFamily="34" charset="0"/>
              <a:buChar char="⁻"/>
            </a:pPr>
            <a:r>
              <a:rPr lang="ru-RU" sz="3600" dirty="0"/>
              <a:t>Формирование </a:t>
            </a:r>
            <a:r>
              <a:rPr lang="ru-RU" sz="3600" i="1" dirty="0" smtClean="0"/>
              <a:t>лексем</a:t>
            </a:r>
            <a:endParaRPr lang="ru-RU" sz="3600" i="1" dirty="0"/>
          </a:p>
          <a:p>
            <a:pPr marL="1028700" lvl="1" indent="-571500">
              <a:buFont typeface="Calibri" panose="020F0502020204030204" pitchFamily="34" charset="0"/>
              <a:buChar char="⁻"/>
            </a:pPr>
            <a:r>
              <a:rPr lang="ru-RU" sz="3600" dirty="0"/>
              <a:t>Синтаксический анализ</a:t>
            </a:r>
          </a:p>
          <a:p>
            <a:pPr marL="1028700" lvl="1" indent="-571500">
              <a:buFont typeface="Calibri" panose="020F0502020204030204" pitchFamily="34" charset="0"/>
              <a:buChar char="⁻"/>
            </a:pPr>
            <a:r>
              <a:rPr lang="ru-RU" sz="3600" dirty="0"/>
              <a:t>Семантический анализ</a:t>
            </a:r>
          </a:p>
          <a:p>
            <a:pPr marL="1028700" lvl="1" indent="-571500">
              <a:buFont typeface="Calibri" panose="020F0502020204030204" pitchFamily="34" charset="0"/>
              <a:buChar char="⁻"/>
            </a:pPr>
            <a:r>
              <a:rPr lang="ru-RU" sz="3600" dirty="0"/>
              <a:t>Оптимизация</a:t>
            </a:r>
          </a:p>
          <a:p>
            <a:pPr marL="1028700" lvl="1" indent="-571500">
              <a:buFont typeface="Calibri" panose="020F0502020204030204" pitchFamily="34" charset="0"/>
              <a:buChar char="⁻"/>
            </a:pPr>
            <a:r>
              <a:rPr lang="ru-RU" sz="3600" dirty="0"/>
              <a:t>Генерация объектного кода</a:t>
            </a:r>
          </a:p>
          <a:p>
            <a:endParaRPr lang="ru-RU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Файлы с исходным кодом называются </a:t>
            </a:r>
            <a:r>
              <a:rPr lang="ru-RU" sz="3600" i="1" dirty="0">
                <a:solidFill>
                  <a:srgbClr val="002060"/>
                </a:solidFill>
              </a:rPr>
              <a:t>единицами компиляции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Файлы с объектным кодом называются </a:t>
            </a:r>
            <a:r>
              <a:rPr lang="ru-RU" sz="3600" i="1" dirty="0">
                <a:solidFill>
                  <a:srgbClr val="002060"/>
                </a:solidFill>
              </a:rPr>
              <a:t>объектными файлами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3619" y="2032022"/>
            <a:ext cx="1322338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ru-RU" sz="3200" dirty="0" smtClean="0"/>
              <a:t>Инструменты разработки</a:t>
            </a:r>
            <a:r>
              <a:rPr lang="ru-RU" sz="3000" dirty="0" smtClean="0">
                <a:solidFill>
                  <a:srgbClr val="7D7D7D"/>
                </a:solidFill>
                <a:latin typeface="Montserrat Semi-Bold"/>
              </a:rPr>
              <a:t>: компилятор</a:t>
            </a:r>
            <a:endParaRPr lang="ru-RU" sz="3000" dirty="0">
              <a:solidFill>
                <a:srgbClr val="7D7D7D"/>
              </a:solidFill>
              <a:latin typeface="Montserrat Semi-Bold"/>
            </a:endParaRPr>
          </a:p>
          <a:p>
            <a:pPr>
              <a:lnSpc>
                <a:spcPts val="4800"/>
              </a:lnSpc>
            </a:pPr>
            <a:endParaRPr lang="ru-RU" sz="3000" dirty="0">
              <a:solidFill>
                <a:srgbClr val="7D7D7D"/>
              </a:solidFill>
              <a:latin typeface="Montserrat Semi-Bold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0" y="2702023"/>
            <a:ext cx="18288000" cy="0"/>
          </a:xfrm>
          <a:prstGeom prst="line">
            <a:avLst/>
          </a:prstGeom>
          <a:ln w="9525" cap="rnd">
            <a:solidFill>
              <a:srgbClr val="1919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5523213" flipH="1">
            <a:off x="8424844" y="743089"/>
            <a:ext cx="1438313" cy="18304330"/>
          </a:xfrm>
          <a:custGeom>
            <a:avLst/>
            <a:gdLst/>
            <a:ahLst/>
            <a:cxnLst/>
            <a:rect l="l" t="t" r="r" b="b"/>
            <a:pathLst>
              <a:path w="1438313" h="18304330">
                <a:moveTo>
                  <a:pt x="782988" y="18304330"/>
                </a:moveTo>
                <a:lnTo>
                  <a:pt x="1438312" y="28075"/>
                </a:lnTo>
                <a:lnTo>
                  <a:pt x="655324" y="0"/>
                </a:lnTo>
                <a:lnTo>
                  <a:pt x="0" y="18276255"/>
                </a:lnTo>
                <a:lnTo>
                  <a:pt x="782988" y="18304330"/>
                </a:lnTo>
                <a:close/>
              </a:path>
            </a:pathLst>
          </a:custGeom>
          <a:blipFill>
            <a:blip r:embed="rId2"/>
            <a:stretch>
              <a:fillRect l="-1047" t="-17651" r="-2197312" b="-2673"/>
            </a:stretch>
          </a:blipFill>
        </p:spPr>
      </p:sp>
      <p:sp>
        <p:nvSpPr>
          <p:cNvPr id="9" name="Freeform 9"/>
          <p:cNvSpPr/>
          <p:nvPr/>
        </p:nvSpPr>
        <p:spPr>
          <a:xfrm rot="-7898672">
            <a:off x="16559279" y="748057"/>
            <a:ext cx="1095758" cy="1093019"/>
          </a:xfrm>
          <a:custGeom>
            <a:avLst/>
            <a:gdLst/>
            <a:ahLst/>
            <a:cxnLst/>
            <a:rect l="l" t="t" r="r" b="b"/>
            <a:pathLst>
              <a:path w="1095758" h="1093019">
                <a:moveTo>
                  <a:pt x="0" y="0"/>
                </a:moveTo>
                <a:lnTo>
                  <a:pt x="1095759" y="0"/>
                </a:lnTo>
                <a:lnTo>
                  <a:pt x="1095759" y="1093019"/>
                </a:lnTo>
                <a:lnTo>
                  <a:pt x="0" y="1093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5889716" y="9706342"/>
            <a:ext cx="11989909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ru-RU" sz="2000" dirty="0" smtClean="0">
                <a:solidFill>
                  <a:srgbClr val="F9F5F0"/>
                </a:solidFill>
                <a:latin typeface="Montserrat Semi-Bold"/>
              </a:rPr>
              <a:t>РАЗРАБОТКА ПРОГРАММНЫХ ПРИЛОЖЕНИЙ (ПО ОТРАСЛЯМ АПК)</a:t>
            </a:r>
            <a:endParaRPr lang="en-US" sz="2000" dirty="0">
              <a:solidFill>
                <a:srgbClr val="F9F5F0"/>
              </a:solidFill>
              <a:latin typeface="Montserrat Semi-Bold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457200" y="287955"/>
            <a:ext cx="148235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ru-RU" sz="5699" dirty="0">
                <a:solidFill>
                  <a:srgbClr val="041A72"/>
                </a:solidFill>
                <a:latin typeface="Montserrat Semi-Bold"/>
              </a:rPr>
              <a:t>1</a:t>
            </a:r>
            <a:r>
              <a:rPr lang="ru-RU" sz="5699" dirty="0" smtClean="0">
                <a:solidFill>
                  <a:srgbClr val="041A72"/>
                </a:solidFill>
                <a:latin typeface="Montserrat Semi-Bold"/>
              </a:rPr>
              <a:t>. Введение в С++</a:t>
            </a:r>
            <a:endParaRPr lang="en-US" sz="5699" dirty="0">
              <a:solidFill>
                <a:srgbClr val="041A72"/>
              </a:solidFill>
              <a:latin typeface="Montserrat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21424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1350</Words>
  <Application>Microsoft Office PowerPoint</Application>
  <PresentationFormat>Произвольный</PresentationFormat>
  <Paragraphs>300</Paragraphs>
  <Slides>32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Montserrat</vt:lpstr>
      <vt:lpstr>Calibri</vt:lpstr>
      <vt:lpstr>Wingdings</vt:lpstr>
      <vt:lpstr>Montserrat Semi-Bold</vt:lpstr>
      <vt:lpstr>Montserrat Semi-Bold Bold</vt:lpstr>
      <vt:lpstr>Arial</vt:lpstr>
      <vt:lpstr>Office Theme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Системы искусственного интеллекта в АПК</dc:title>
  <dc:creator>ARTEM</dc:creator>
  <cp:lastModifiedBy>sh-ik</cp:lastModifiedBy>
  <cp:revision>128</cp:revision>
  <dcterms:created xsi:type="dcterms:W3CDTF">2006-08-16T00:00:00Z</dcterms:created>
  <dcterms:modified xsi:type="dcterms:W3CDTF">2024-10-09T06:16:41Z</dcterms:modified>
  <dc:identifier>DAFvJswRNpw</dc:identifier>
</cp:coreProperties>
</file>