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61" r:id="rId33"/>
    <p:sldId id="259" r:id="rId34"/>
    <p:sldId id="26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24DA-2DBF-4C7D-A3FB-9F40E608817A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Продуктивное коневодство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7673281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Мясное коневодство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Преимущества продуктивного коневодства</a:t>
            </a:r>
            <a:endParaRPr lang="ru-RU" dirty="0"/>
          </a:p>
        </p:txBody>
      </p:sp>
      <p:pic>
        <p:nvPicPr>
          <p:cNvPr id="7" name="Picture 5" descr="a_c16d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2573434"/>
            <a:ext cx="3487737" cy="2854131"/>
          </a:xfrm>
        </p:spPr>
      </p:pic>
      <p:sp>
        <p:nvSpPr>
          <p:cNvPr id="8" name="Text Box 6"/>
          <p:cNvSpPr txBox="1">
            <a:spLocks noGrp="1" noChangeArrowheads="1"/>
          </p:cNvSpPr>
          <p:nvPr>
            <p:ph sz="half" idx="2"/>
          </p:nvPr>
        </p:nvSpPr>
        <p:spPr>
          <a:xfrm>
            <a:off x="4686328" y="1828801"/>
            <a:ext cx="3846111" cy="4343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Резервом повышения эффективности производства конины является: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повышение доли кобыл в структуре табуна с 25% до 50%, при этом производство мяса в живой массе увеличивается на 38%;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улучшение воспроизводства с 60 до 90 голов деловых жеребят увеличивает производство мяса в расчете на 1 кобылу с 91 до 137 кг (в </a:t>
            </a:r>
            <a:r>
              <a:rPr lang="ru-RU" dirty="0" err="1" smtClean="0"/>
              <a:t>ж.м</a:t>
            </a:r>
            <a:r>
              <a:rPr lang="ru-RU" dirty="0" smtClean="0"/>
              <a:t>.), а себестоимость одного жеребенка к отъему снижается на 33, 4%.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элементы технологий табунного мясного коневодства</a:t>
            </a:r>
            <a:endParaRPr lang="ru-RU" sz="3200" dirty="0"/>
          </a:p>
        </p:txBody>
      </p:sp>
      <p:pic>
        <p:nvPicPr>
          <p:cNvPr id="7" name="Picture 5" descr="7_4_2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2692599"/>
            <a:ext cx="3487737" cy="261580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Рациональное использование пастбищ.</a:t>
            </a:r>
          </a:p>
          <a:p>
            <a:r>
              <a:rPr lang="ru-RU" dirty="0" smtClean="0"/>
              <a:t>Оптимизация структуры табуна, процессов воспроизводства.</a:t>
            </a:r>
          </a:p>
          <a:p>
            <a:r>
              <a:rPr lang="ru-RU" dirty="0" smtClean="0"/>
              <a:t>Экономически целесообразный возраст сдачи поголовья на мясо.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8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Организационно- технические элементы рационального использования пастбищ</a:t>
            </a:r>
            <a:endParaRPr lang="ru-RU" sz="2800" dirty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mtClean="0"/>
              <a:t>Составление кадастрового плана пастбищ.</a:t>
            </a:r>
          </a:p>
          <a:p>
            <a:r>
              <a:rPr lang="ru-RU" smtClean="0"/>
              <a:t>Определение ботанического состава растительности, урожайности и питательности, геохимического состава почвы, особенностей рельефа.</a:t>
            </a:r>
          </a:p>
          <a:p>
            <a:r>
              <a:rPr lang="ru-RU" smtClean="0"/>
              <a:t>Составление плана движения табунов при круглогодичном выпасе.</a:t>
            </a:r>
          </a:p>
          <a:p>
            <a:r>
              <a:rPr lang="ru-RU" smtClean="0"/>
              <a:t>Выделение основных и запасных пастбищ для выжеребки, весеннего и осеннего нагула, нажировки, зимней пастьбы с учетом доступных мест для водопоя.</a:t>
            </a:r>
          </a:p>
          <a:p>
            <a:r>
              <a:rPr lang="ru-RU" smtClean="0"/>
              <a:t>Определение времени стравливания каждого участка, проложения маршрутов движения, расчетов длительности переходов для ежедневного мониторинга каждого табуна.</a:t>
            </a:r>
          </a:p>
          <a:p>
            <a:r>
              <a:rPr lang="ru-RU" smtClean="0"/>
              <a:t>Создание страховых запасов кормов, их размещение в местах зимней пастьбы, выделение пастбищ для покосов.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4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Пастбищное содержание</a:t>
            </a:r>
            <a:endParaRPr lang="ru-RU" dirty="0"/>
          </a:p>
        </p:txBody>
      </p:sp>
      <p:pic>
        <p:nvPicPr>
          <p:cNvPr id="7" name="Picture 5" descr="Алтайск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83" y="3022092"/>
            <a:ext cx="2368296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686329" y="1828801"/>
            <a:ext cx="3487060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dirty="0"/>
              <a:t>При зимней пастьбе взрослые кобылы живой массой 380 – </a:t>
            </a:r>
            <a:r>
              <a:rPr lang="ru-RU" sz="2400" dirty="0" smtClean="0"/>
              <a:t>420 кг </a:t>
            </a:r>
            <a:r>
              <a:rPr lang="ru-RU" sz="2400" dirty="0"/>
              <a:t>в сутки потребляют </a:t>
            </a:r>
            <a:r>
              <a:rPr lang="ru-RU" sz="2400" dirty="0" smtClean="0"/>
              <a:t>травы</a:t>
            </a:r>
            <a:r>
              <a:rPr lang="ru-RU" dirty="0" smtClean="0"/>
              <a:t> </a:t>
            </a:r>
            <a:r>
              <a:rPr lang="ru-RU" sz="2400" dirty="0" smtClean="0"/>
              <a:t>20-22 кг</a:t>
            </a:r>
            <a:r>
              <a:rPr lang="ru-RU" sz="2400" dirty="0"/>
              <a:t>; на весенних пастбищах </a:t>
            </a:r>
            <a:r>
              <a:rPr lang="ru-RU" dirty="0"/>
              <a:t>– </a:t>
            </a:r>
            <a:r>
              <a:rPr lang="ru-RU" sz="2400" dirty="0" smtClean="0"/>
              <a:t>40-49 кг</a:t>
            </a:r>
            <a:r>
              <a:rPr lang="ru-RU" sz="2400" dirty="0"/>
              <a:t>; летних </a:t>
            </a:r>
            <a:r>
              <a:rPr lang="ru-RU" dirty="0"/>
              <a:t>– 19-20 </a:t>
            </a:r>
            <a:r>
              <a:rPr lang="ru-RU" sz="2400" dirty="0"/>
              <a:t>кг; осенних – </a:t>
            </a:r>
            <a:r>
              <a:rPr lang="ru-RU" sz="2400" dirty="0" smtClean="0"/>
              <a:t>21-22 </a:t>
            </a:r>
            <a:r>
              <a:rPr lang="ru-RU" sz="2400" dirty="0"/>
              <a:t>кг.</a:t>
            </a:r>
          </a:p>
        </p:txBody>
      </p:sp>
    </p:spTree>
    <p:extLst>
      <p:ext uri="{BB962C8B-B14F-4D97-AF65-F5344CB8AC3E}">
        <p14:creationId xmlns:p14="http://schemas.microsoft.com/office/powerpoint/2010/main" val="26859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su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69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Страховые запасы кормов</a:t>
            </a:r>
            <a:r>
              <a:rPr lang="ru-RU">
                <a:solidFill>
                  <a:schemeClr val="bg1"/>
                </a:solidFill>
              </a:rPr>
              <a:t>:   </a:t>
            </a:r>
            <a:r>
              <a:rPr lang="ru-RU" sz="2000">
                <a:solidFill>
                  <a:schemeClr val="bg1"/>
                </a:solidFill>
              </a:rPr>
              <a:t>в областях с незначительным снежным покровом 3-5 ц грубых кормов и 0,5 -1ц концентратов; в горно- таежных районах 2-3ц сена и 0,5 – 1ц концентратов,   в районах Сибири и Якутии – 5 – 10ц грубых кормов и 2 – 3ц концентратов.</a:t>
            </a:r>
          </a:p>
        </p:txBody>
      </p:sp>
    </p:spTree>
    <p:extLst>
      <p:ext uri="{BB962C8B-B14F-4D97-AF65-F5344CB8AC3E}">
        <p14:creationId xmlns:p14="http://schemas.microsoft.com/office/powerpoint/2010/main" val="25987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0772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b="1"/>
              <a:t>Технология выращивания лошадей в условиях пастбищного тебеневочного содержания предусматривает строительство ряда специфических построек и сооружений: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/>
              <a:t>Базы с расколами. В них проводят бонитировку, подбор косяков, ветеринарные и профилактические обработки,  взвешивание лошадей, таврение, кастрацию, формирование табунов.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/>
              <a:t>Конюшни для содержания жеребцов  - производителей в неслучной период, конюшни для слабого поголовья, нуждающегося в подкормке. На племенных фермах необходима конюшня для зимнего содержания жеребчиков,  отобранных на племя.</a:t>
            </a:r>
          </a:p>
        </p:txBody>
      </p:sp>
    </p:spTree>
    <p:extLst>
      <p:ext uri="{BB962C8B-B14F-4D97-AF65-F5344CB8AC3E}">
        <p14:creationId xmlns:p14="http://schemas.microsoft.com/office/powerpoint/2010/main" val="27443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014447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792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Оплата труда.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Оплата труда табунщиков  должна производиться за единицу производимой продукции (за центнер привеса, за сто тысяч рублей продукции в денежном выражении и т.д.). Следует выплачивать премию за экономию производственных затрат и получение сверхплановой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4082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7_4_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4575175"/>
            <a:ext cx="7772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Формирование бригад табунщиков, определение плановых заданий по сохранности поголовья, привесу, приплоду, составление технологических карт, учет затрат труда, денежных средств и кормов на производство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40290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P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34400" cy="67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7924800" cy="64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Зоо- ветеринарные и технологические элементы продуктивного мясного коневодства</a:t>
            </a:r>
            <a:r>
              <a:rPr lang="ru-RU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Структура табуна и сроки реализации молодняка на мясо.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 В мясном табунном коневодстве целесообразно сдавать молодняк на мясо в возрасте 8-9 месяцев или в 1,5-2,5 года, т.е. осенью после нагула.</a:t>
            </a:r>
            <a:r>
              <a:rPr lang="ru-RU" sz="20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5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2296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Структура табуна</a:t>
            </a:r>
            <a:r>
              <a:rPr lang="ru-RU" sz="2400"/>
              <a:t> (</a:t>
            </a:r>
            <a:r>
              <a:rPr lang="en-US" sz="2400"/>
              <a:t>~</a:t>
            </a:r>
            <a:r>
              <a:rPr lang="ru-RU" sz="2400"/>
              <a:t>40% кобыл), при реализации молодняка 1,5 – 2,5 года приемлема для большинства хозяйств Сибири.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Структура табуна</a:t>
            </a:r>
            <a:r>
              <a:rPr lang="ru-RU" sz="2400"/>
              <a:t> (</a:t>
            </a:r>
            <a:r>
              <a:rPr lang="en-US" sz="2400"/>
              <a:t>~</a:t>
            </a:r>
            <a:r>
              <a:rPr lang="ru-RU" sz="2400"/>
              <a:t>50% кобыл), при реализации молодняка 6 – 9 месяцев или 1,5 года приемлема для северных районов Бурятии и Читинской области.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Структура табуна</a:t>
            </a:r>
            <a:r>
              <a:rPr lang="ru-RU" sz="2400"/>
              <a:t> (</a:t>
            </a:r>
            <a:r>
              <a:rPr lang="en-US" sz="2400"/>
              <a:t>~</a:t>
            </a:r>
            <a:r>
              <a:rPr lang="ru-RU" sz="2400"/>
              <a:t>55% кобыл), при реализации молодняка в возрасте 6-9 месяцев и приемлема только для Якутии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Структура табуна</a:t>
            </a:r>
            <a:r>
              <a:rPr lang="ru-RU" sz="2400"/>
              <a:t> (</a:t>
            </a:r>
            <a:r>
              <a:rPr lang="en-US" sz="2400"/>
              <a:t>~</a:t>
            </a:r>
            <a:r>
              <a:rPr lang="ru-RU" sz="2400"/>
              <a:t>36% кобыл), при сдаче молодняка 2,5 года возможна в сухостепных, пустынных, полупустынных, горных районах Киргизии, Казахстана, Алтая.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Мясное коневодство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Общее производство конского мяса в России – 80 тыс. т в год (около 9% мирового производства).</a:t>
            </a:r>
          </a:p>
          <a:p>
            <a:r>
              <a:rPr lang="ru-RU" dirty="0" smtClean="0"/>
              <a:t>По этому показателю Россия на 4 месте в мире после  Мексики, Аргентины, Казахстана.</a:t>
            </a:r>
          </a:p>
          <a:p>
            <a:r>
              <a:rPr lang="ru-RU" dirty="0" smtClean="0"/>
              <a:t>Себестоимость производства конины при табунном коневодстве в 2 и более раза ниже себестоимости производства говядины и баранины.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382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1"/>
              <a:t>Организация воспроизводства в мясном табунном коневодстве.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/>
              <a:t>Метод случки – косячный, нагрузка 15 -25 кобыл.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/>
              <a:t>Сроки случной кампании: начало- 15-20 апреля; окончание 20 – 30 июля.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/>
              <a:t>Возраст ввода кобыл  в случку - не ранее 3 – х лет.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/>
              <a:t>Своевременная выбраковка кобыл по возрасту (13 -14 лет), по воспроизводительным качествам (прохолостевшие 2-3 сезона подряд) и недостаточной молочности (плохое развитие сосунов)</a:t>
            </a:r>
          </a:p>
        </p:txBody>
      </p:sp>
    </p:spTree>
    <p:extLst>
      <p:ext uri="{BB962C8B-B14F-4D97-AF65-F5344CB8AC3E}">
        <p14:creationId xmlns:p14="http://schemas.microsoft.com/office/powerpoint/2010/main" val="18709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7391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Каждые 10 жеребят, полученные дополнительно и сданных на мясо в 2,5- летнем возрасте дают до 2-х т продукции в убойной массе.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Выход жеребят в благоприятные годы при косячной  случке составляет 75 – 80%, может достигать 100%.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Наибольшая сохранность наблюдается у молодняка родившегося в апреле  - 83,3%; в мае – 80%; в июне – 81,3%; в июле -  50%. Подавляющая часть позднышей не переживает первой зимы.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Существует прямая зависимость величины живой массы жеребят к отъему и сроков рождения. Лучшие результаты у родившихся в  апреле – мае.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Приплод кобыл, слученных в 2 года, значительно уступает по промерам и живой массе сверстникам от 4 летних кобыл.</a:t>
            </a:r>
          </a:p>
        </p:txBody>
      </p:sp>
    </p:spTree>
    <p:extLst>
      <p:ext uri="{BB962C8B-B14F-4D97-AF65-F5344CB8AC3E}">
        <p14:creationId xmlns:p14="http://schemas.microsoft.com/office/powerpoint/2010/main" val="8193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40386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Поддержание хорошей упитанности.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Организация в подготовительной период интенсивного кормления (овса -5-8 кг, отрубей 0,5-1 кг на голову в сутки).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Увеличение времени прогулок, обработка копыт, ветеринарный осмотр.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Организация подкормки концентратами (3-6 кг в сутки на голову) во время случного сезона.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Своевременная отбивка жеребцов из косяков ( в конце июля) , после окончания случного сезона.</a:t>
            </a:r>
          </a:p>
        </p:txBody>
      </p:sp>
      <p:pic>
        <p:nvPicPr>
          <p:cNvPr id="26629" name="Picture 5" descr="YAKU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343400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676400" y="155575"/>
            <a:ext cx="658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Содержание жеребцов – производителей.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8094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7_4_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763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533400"/>
            <a:ext cx="800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Возраст кастрации жеребцов.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Кастрация не производится, если практикуется сдача на мясо в возрасте 6-9 и 18 месяцев.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Кастрированные в 18 месяцев жеребчики при реализации на мясо дают наибольшую прибыль. </a:t>
            </a:r>
          </a:p>
        </p:txBody>
      </p:sp>
    </p:spTree>
    <p:extLst>
      <p:ext uri="{BB962C8B-B14F-4D97-AF65-F5344CB8AC3E}">
        <p14:creationId xmlns:p14="http://schemas.microsoft.com/office/powerpoint/2010/main" val="27070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153400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Нагул лошадей.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Наращивание или восстановление мышечной массы  в благоприятных условиях кормления на естественных пастбищах 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Закупочные цены на хорошо упитанных лошадей на 30-60% выше.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Прирост массы при нагуле зависит от упитанности, возраста, породы, кормовых и погодных условий, срока – обычно составляет 50 – 100 кг.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Ежедневный прирост может составлять 1-2 кг.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Сроки нагула – весенний  - 1,5 -2 месяца, летний -2 -3 месяца; осенний (совместно с нажировкой) – 3 месяца (сентябрь – ноябрь) </a:t>
            </a:r>
          </a:p>
        </p:txBody>
      </p:sp>
    </p:spTree>
    <p:extLst>
      <p:ext uri="{BB962C8B-B14F-4D97-AF65-F5344CB8AC3E}">
        <p14:creationId xmlns:p14="http://schemas.microsoft.com/office/powerpoint/2010/main" val="37119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6200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После </a:t>
            </a:r>
            <a:r>
              <a:rPr lang="ru-RU" sz="2400" b="1"/>
              <a:t>весеннего</a:t>
            </a:r>
            <a:r>
              <a:rPr lang="ru-RU" sz="2400"/>
              <a:t> нагула сдают на мясо  - выбракованных по возрасту кобыл не имеющих жеребят; меринов 3-х лет и старше.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После </a:t>
            </a:r>
            <a:r>
              <a:rPr lang="ru-RU" sz="2400" b="1"/>
              <a:t>осеннего</a:t>
            </a:r>
            <a:r>
              <a:rPr lang="ru-RU" sz="2400"/>
              <a:t> нагула и нажировки сдают– выращиваемый на мясо молодняк и выбракованных подсосных кобыл 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Осенний нагул позволяет за 60 – 70 дней получить по 30-50 кг прироста, при среднесуточном привесе 600-700 г.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В последние месяцы осеннего нагула прибавка массы тела у табунных лошадей происходит в основном за счет отложения жира.</a:t>
            </a:r>
          </a:p>
        </p:txBody>
      </p:sp>
    </p:spTree>
    <p:extLst>
      <p:ext uri="{BB962C8B-B14F-4D97-AF65-F5344CB8AC3E}">
        <p14:creationId xmlns:p14="http://schemas.microsoft.com/office/powerpoint/2010/main" val="27608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7_4_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09600" y="4953000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Производство конского мяса при стойлово-пастбищном содержании лошадей.</a:t>
            </a:r>
          </a:p>
        </p:txBody>
      </p:sp>
    </p:spTree>
    <p:extLst>
      <p:ext uri="{BB962C8B-B14F-4D97-AF65-F5344CB8AC3E}">
        <p14:creationId xmlns:p14="http://schemas.microsoft.com/office/powerpoint/2010/main" val="15941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/>
              <a:t>В зонах конюшенного содержания</a:t>
            </a:r>
            <a:r>
              <a:rPr lang="ru-RU" sz="2800"/>
              <a:t> производство мяса обеспечивается за счет сверхремонтного молодняка, откорма взрослого выбракованного поголовья, а так же выращивания помесного (от скрещивания с  тяжеловозами)  молодняка.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</a:t>
            </a:r>
          </a:p>
          <a:p>
            <a:pPr>
              <a:lnSpc>
                <a:spcPct val="90000"/>
              </a:lnSpc>
            </a:pPr>
            <a:r>
              <a:rPr lang="ru-RU" sz="2800"/>
              <a:t>Молодняк можно сдавать сразу после отъема (6-7 месяцев) или кратковременного откорма (1-3 месяца). Привес - 0,8-0,9 кг – затрата кормов 7-8 корм. ед. на 1 кг.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7620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5344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  Выявлена взаимосвязь способностей к откорму с типом ВНД. </a:t>
            </a:r>
          </a:p>
          <a:p>
            <a:pPr>
              <a:spcBef>
                <a:spcPct val="50000"/>
              </a:spcBef>
            </a:pPr>
            <a:r>
              <a:rPr lang="ru-RU" sz="2800"/>
              <a:t>Лучшие результаты у животных  </a:t>
            </a:r>
            <a:r>
              <a:rPr lang="en-US" sz="2800"/>
              <a:t>I </a:t>
            </a:r>
            <a:r>
              <a:rPr lang="ru-RU" sz="2800"/>
              <a:t>и </a:t>
            </a:r>
            <a:r>
              <a:rPr lang="en-US" sz="2800"/>
              <a:t>II</a:t>
            </a:r>
            <a:r>
              <a:rPr lang="ru-RU" sz="2800"/>
              <a:t> типа.</a:t>
            </a:r>
          </a:p>
          <a:p>
            <a:pPr>
              <a:spcBef>
                <a:spcPct val="50000"/>
              </a:spcBef>
            </a:pPr>
            <a:r>
              <a:rPr lang="ru-RU" sz="2800"/>
              <a:t>Выявлена взаимосвязь длительности откорма и постановочной упитанностью лошадей.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/>
              <a:t>Наименьший срок (35-40 дней) откорма у лошадей средней упитанности, самый длительный (50-70 дней) – при нижесредней и тощей.</a:t>
            </a:r>
          </a:p>
        </p:txBody>
      </p:sp>
    </p:spTree>
    <p:extLst>
      <p:ext uri="{BB962C8B-B14F-4D97-AF65-F5344CB8AC3E}">
        <p14:creationId xmlns:p14="http://schemas.microsoft.com/office/powerpoint/2010/main" val="5603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7_4_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57200" y="4724400"/>
            <a:ext cx="79248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При откорме взрослых лошадей средней упитанности на 1 корм. ед. в рационе должно содержаться 70-80 г перевариваемого протеина, а при откорме лошадей  ниже средней упитанности и молодняка 70-100г.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 Рационально использовать выпаса в пастбищный период в сочетании с подкормкой концентратами.</a:t>
            </a:r>
          </a:p>
        </p:txBody>
      </p:sp>
    </p:spTree>
    <p:extLst>
      <p:ext uri="{BB962C8B-B14F-4D97-AF65-F5344CB8AC3E}">
        <p14:creationId xmlns:p14="http://schemas.microsoft.com/office/powerpoint/2010/main" val="35783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мясного коневодства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Необходимые условия:</a:t>
            </a:r>
          </a:p>
          <a:p>
            <a:r>
              <a:rPr lang="ru-RU" dirty="0" smtClean="0"/>
              <a:t>большие массивы естественных кормовых угодий;</a:t>
            </a:r>
          </a:p>
          <a:p>
            <a:r>
              <a:rPr lang="ru-RU" dirty="0" smtClean="0"/>
              <a:t>невысокий снежный покров.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Основные регионы: Алтай, Башкирия, Бурятия, Калмыкия, Тува, Хакасия, Якутия, Красноярский край и др.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609600"/>
            <a:ext cx="800100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/>
              <a:t> У взрослых лошадей при откорме прибавка массы тела происходит только за счет повышение упитанности - увеличения  массы мускулатуры и жировых отложений.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/>
              <a:t>Взрослые лошади дают прирост только до достижения высокой упитанности.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/>
              <a:t> У молодняка при откорме идет рост всех органов и тканей. Откорм молодняка одновременно является доращиванием. Молодые лошади достигнув высокой упитанности продолжают давать привесы.</a:t>
            </a:r>
          </a:p>
        </p:txBody>
      </p:sp>
    </p:spTree>
    <p:extLst>
      <p:ext uri="{BB962C8B-B14F-4D97-AF65-F5344CB8AC3E}">
        <p14:creationId xmlns:p14="http://schemas.microsoft.com/office/powerpoint/2010/main" val="28932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75438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Откорм лошадей на специализированных  предприятиях.</a:t>
            </a:r>
          </a:p>
          <a:p>
            <a:pPr algn="ctr">
              <a:spcBef>
                <a:spcPct val="50000"/>
              </a:spcBef>
            </a:pPr>
            <a:endParaRPr lang="ru-RU" sz="28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ru-RU" sz="2400"/>
              <a:t>Длительность откорма взрослых лошадей – 45 дней при среднесуточном привесе 820-890г; молодняка – 100 -120 дней, при привесе 900 – 910г.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/>
              <a:t> Затраты кормов на 1 ц привеса 8-10 корм. ед.; затраты труда  - 1,5 чел –дня.</a:t>
            </a:r>
          </a:p>
        </p:txBody>
      </p:sp>
    </p:spTree>
    <p:extLst>
      <p:ext uri="{BB962C8B-B14F-4D97-AF65-F5344CB8AC3E}">
        <p14:creationId xmlns:p14="http://schemas.microsoft.com/office/powerpoint/2010/main" val="33221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726976"/>
          </a:xfrm>
        </p:spPr>
        <p:txBody>
          <a:bodyPr/>
          <a:lstStyle/>
          <a:p>
            <a:r>
              <a:rPr lang="ru-RU" dirty="0" smtClean="0"/>
              <a:t>Породы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09185"/>
            <a:ext cx="4748659" cy="3839630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56128" y="1556792"/>
            <a:ext cx="3201234" cy="46154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Казахская (в т.ч. </a:t>
            </a:r>
            <a:r>
              <a:rPr lang="ru-RU" dirty="0" err="1" smtClean="0"/>
              <a:t>джабе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Башкирская</a:t>
            </a:r>
          </a:p>
          <a:p>
            <a:r>
              <a:rPr lang="ru-RU" dirty="0"/>
              <a:t>Я</a:t>
            </a:r>
            <a:r>
              <a:rPr lang="ru-RU" dirty="0" smtClean="0"/>
              <a:t>кутская</a:t>
            </a:r>
          </a:p>
          <a:p>
            <a:r>
              <a:rPr lang="ru-RU" dirty="0" smtClean="0"/>
              <a:t>Алтайская</a:t>
            </a:r>
          </a:p>
          <a:p>
            <a:r>
              <a:rPr lang="ru-RU" dirty="0" err="1" smtClean="0"/>
              <a:t>Новоалтайская</a:t>
            </a:r>
            <a:endParaRPr lang="ru-RU" dirty="0" smtClean="0"/>
          </a:p>
          <a:p>
            <a:r>
              <a:rPr lang="ru-RU" dirty="0" smtClean="0"/>
              <a:t>Бурятская</a:t>
            </a:r>
          </a:p>
          <a:p>
            <a:r>
              <a:rPr lang="ru-RU" dirty="0" smtClean="0"/>
              <a:t>Тувинская</a:t>
            </a:r>
          </a:p>
          <a:p>
            <a:r>
              <a:rPr lang="ru-RU" dirty="0" err="1" smtClean="0"/>
              <a:t>Кушумская</a:t>
            </a:r>
            <a:endParaRPr lang="ru-RU" dirty="0" smtClean="0"/>
          </a:p>
          <a:p>
            <a:r>
              <a:rPr lang="ru-RU" dirty="0" smtClean="0"/>
              <a:t>Кустанайская</a:t>
            </a:r>
          </a:p>
          <a:p>
            <a:r>
              <a:rPr lang="ru-RU" dirty="0" smtClean="0"/>
              <a:t>Новокиргизская</a:t>
            </a:r>
          </a:p>
          <a:p>
            <a:r>
              <a:rPr lang="ru-RU" dirty="0" smtClean="0"/>
              <a:t>Их помеси в заводскими породами, особенно тяжеловозными.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Химический состав и калорийность мяса лошадей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2877" y="1828800"/>
          <a:ext cx="8358246" cy="13817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393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3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3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3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Порода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Вода , %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Белок</a:t>
                      </a:r>
                      <a:r>
                        <a:rPr lang="ru-RU" baseline="0" dirty="0" smtClean="0"/>
                        <a:t>, %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Жир, %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Зола, %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Калорийность, ккал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Казахская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1497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Якутская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60-63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17-20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16-21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2421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877" y="3571876"/>
            <a:ext cx="8358246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ru-RU" sz="2400" dirty="0" smtClean="0"/>
              <a:t>Жир конского мяса легкоплавок и содержит большое количество высоконепредельных ненасыщенных жирных кислот.</a:t>
            </a:r>
          </a:p>
          <a:p>
            <a:pPr marL="228600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ru-RU" sz="2400" dirty="0" smtClean="0"/>
              <a:t>Конина содержит мало холестерина.</a:t>
            </a:r>
          </a:p>
          <a:p>
            <a:pPr marL="228600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ru-RU" sz="2400" dirty="0" smtClean="0"/>
              <a:t>Конина является продуктом диетического питания.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80"/>
          </a:xfrm>
        </p:spPr>
        <p:txBody>
          <a:bodyPr/>
          <a:lstStyle/>
          <a:p>
            <a:pPr algn="ctr"/>
            <a:r>
              <a:rPr lang="ru-RU" dirty="0" smtClean="0"/>
              <a:t>Показатели мясной продуктивности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40" y="1571612"/>
            <a:ext cx="8501121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Выход мяса – до 58% от живого веса (у лошадей после нагула или откорма).</a:t>
            </a:r>
          </a:p>
          <a:p>
            <a:r>
              <a:rPr lang="ru-RU" dirty="0" smtClean="0"/>
              <a:t>Масса туши – это масса убитой лошади без головы, конечностей по запястный и скакательный суставы, шкуры, хвоста, крови, внутренних органов кроме почек с жировой капсулой.</a:t>
            </a:r>
          </a:p>
          <a:p>
            <a:r>
              <a:rPr lang="ru-RU" dirty="0" smtClean="0"/>
              <a:t>Убойный выход  (процентное соотношение массы туши с ее </a:t>
            </a:r>
            <a:r>
              <a:rPr lang="ru-RU" dirty="0" err="1" smtClean="0"/>
              <a:t>предубойной</a:t>
            </a:r>
            <a:r>
              <a:rPr lang="ru-RU" dirty="0" smtClean="0"/>
              <a:t> массой после 24-часовой голодной выдержки) составляет при средней упитанности 48-54%, при высшей – 58-62%.</a:t>
            </a:r>
          </a:p>
          <a:p>
            <a:r>
              <a:rPr lang="ru-RU" dirty="0" smtClean="0"/>
              <a:t>Общий выход мяса и сала в туше – 80-82%.</a:t>
            </a:r>
          </a:p>
          <a:p>
            <a:r>
              <a:rPr lang="ru-RU" dirty="0" smtClean="0"/>
              <a:t>Субпродукты составляют до 10% убойной массы.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Продуктивное коневодство</a:t>
            </a:r>
            <a:endParaRPr lang="ru-RU" dirty="0"/>
          </a:p>
        </p:txBody>
      </p:sp>
      <p:pic>
        <p:nvPicPr>
          <p:cNvPr id="8" name="Picture 5" descr="7_4_2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2692599"/>
            <a:ext cx="3487737" cy="261580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Продуктивное коневодство имеет две самостоятельные отрасли - мясное и молочное,  причем мясное представлено прежде всего табунным, использующим естественные кормовые угодья, малопригодные для основных отраслей пастбищного животноводства – овцеводства и мясного скотоводства.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продуктивного коневодства</a:t>
            </a:r>
            <a:endParaRPr lang="ru-RU" dirty="0"/>
          </a:p>
        </p:txBody>
      </p:sp>
      <p:pic>
        <p:nvPicPr>
          <p:cNvPr id="7" name="Picture 5" descr="7_4_2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2692599"/>
            <a:ext cx="3487737" cy="2615802"/>
          </a:xfrm>
        </p:spPr>
      </p:pic>
      <p:sp>
        <p:nvSpPr>
          <p:cNvPr id="8" name="Text Box 6"/>
          <p:cNvSpPr txBox="1"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Ценность табунных лошадей заключается в: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способности </a:t>
            </a:r>
            <a:r>
              <a:rPr lang="ru-RU" dirty="0" err="1" smtClean="0"/>
              <a:t>тебеневать</a:t>
            </a:r>
            <a:r>
              <a:rPr lang="ru-RU" dirty="0" smtClean="0"/>
              <a:t> зимой, разгребая снег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способности к </a:t>
            </a:r>
            <a:r>
              <a:rPr lang="ru-RU" dirty="0" err="1" smtClean="0"/>
              <a:t>нажировке</a:t>
            </a:r>
            <a:r>
              <a:rPr lang="ru-RU" dirty="0" smtClean="0"/>
              <a:t> и нагулу, т.е. к восстановлению потерянной массы и накоплению жира в благоприятные периоды и экономному  расходованию их в неблагоприятные.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способности к длительным переходам при смене  пастбищ и на водопой.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0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3255" y="2830068"/>
            <a:ext cx="3121152" cy="2340864"/>
          </a:xfrm>
        </p:spPr>
      </p:pic>
      <p:sp>
        <p:nvSpPr>
          <p:cNvPr id="8" name="Text Box 7"/>
          <p:cNvSpPr txBox="1"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Экономическая целесообразность мясного табунного коневодства заключается в невысокой трудоемкости и высокой эффективности.</a:t>
            </a:r>
          </a:p>
          <a:p>
            <a:r>
              <a:rPr lang="ru-RU" dirty="0" smtClean="0"/>
              <a:t>Себестоимость производства 1 ц конского мяса в живой массе в 1,5-1,8 раза ниже, чем мяса  овцы и в 2-2,5 раза, чем крупного рогатого скота.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продуктивного коневодства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5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Преимущества продуктивного коневодства</a:t>
            </a:r>
            <a:endParaRPr lang="ru-RU" dirty="0"/>
          </a:p>
        </p:txBody>
      </p:sp>
      <p:pic>
        <p:nvPicPr>
          <p:cNvPr id="7" name="Picture 5" descr="014447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570" y="2940988"/>
            <a:ext cx="3180522" cy="2119023"/>
          </a:xfrm>
        </p:spPr>
      </p:pic>
      <p:sp>
        <p:nvSpPr>
          <p:cNvPr id="8" name="Text Box 6"/>
          <p:cNvSpPr txBox="1"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При производстве конины на долю заработной платы и накладных расходов приходится 79-80% всех расходов, а корма составляют всего 9,5-11%.</a:t>
            </a:r>
          </a:p>
          <a:p>
            <a:r>
              <a:rPr lang="ru-RU" smtClean="0"/>
              <a:t>Уровень рентабельности мясного коневодства в условиях Западной и Восточной Сибири составляет 30-65%.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7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продуктивного коневодства</a:t>
            </a:r>
            <a:endParaRPr lang="ru-RU" dirty="0"/>
          </a:p>
        </p:txBody>
      </p:sp>
      <p:pic>
        <p:nvPicPr>
          <p:cNvPr id="7" name="Picture 5" descr="gordeev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2837921"/>
            <a:ext cx="3487737" cy="2325158"/>
          </a:xfrm>
        </p:spPr>
      </p:pic>
      <p:sp>
        <p:nvSpPr>
          <p:cNvPr id="8" name="Text Box 6"/>
          <p:cNvSpPr txBox="1"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повышении концентрации поголовья лошадей повышаются экономические показатели эффективности: в сравнении с 500 головами при поголовье лошадей от 500 до 1000 уровень себестоимости1 ц конины ниже на 5%; при поголовье от 1000 до 1500- на 26%, свыше 1500 голов- на 32%.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3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продуктивного коневодства</a:t>
            </a:r>
            <a:endParaRPr lang="ru-RU" dirty="0"/>
          </a:p>
        </p:txBody>
      </p:sp>
      <p:pic>
        <p:nvPicPr>
          <p:cNvPr id="7" name="Picture 5" descr="2005_01_karachay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6331" y="2959100"/>
            <a:ext cx="3175000" cy="2082800"/>
          </a:xfrm>
        </p:spPr>
      </p:pic>
      <p:sp>
        <p:nvSpPr>
          <p:cNvPr id="8" name="Text Box 6"/>
          <p:cNvSpPr txBox="1"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Оптимальные размеры </a:t>
            </a:r>
            <a:r>
              <a:rPr lang="ru-RU" dirty="0"/>
              <a:t>поголовья </a:t>
            </a:r>
            <a:r>
              <a:rPr lang="ru-RU" dirty="0" smtClean="0"/>
              <a:t>лошадей для хозяйств: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полупустынной и пустынной зоны – 3-4 тыс. голов;</a:t>
            </a:r>
          </a:p>
          <a:p>
            <a:pPr marL="0" indent="0">
              <a:buNone/>
            </a:pPr>
            <a:r>
              <a:rPr lang="ru-RU" dirty="0" smtClean="0"/>
              <a:t>в горных и </a:t>
            </a:r>
            <a:r>
              <a:rPr lang="ru-RU" dirty="0"/>
              <a:t>горно-таежных зонах – </a:t>
            </a:r>
            <a:r>
              <a:rPr lang="ru-RU" dirty="0" smtClean="0"/>
              <a:t>1,5-2,5 тыс. голов;</a:t>
            </a:r>
          </a:p>
          <a:p>
            <a:pPr marL="0" indent="0">
              <a:buNone/>
            </a:pPr>
            <a:r>
              <a:rPr lang="ru-RU" dirty="0" smtClean="0"/>
              <a:t>в Сибири – 3,5 тыс. голов;</a:t>
            </a:r>
          </a:p>
          <a:p>
            <a:pPr marL="0" indent="0">
              <a:buNone/>
            </a:pPr>
            <a:r>
              <a:rPr lang="ru-RU" dirty="0" smtClean="0"/>
              <a:t>в Якутии – 8-10 тыс. лошадей.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3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409</TotalTime>
  <Words>1862</Words>
  <Application>Microsoft Office PowerPoint</Application>
  <PresentationFormat>Экран (4:3)</PresentationFormat>
  <Paragraphs>160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Century</vt:lpstr>
      <vt:lpstr>Wingdings</vt:lpstr>
      <vt:lpstr>Тема11</vt:lpstr>
      <vt:lpstr>Продуктивное коневодство</vt:lpstr>
      <vt:lpstr>Мясное коневодство</vt:lpstr>
      <vt:lpstr>Развитие мясного коневодства в России</vt:lpstr>
      <vt:lpstr>Продуктивное коневодство</vt:lpstr>
      <vt:lpstr>Преимущества продуктивного коневодства</vt:lpstr>
      <vt:lpstr>Преимущества продуктивного коневодства</vt:lpstr>
      <vt:lpstr>Преимущества продуктивного коневодства</vt:lpstr>
      <vt:lpstr>Преимущества продуктивного коневодства</vt:lpstr>
      <vt:lpstr>Преимущества продуктивного коневодства</vt:lpstr>
      <vt:lpstr>Преимущества продуктивного коневодства</vt:lpstr>
      <vt:lpstr>Основные элементы технологий табунного мясного коневодства</vt:lpstr>
      <vt:lpstr>Организационно- технические элементы рационального использования пастбищ</vt:lpstr>
      <vt:lpstr>Пастбищное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Породы</vt:lpstr>
      <vt:lpstr>Химический состав и калорийность мяса лошадей </vt:lpstr>
      <vt:lpstr>Показатели мясной продуктивности</vt:lpstr>
    </vt:vector>
  </TitlesOfParts>
  <Company>Ставропольский ГАУ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300 Гигиена</dc:creator>
  <cp:lastModifiedBy>Учетная запись Майкрософт</cp:lastModifiedBy>
  <cp:revision>26</cp:revision>
  <dcterms:created xsi:type="dcterms:W3CDTF">2015-02-11T05:27:39Z</dcterms:created>
  <dcterms:modified xsi:type="dcterms:W3CDTF">2024-02-27T19:30:25Z</dcterms:modified>
</cp:coreProperties>
</file>