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45" r:id="rId2"/>
    <p:sldId id="279" r:id="rId3"/>
    <p:sldId id="294" r:id="rId4"/>
    <p:sldId id="295" r:id="rId5"/>
    <p:sldId id="296" r:id="rId6"/>
    <p:sldId id="286" r:id="rId7"/>
    <p:sldId id="297" r:id="rId8"/>
    <p:sldId id="285" r:id="rId9"/>
    <p:sldId id="298" r:id="rId10"/>
    <p:sldId id="282" r:id="rId11"/>
    <p:sldId id="299" r:id="rId12"/>
    <p:sldId id="283" r:id="rId13"/>
    <p:sldId id="300" r:id="rId14"/>
    <p:sldId id="284" r:id="rId15"/>
    <p:sldId id="281" r:id="rId16"/>
    <p:sldId id="292" r:id="rId17"/>
    <p:sldId id="288" r:id="rId18"/>
    <p:sldId id="287" r:id="rId19"/>
    <p:sldId id="291" r:id="rId20"/>
    <p:sldId id="289" r:id="rId21"/>
    <p:sldId id="290" r:id="rId22"/>
    <p:sldId id="293" r:id="rId23"/>
    <p:sldId id="301" r:id="rId24"/>
    <p:sldId id="302" r:id="rId25"/>
    <p:sldId id="303" r:id="rId26"/>
    <p:sldId id="304" r:id="rId27"/>
    <p:sldId id="305" r:id="rId28"/>
    <p:sldId id="306" r:id="rId29"/>
    <p:sldId id="307" r:id="rId30"/>
    <p:sldId id="308" r:id="rId31"/>
    <p:sldId id="309" r:id="rId32"/>
    <p:sldId id="310" r:id="rId33"/>
    <p:sldId id="311" r:id="rId34"/>
    <p:sldId id="312" r:id="rId35"/>
    <p:sldId id="313" r:id="rId36"/>
    <p:sldId id="314" r:id="rId37"/>
    <p:sldId id="315" r:id="rId38"/>
    <p:sldId id="316" r:id="rId39"/>
    <p:sldId id="317" r:id="rId40"/>
    <p:sldId id="318" r:id="rId41"/>
    <p:sldId id="319" r:id="rId42"/>
    <p:sldId id="320" r:id="rId43"/>
    <p:sldId id="321" r:id="rId44"/>
    <p:sldId id="322" r:id="rId45"/>
    <p:sldId id="323" r:id="rId46"/>
    <p:sldId id="324" r:id="rId47"/>
    <p:sldId id="325" r:id="rId48"/>
    <p:sldId id="326" r:id="rId49"/>
    <p:sldId id="327" r:id="rId50"/>
    <p:sldId id="328" r:id="rId51"/>
    <p:sldId id="329" r:id="rId52"/>
    <p:sldId id="330" r:id="rId53"/>
    <p:sldId id="331" r:id="rId54"/>
    <p:sldId id="332" r:id="rId55"/>
    <p:sldId id="333" r:id="rId56"/>
    <p:sldId id="334" r:id="rId57"/>
    <p:sldId id="335" r:id="rId58"/>
    <p:sldId id="337" r:id="rId59"/>
    <p:sldId id="338" r:id="rId60"/>
    <p:sldId id="339" r:id="rId61"/>
    <p:sldId id="340" r:id="rId62"/>
    <p:sldId id="341" r:id="rId63"/>
    <p:sldId id="342" r:id="rId64"/>
    <p:sldId id="343" r:id="rId65"/>
    <p:sldId id="344" r:id="rId66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2" autoAdjust="0"/>
    <p:restoredTop sz="94660"/>
  </p:normalViewPr>
  <p:slideViewPr>
    <p:cSldViewPr>
      <p:cViewPr varScale="1">
        <p:scale>
          <a:sx n="107" d="100"/>
          <a:sy n="107" d="100"/>
        </p:scale>
        <p:origin x="677" y="77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65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6436" y="1143000"/>
            <a:ext cx="6631128" cy="2400300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6438" y="3657600"/>
            <a:ext cx="5373499" cy="742950"/>
          </a:xfrm>
        </p:spPr>
        <p:txBody>
          <a:bodyPr lIns="91440">
            <a:normAutofit/>
          </a:bodyPr>
          <a:lstStyle>
            <a:lvl1pPr marL="0" indent="0" algn="l">
              <a:spcBef>
                <a:spcPts val="0"/>
              </a:spcBef>
              <a:buNone/>
              <a:defRPr sz="2000" cap="all" spc="250" baseline="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98870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lternate 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4046083" y="0"/>
            <a:ext cx="5097917" cy="51435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noProof="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114681" y="0"/>
            <a:ext cx="5029319" cy="5143500"/>
          </a:xfrm>
          <a:prstGeom prst="rect">
            <a:avLst/>
          </a:prstGeom>
          <a:solidFill>
            <a:schemeClr val="bg2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128" y="514350"/>
            <a:ext cx="3201234" cy="291465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0" y="514350"/>
            <a:ext cx="4115872" cy="4114800"/>
          </a:xfrm>
          <a:solidFill>
            <a:schemeClr val="tx2">
              <a:lumMod val="10000"/>
            </a:schemeClr>
          </a:solidFill>
          <a:ln w="50800">
            <a:solidFill>
              <a:schemeClr val="tx1"/>
            </a:solidFill>
            <a:miter lim="800000"/>
          </a:ln>
          <a:effectLst>
            <a:outerShdw blurRad="190500" algn="ctr" rotWithShape="0">
              <a:prstClr val="black">
                <a:alpha val="50000"/>
              </a:prst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6128" y="3543300"/>
            <a:ext cx="3201234" cy="108585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54E1D-D008-4D37-BF64-92858B7A262A}" type="datetimeFigureOut">
              <a:rPr lang="ru-RU" smtClean="0"/>
              <a:pPr/>
              <a:t>18.05.2024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BDE0C-5E1D-4864-A4F3-3052CF33D45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953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54E1D-D008-4D37-BF64-92858B7A262A}" type="datetimeFigureOut">
              <a:rPr lang="ru-RU" smtClean="0"/>
              <a:pPr/>
              <a:t>18.05.2024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BDE0C-5E1D-4864-A4F3-3052CF33D45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89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258751" y="514351"/>
            <a:ext cx="914639" cy="4114800"/>
          </a:xfrm>
        </p:spPr>
        <p:txBody>
          <a:bodyPr vert="eaVert"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70613" y="514350"/>
            <a:ext cx="6116642" cy="41148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54E1D-D008-4D37-BF64-92858B7A262A}" type="datetimeFigureOut">
              <a:rPr lang="ru-RU" smtClean="0"/>
              <a:pPr/>
              <a:t>18.05.2024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BDE0C-5E1D-4864-A4F3-3052CF33D45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720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54E1D-D008-4D37-BF64-92858B7A262A}" type="datetimeFigureOut">
              <a:rPr lang="ru-RU" smtClean="0"/>
              <a:pPr/>
              <a:t>18.05.2024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BDE0C-5E1D-4864-A4F3-3052CF33D45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008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613" y="2571750"/>
            <a:ext cx="7202776" cy="1714500"/>
          </a:xfrm>
        </p:spPr>
        <p:txBody>
          <a:bodyPr anchor="b">
            <a:normAutofit/>
          </a:bodyPr>
          <a:lstStyle>
            <a:lvl1pPr algn="l">
              <a:defRPr sz="4800" b="0" cap="none" baseline="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0612" y="514350"/>
            <a:ext cx="5659324" cy="800100"/>
          </a:xfrm>
        </p:spPr>
        <p:txBody>
          <a:bodyPr lIns="91440" anchor="t"/>
          <a:lstStyle>
            <a:lvl1pPr marL="0" indent="0">
              <a:spcBef>
                <a:spcPts val="0"/>
              </a:spcBef>
              <a:buNone/>
              <a:defRPr sz="2000" cap="all" spc="250" baseline="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54E1D-D008-4D37-BF64-92858B7A262A}" type="datetimeFigureOut">
              <a:rPr lang="ru-RU" smtClean="0"/>
              <a:pPr/>
              <a:t>18.05.2024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BDE0C-5E1D-4864-A4F3-3052CF33D45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788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70614" y="1371600"/>
            <a:ext cx="3487057" cy="325755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86329" y="1371601"/>
            <a:ext cx="3487060" cy="325755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54E1D-D008-4D37-BF64-92858B7A262A}" type="datetimeFigureOut">
              <a:rPr lang="ru-RU" smtClean="0"/>
              <a:pPr/>
              <a:t>18.05.2024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BDE0C-5E1D-4864-A4F3-3052CF33D45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387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612" y="285750"/>
            <a:ext cx="7202776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0612" y="1257300"/>
            <a:ext cx="3485690" cy="5715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970614" y="1828800"/>
            <a:ext cx="3487057" cy="280035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86330" y="1257300"/>
            <a:ext cx="3487059" cy="5715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86330" y="1828800"/>
            <a:ext cx="3487059" cy="280035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54E1D-D008-4D37-BF64-92858B7A262A}" type="datetimeFigureOut">
              <a:rPr lang="ru-RU" smtClean="0"/>
              <a:pPr/>
              <a:t>18.05.2024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BDE0C-5E1D-4864-A4F3-3052CF33D45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69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54E1D-D008-4D37-BF64-92858B7A262A}" type="datetimeFigureOut">
              <a:rPr lang="ru-RU" smtClean="0"/>
              <a:pPr/>
              <a:t>18.05.2024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BDE0C-5E1D-4864-A4F3-3052CF33D45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131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54E1D-D008-4D37-BF64-92858B7A262A}" type="datetimeFigureOut">
              <a:rPr lang="ru-RU" smtClean="0"/>
              <a:pPr/>
              <a:t>18.05.2024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BDE0C-5E1D-4864-A4F3-3052CF33D45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663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456128" y="0"/>
            <a:ext cx="3663626" cy="51435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noProof="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24727" y="0"/>
            <a:ext cx="3526431" cy="5143500"/>
          </a:xfrm>
          <a:prstGeom prst="rect">
            <a:avLst/>
          </a:prstGeom>
          <a:solidFill>
            <a:schemeClr val="bg2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612" y="514350"/>
            <a:ext cx="2686750" cy="291465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1" y="514350"/>
            <a:ext cx="4114799" cy="4114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70612" y="3543300"/>
            <a:ext cx="2686750" cy="1051323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54E1D-D008-4D37-BF64-92858B7A262A}" type="datetimeFigureOut">
              <a:rPr lang="ru-RU" smtClean="0"/>
              <a:pPr/>
              <a:t>18.05.2024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BDE0C-5E1D-4864-A4F3-3052CF33D45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57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456128" y="0"/>
            <a:ext cx="3663626" cy="51435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noProof="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24727" y="0"/>
            <a:ext cx="3526431" cy="5143500"/>
          </a:xfrm>
          <a:prstGeom prst="rect">
            <a:avLst/>
          </a:prstGeom>
          <a:solidFill>
            <a:schemeClr val="bg2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612" y="514350"/>
            <a:ext cx="2686750" cy="291465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0" y="514350"/>
            <a:ext cx="4115872" cy="4114800"/>
          </a:xfrm>
          <a:solidFill>
            <a:schemeClr val="tx2">
              <a:lumMod val="10000"/>
            </a:schemeClr>
          </a:solidFill>
          <a:ln w="50800">
            <a:solidFill>
              <a:schemeClr val="tx1"/>
            </a:solidFill>
            <a:miter lim="800000"/>
          </a:ln>
          <a:effectLst>
            <a:outerShdw blurRad="190500" algn="ctr" rotWithShape="0">
              <a:prstClr val="black">
                <a:alpha val="50000"/>
              </a:prst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70612" y="3543300"/>
            <a:ext cx="2686750" cy="1051323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54E1D-D008-4D37-BF64-92858B7A262A}" type="datetimeFigureOut">
              <a:rPr lang="ru-RU" smtClean="0"/>
              <a:pPr/>
              <a:t>18.05.2024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BDE0C-5E1D-4864-A4F3-3052CF33D45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193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612" y="285750"/>
            <a:ext cx="7202776" cy="8572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noProof="0" dirty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0613" y="1371600"/>
            <a:ext cx="7202776" cy="3257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  <a:p>
            <a:pPr lvl="4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01122" y="4800601"/>
            <a:ext cx="990302" cy="2071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54E1D-D008-4D37-BF64-92858B7A262A}" type="datetimeFigureOut">
              <a:rPr lang="ru-RU" smtClean="0"/>
              <a:pPr/>
              <a:t>18.05.2024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970614" y="4800601"/>
            <a:ext cx="4744685" cy="2071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258749" y="4800601"/>
            <a:ext cx="914640" cy="2071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BDE0C-5E1D-4864-A4F3-3052CF33D45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2099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800"/>
        </a:spcBef>
        <a:buFont typeface="Century" pitchFamily="18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indent="-2286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25880" indent="-2286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91640" indent="-2286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indent="-228600" algn="l" defTabSz="914400" rtl="0" eaLnBrk="1" latinLnBrk="0" hangingPunct="1">
        <a:spcBef>
          <a:spcPts val="6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23160" indent="-228600" algn="l" defTabSz="914400" rtl="0" eaLnBrk="1" latinLnBrk="0" hangingPunct="1">
        <a:spcBef>
          <a:spcPts val="6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28600" algn="l" defTabSz="914400" rtl="0" eaLnBrk="1" latinLnBrk="0" hangingPunct="1">
        <a:spcBef>
          <a:spcPts val="6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54680" indent="-228600" algn="l" defTabSz="914400" rtl="0" eaLnBrk="1" latinLnBrk="0" hangingPunct="1">
        <a:spcBef>
          <a:spcPts val="6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://kohuku.ru/uploads/posts/2011-12/1323710035_zolotistaya.jpeg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Экстерьер, интерьер и конституция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Аллюры и масти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2467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612" y="285750"/>
            <a:ext cx="7202776" cy="46433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Рысь</a:t>
            </a:r>
            <a:endParaRPr lang="ru-RU" dirty="0"/>
          </a:p>
        </p:txBody>
      </p:sp>
      <p:pic>
        <p:nvPicPr>
          <p:cNvPr id="16" name="Picture 4" descr="C:\Users\300 Гигиена\YandexDisk\Документы\Коневодство\Исх\скан\рысь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1093321" y="857238"/>
            <a:ext cx="6957359" cy="1786519"/>
          </a:xfrm>
          <a:prstGeom prst="rect">
            <a:avLst/>
          </a:prstGeom>
          <a:noFill/>
        </p:spPr>
      </p:pic>
      <p:pic>
        <p:nvPicPr>
          <p:cNvPr id="14" name="Picture 3" descr="C:\Users\300 Гигиена\YandexDisk\Документы\Коневодство\Исх\Масти, стати\рысь.gif"/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auto">
          <a:xfrm>
            <a:off x="2971800" y="2691730"/>
            <a:ext cx="3200400" cy="24003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Иноходь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dirty="0"/>
              <a:t>Иноходь — быстрый аллюр с фазой безопорного движения, с </a:t>
            </a:r>
            <a:r>
              <a:rPr lang="ru-RU" dirty="0" err="1"/>
              <a:t>двухкопытным</a:t>
            </a:r>
            <a:r>
              <a:rPr lang="ru-RU" dirty="0"/>
              <a:t> боковым </a:t>
            </a:r>
            <a:r>
              <a:rPr lang="ru-RU" dirty="0" err="1"/>
              <a:t>опиранием</a:t>
            </a:r>
            <a:r>
              <a:rPr lang="ru-RU" dirty="0"/>
              <a:t>, в два темпа</a:t>
            </a:r>
            <a:r>
              <a:rPr lang="ru-RU" dirty="0" smtClean="0"/>
              <a:t>.</a:t>
            </a:r>
          </a:p>
          <a:p>
            <a:r>
              <a:rPr lang="ru-RU" dirty="0"/>
              <a:t>Длина шага при иноходи меньше, а частота больше, чем при </a:t>
            </a:r>
            <a:r>
              <a:rPr lang="ru-RU" dirty="0" smtClean="0"/>
              <a:t>рыси, </a:t>
            </a:r>
            <a:r>
              <a:rPr lang="ru-RU" dirty="0"/>
              <a:t>скорость движения при иноходи </a:t>
            </a:r>
            <a:r>
              <a:rPr lang="ru-RU" dirty="0" smtClean="0"/>
              <a:t>выше</a:t>
            </a:r>
            <a:r>
              <a:rPr lang="ru-RU" dirty="0"/>
              <a:t>, чем при </a:t>
            </a:r>
            <a:r>
              <a:rPr lang="ru-RU" dirty="0" smtClean="0"/>
              <a:t>рыси.</a:t>
            </a:r>
          </a:p>
          <a:p>
            <a:r>
              <a:rPr lang="ru-RU" dirty="0" smtClean="0"/>
              <a:t>Рекорд </a:t>
            </a:r>
            <a:r>
              <a:rPr lang="ru-RU" dirty="0"/>
              <a:t>резвости иноходцев </a:t>
            </a:r>
            <a:r>
              <a:rPr lang="ru-RU" dirty="0" smtClean="0"/>
              <a:t>на </a:t>
            </a:r>
            <a:r>
              <a:rPr lang="ru-RU" dirty="0"/>
              <a:t>1 км 1 мин. 1/3 </a:t>
            </a:r>
            <a:r>
              <a:rPr lang="ru-RU" dirty="0" smtClean="0"/>
              <a:t>сек</a:t>
            </a:r>
          </a:p>
          <a:p>
            <a:r>
              <a:rPr lang="ru-RU" dirty="0">
                <a:latin typeface="Times New Roman"/>
                <a:ea typeface="Calibri"/>
              </a:rPr>
              <a:t>Этот аллюр удобен для </a:t>
            </a:r>
            <a:r>
              <a:rPr lang="ru-RU" dirty="0" smtClean="0">
                <a:latin typeface="Times New Roman"/>
                <a:ea typeface="Calibri"/>
              </a:rPr>
              <a:t>всадника.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109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612" y="285750"/>
            <a:ext cx="7202776" cy="46433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Иноходь</a:t>
            </a:r>
            <a:endParaRPr lang="ru-RU" dirty="0"/>
          </a:p>
        </p:txBody>
      </p:sp>
      <p:pic>
        <p:nvPicPr>
          <p:cNvPr id="7" name="Picture 2" descr="C:\Users\300 Гигиена\YandexDisk\Документы\Коневодство\Исх\скан\иноходь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1078841" y="857237"/>
            <a:ext cx="6986318" cy="1869639"/>
          </a:xfrm>
          <a:prstGeom prst="rect">
            <a:avLst/>
          </a:prstGeom>
          <a:noFill/>
        </p:spPr>
      </p:pic>
      <p:pic>
        <p:nvPicPr>
          <p:cNvPr id="10" name="Picture 3" descr="C:\Users\300 Гигиена\YandexDisk\Документы\Коневодство\Исх\Масти, стати\иноходь.1jpg.gif"/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auto">
          <a:xfrm>
            <a:off x="3054418" y="2786063"/>
            <a:ext cx="3035165" cy="232902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Галоп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Галоп </a:t>
            </a:r>
            <a:r>
              <a:rPr lang="ru-RU" dirty="0" smtClean="0"/>
              <a:t>– самый </a:t>
            </a:r>
            <a:r>
              <a:rPr lang="ru-RU" dirty="0"/>
              <a:t>быстрый скачкообразный аллюр со сложным </a:t>
            </a:r>
            <a:r>
              <a:rPr lang="ru-RU" dirty="0" err="1"/>
              <a:t>опиранием</a:t>
            </a:r>
            <a:r>
              <a:rPr lang="ru-RU" dirty="0"/>
              <a:t> в основном на одно-два-одно копыто в три темпа и фазой безопорного движения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/>
              <a:t>Различают два вида галопа с левой или правой ноги, в зависимости от </a:t>
            </a:r>
            <a:r>
              <a:rPr lang="ru-RU" dirty="0" smtClean="0"/>
              <a:t>того, какая передняя нога </a:t>
            </a:r>
            <a:r>
              <a:rPr lang="ru-RU" dirty="0"/>
              <a:t>больше выставляется </a:t>
            </a:r>
            <a:r>
              <a:rPr lang="ru-RU" dirty="0" smtClean="0"/>
              <a:t>вперед.</a:t>
            </a:r>
          </a:p>
          <a:p>
            <a:r>
              <a:rPr lang="ru-RU" dirty="0"/>
              <a:t>Длина шага на галопе может превышать тройную длину туловища </a:t>
            </a:r>
            <a:r>
              <a:rPr lang="ru-RU" dirty="0" smtClean="0"/>
              <a:t>лошади.</a:t>
            </a:r>
          </a:p>
          <a:p>
            <a:r>
              <a:rPr lang="ru-RU" dirty="0" smtClean="0"/>
              <a:t>Скорость </a:t>
            </a:r>
            <a:r>
              <a:rPr lang="ru-RU" dirty="0"/>
              <a:t>полевого галопа </a:t>
            </a:r>
            <a:r>
              <a:rPr lang="ru-RU" dirty="0" smtClean="0"/>
              <a:t>составляет 6—8 </a:t>
            </a:r>
            <a:r>
              <a:rPr lang="ru-RU" dirty="0"/>
              <a:t>м в </a:t>
            </a:r>
            <a:r>
              <a:rPr lang="ru-RU" dirty="0" smtClean="0"/>
              <a:t>секунду и достигает </a:t>
            </a:r>
            <a:r>
              <a:rPr lang="ru-RU" dirty="0"/>
              <a:t>18 м в </a:t>
            </a:r>
            <a:r>
              <a:rPr lang="ru-RU" dirty="0" smtClean="0"/>
              <a:t>секунду.</a:t>
            </a:r>
          </a:p>
          <a:p>
            <a:r>
              <a:rPr lang="ru-RU" dirty="0" smtClean="0"/>
              <a:t>Мировой </a:t>
            </a:r>
            <a:r>
              <a:rPr lang="ru-RU" dirty="0"/>
              <a:t>рекорд скорости скачки на галопе 1 км — 54 </a:t>
            </a:r>
            <a:r>
              <a:rPr lang="ru-RU" dirty="0" smtClean="0"/>
              <a:t>сек.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852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0612" y="285750"/>
            <a:ext cx="7202776" cy="46433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Галоп</a:t>
            </a:r>
            <a:endParaRPr lang="ru-RU" dirty="0"/>
          </a:p>
        </p:txBody>
      </p:sp>
      <p:pic>
        <p:nvPicPr>
          <p:cNvPr id="12" name="Picture 4" descr="C:\Users\300 Гигиена\YandexDisk\Документы\Коневодство\Исх\скан\галоп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1241884" y="803659"/>
            <a:ext cx="6660232" cy="1809889"/>
          </a:xfrm>
          <a:prstGeom prst="rect">
            <a:avLst/>
          </a:prstGeom>
          <a:noFill/>
        </p:spPr>
      </p:pic>
      <p:pic>
        <p:nvPicPr>
          <p:cNvPr id="9" name="Picture 3" descr="C:\Users\300 Гигиена\YandexDisk\Документы\Коневодство\Исх\Масти, стати\галоп4.jpg"/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auto">
          <a:xfrm>
            <a:off x="2952750" y="2663155"/>
            <a:ext cx="3238500" cy="242887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Прыжок</a:t>
            </a:r>
            <a:endParaRPr lang="ru-RU" dirty="0"/>
          </a:p>
        </p:txBody>
      </p:sp>
      <p:pic>
        <p:nvPicPr>
          <p:cNvPr id="5" name="Picture 2" descr="C:\Users\300 Гигиена\YandexDisk\Документы\Коневодство\Исх\Масти, стати\516_jumping2_1.gif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55606" y="1296884"/>
            <a:ext cx="4804426" cy="3363098"/>
          </a:xfrm>
          <a:prstGeom prst="rect">
            <a:avLst/>
          </a:prstGeom>
          <a:noFill/>
        </p:spPr>
      </p:pic>
      <p:pic>
        <p:nvPicPr>
          <p:cNvPr id="8" name="Picture 3" descr="C:\Users\300 Гигиена\YandexDisk\Документы\Коневодство\Исх\Масти, стати\прыжок.gif"/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auto">
          <a:xfrm>
            <a:off x="4932040" y="688705"/>
            <a:ext cx="4211960" cy="397127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Другие аллюры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b="1" dirty="0"/>
              <a:t>Хода</a:t>
            </a:r>
            <a:r>
              <a:rPr lang="ru-RU" dirty="0"/>
              <a:t> (разновидности — </a:t>
            </a:r>
            <a:r>
              <a:rPr lang="ru-RU" dirty="0" err="1"/>
              <a:t>рэк</a:t>
            </a:r>
            <a:r>
              <a:rPr lang="ru-RU" dirty="0"/>
              <a:t>, </a:t>
            </a:r>
            <a:r>
              <a:rPr lang="ru-RU" dirty="0" err="1"/>
              <a:t>тёльт</a:t>
            </a:r>
            <a:r>
              <a:rPr lang="ru-RU" dirty="0"/>
              <a:t>, марша, </a:t>
            </a:r>
            <a:r>
              <a:rPr lang="ru-RU" dirty="0" err="1" smtClean="0"/>
              <a:t>реваал</a:t>
            </a:r>
            <a:r>
              <a:rPr lang="ru-RU" dirty="0" smtClean="0"/>
              <a:t>) – </a:t>
            </a:r>
            <a:r>
              <a:rPr lang="ru-RU" dirty="0"/>
              <a:t>аллюр, средний между рысью или иноходью и шагом. Выглядит со стороны как очень быстрый, заторопленный шаг. Все четыре копыта ударяют о землю поочередно, фаза </a:t>
            </a:r>
            <a:r>
              <a:rPr lang="ru-RU" dirty="0" err="1"/>
              <a:t>подвисания</a:t>
            </a:r>
            <a:r>
              <a:rPr lang="ru-RU" dirty="0"/>
              <a:t> отсутствует: все время на земле стоит хотя бы одна нога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b="1" dirty="0" err="1" smtClean="0"/>
              <a:t>Шлапак</a:t>
            </a:r>
            <a:r>
              <a:rPr lang="ru-RU" b="1" dirty="0" smtClean="0"/>
              <a:t> </a:t>
            </a:r>
            <a:r>
              <a:rPr lang="ru-RU" b="1" dirty="0"/>
              <a:t>(тропота) </a:t>
            </a:r>
            <a:r>
              <a:rPr lang="ru-RU" dirty="0"/>
              <a:t>— аллюр, представляющий собой нечто среднее между рысью и галопом. </a:t>
            </a:r>
            <a:r>
              <a:rPr lang="ru-RU" dirty="0" err="1"/>
              <a:t>Шлапак</a:t>
            </a:r>
            <a:r>
              <a:rPr lang="ru-RU" dirty="0"/>
              <a:t> считается «неправильным» аллюром, так как он неудобен при езде верхом, и утомляет лошадь. Обычно такую лошадь стараются переучить — поставить на чистые рысь и галоп.</a:t>
            </a:r>
          </a:p>
        </p:txBody>
      </p:sp>
    </p:spTree>
    <p:extLst>
      <p:ext uri="{BB962C8B-B14F-4D97-AF65-F5344CB8AC3E}">
        <p14:creationId xmlns:p14="http://schemas.microsoft.com/office/powerpoint/2010/main" val="209634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Искусственные аллюры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661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Испанский шаг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222" y="1177671"/>
            <a:ext cx="5113556" cy="3835167"/>
          </a:xfrm>
        </p:spPr>
      </p:pic>
    </p:spTree>
    <p:extLst>
      <p:ext uri="{BB962C8B-B14F-4D97-AF65-F5344CB8AC3E}">
        <p14:creationId xmlns:p14="http://schemas.microsoft.com/office/powerpoint/2010/main" val="153771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7494"/>
            <a:ext cx="7202776" cy="857250"/>
          </a:xfrm>
        </p:spPr>
        <p:txBody>
          <a:bodyPr/>
          <a:lstStyle/>
          <a:p>
            <a:r>
              <a:rPr lang="ru-RU" dirty="0" smtClean="0"/>
              <a:t>Пассаж</a:t>
            </a:r>
            <a:endParaRPr lang="ru-RU" dirty="0"/>
          </a:p>
        </p:txBody>
      </p:sp>
      <p:pic>
        <p:nvPicPr>
          <p:cNvPr id="1028" name="Picture 4" descr="https://i.gifer.com/D5lQ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23478"/>
            <a:ext cx="5472608" cy="4918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150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Аллюры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23478"/>
            <a:ext cx="7202776" cy="857250"/>
          </a:xfrm>
        </p:spPr>
        <p:txBody>
          <a:bodyPr/>
          <a:lstStyle/>
          <a:p>
            <a:r>
              <a:rPr lang="ru-RU" dirty="0" err="1" smtClean="0"/>
              <a:t>Пиаффе</a:t>
            </a:r>
            <a:endParaRPr lang="ru-RU" dirty="0"/>
          </a:p>
        </p:txBody>
      </p:sp>
      <p:pic>
        <p:nvPicPr>
          <p:cNvPr id="2052" name="Picture 4" descr="https://i.pinimg.com/originals/eb/4b/ec/eb4bec2fb57792fbe18dd827d686f064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13" y="1131590"/>
            <a:ext cx="8168975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568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Принимание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mtClean="0"/>
              <a:t>Принимание на рыси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505" y="1828800"/>
            <a:ext cx="2086653" cy="2800350"/>
          </a:xfrm>
        </p:spPr>
      </p:pic>
      <p:sp>
        <p:nvSpPr>
          <p:cNvPr id="11" name="Текст 10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/>
          </a:bodyPr>
          <a:lstStyle/>
          <a:p>
            <a:r>
              <a:rPr lang="ru-RU" dirty="0" err="1" smtClean="0"/>
              <a:t>Принимание</a:t>
            </a:r>
            <a:r>
              <a:rPr lang="ru-RU" dirty="0" smtClean="0"/>
              <a:t> на галопе</a:t>
            </a:r>
            <a:endParaRPr lang="ru-RU" dirty="0"/>
          </a:p>
        </p:txBody>
      </p:sp>
      <p:pic>
        <p:nvPicPr>
          <p:cNvPr id="3074" name="Picture 2" descr="https://avatars.dzeninfra.ru/get-zen_doc/4404559/pub_64ee14f693682c29693c601c_64ee1a0d8aa4fd1f150a3a57/orig"/>
          <p:cNvPicPr>
            <a:picLocks noGrp="1" noChangeAspect="1" noChangeArrowheads="1" noCrop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746" y="1828800"/>
            <a:ext cx="4990846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392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Менка</a:t>
            </a:r>
            <a:r>
              <a:rPr lang="ru-RU" dirty="0" smtClean="0"/>
              <a:t> ног на галопе (в 1 темп)</a:t>
            </a:r>
            <a:endParaRPr lang="ru-RU" dirty="0"/>
          </a:p>
        </p:txBody>
      </p:sp>
      <p:pic>
        <p:nvPicPr>
          <p:cNvPr id="4098" name="Picture 2" descr="https://i.gifer.com/embedded/download/GDSz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2540" y="1222621"/>
            <a:ext cx="6767812" cy="379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407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Масти лошадей</a:t>
            </a:r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74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Масть лошади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Масть лошади — сочетание окраса кожи, волосяного покрова корпуса, гривы и хвоста. Один из основных индивидуальных отличительных признаков лошади. </a:t>
            </a:r>
            <a:endParaRPr lang="ru-RU" dirty="0" smtClean="0"/>
          </a:p>
          <a:p>
            <a:r>
              <a:rPr lang="ru-RU" dirty="0"/>
              <a:t>Многие масти имеют светлые или тёмные оттенки, золотистый или серебристый блеск, осветления различных участков тела — морды, паха, живота, поэтому именований мастей и </a:t>
            </a:r>
            <a:r>
              <a:rPr lang="ru-RU" dirty="0" err="1"/>
              <a:t>отмастков</a:t>
            </a:r>
            <a:r>
              <a:rPr lang="ru-RU" dirty="0"/>
              <a:t> существует несколько десятков, а по некоторым из них нет общего мнения даже у специалистов-коневодов.</a:t>
            </a:r>
          </a:p>
        </p:txBody>
      </p:sp>
    </p:spTree>
    <p:extLst>
      <p:ext uri="{BB962C8B-B14F-4D97-AF65-F5344CB8AC3E}">
        <p14:creationId xmlns:p14="http://schemas.microsoft.com/office/powerpoint/2010/main" val="164961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42797" y="497920"/>
            <a:ext cx="7365492" cy="385384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Принято выделять четыре основные масти:</a:t>
            </a:r>
          </a:p>
          <a:p>
            <a:r>
              <a:rPr lang="ru-RU" dirty="0" err="1" smtClean="0"/>
              <a:t>гнеда́я</a:t>
            </a:r>
            <a:r>
              <a:rPr lang="ru-RU" dirty="0" smtClean="0"/>
              <a:t>;</a:t>
            </a:r>
            <a:endParaRPr lang="ru-RU" dirty="0"/>
          </a:p>
          <a:p>
            <a:r>
              <a:rPr lang="ru-RU" dirty="0" err="1"/>
              <a:t>ры́жая</a:t>
            </a:r>
            <a:r>
              <a:rPr lang="ru-RU" dirty="0"/>
              <a:t>;</a:t>
            </a:r>
          </a:p>
          <a:p>
            <a:r>
              <a:rPr lang="ru-RU" dirty="0" err="1"/>
              <a:t>се́рая</a:t>
            </a:r>
            <a:r>
              <a:rPr lang="ru-RU" dirty="0"/>
              <a:t>;</a:t>
            </a:r>
          </a:p>
          <a:p>
            <a:r>
              <a:rPr lang="ru-RU" dirty="0" err="1"/>
              <a:t>ворона́я</a:t>
            </a:r>
            <a:r>
              <a:rPr lang="ru-RU" dirty="0"/>
              <a:t>.</a:t>
            </a:r>
          </a:p>
          <a:p>
            <a:r>
              <a:rPr lang="ru-RU" dirty="0"/>
              <a:t>Остальные масти принято считать производными от этих основных четырёх мастей.</a:t>
            </a:r>
          </a:p>
          <a:p>
            <a:r>
              <a:rPr lang="ru-RU" dirty="0" smtClean="0"/>
              <a:t>В </a:t>
            </a:r>
            <a:r>
              <a:rPr lang="ru-RU" dirty="0"/>
              <a:t>последнее время за рубежом принято основывать классификацию мастей на </a:t>
            </a:r>
            <a:r>
              <a:rPr lang="ru-RU" dirty="0" smtClean="0"/>
              <a:t>генетике.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238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ru-RU" sz="3240" dirty="0"/>
              <a:t>Вороная</a:t>
            </a:r>
          </a:p>
        </p:txBody>
      </p:sp>
      <p:pic>
        <p:nvPicPr>
          <p:cNvPr id="7171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0" y="983796"/>
            <a:ext cx="4114800" cy="3175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Черная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152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smtClean="0"/>
              <a:t>Караковая</a:t>
            </a:r>
            <a:endParaRPr lang="ru-RU" sz="3600" dirty="0"/>
          </a:p>
        </p:txBody>
      </p:sp>
      <p:pic>
        <p:nvPicPr>
          <p:cNvPr id="8195" name="Объект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0" y="1152144"/>
            <a:ext cx="4114800" cy="2839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smtClean="0"/>
              <a:t>Голова, туловище, ноги, грива, хвост – черные, вокруг глаз, на конце морды и в пахах коричневые подпалины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723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Гнедая</a:t>
            </a:r>
            <a:endParaRPr lang="ru-RU" dirty="0" smtClean="0"/>
          </a:p>
        </p:txBody>
      </p:sp>
      <p:pic>
        <p:nvPicPr>
          <p:cNvPr id="9219" name="Picture 3" descr="D:\Мои документы\Мои рисунки\Лошади\Рэйнбоу Квест.gif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l="10485" r="10485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dirty="0" smtClean="0"/>
              <a:t>Голова и туловище коричневой окраски различных оттенков, грива, хвост и конечности до запястных и скакательных суставов или выше черные или почти черные. Если живот и ноги осветлены, в </a:t>
            </a:r>
            <a:r>
              <a:rPr lang="ru-RU" dirty="0" err="1" smtClean="0"/>
              <a:t>пахах</a:t>
            </a:r>
            <a:r>
              <a:rPr lang="ru-RU" dirty="0" smtClean="0"/>
              <a:t> и на морде посветлеют, то масть отмечается как гнедая </a:t>
            </a:r>
            <a:r>
              <a:rPr lang="ru-RU" dirty="0" err="1" smtClean="0"/>
              <a:t>подласая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35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Красно-гнедая</a:t>
            </a:r>
          </a:p>
        </p:txBody>
      </p:sp>
      <p:pic>
        <p:nvPicPr>
          <p:cNvPr id="10243" name="Picture 4" descr="D:\Мои документы\Мои рисунки\Лошади\sideview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55975" y="793061"/>
            <a:ext cx="4482305" cy="3506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 smtClean="0"/>
              <a:t>Имеет оттенок вишневый, красного дерева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414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Аллюр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Аллюр — это способ поступательного движения лошади. От качества его зависит скорость передвижения, сила и выносливость лошади в работе. Хорошие движения - основное достоинство лошади. </a:t>
            </a:r>
            <a:endParaRPr lang="ru-RU" dirty="0" smtClean="0"/>
          </a:p>
          <a:p>
            <a:r>
              <a:rPr lang="ru-RU" dirty="0" smtClean="0"/>
              <a:t>Поступательные </a:t>
            </a:r>
            <a:r>
              <a:rPr lang="ru-RU" dirty="0"/>
              <a:t>движения лошади зависят от положения ее центра тяжести и его перемещений в результате изменения положения головы, шеи и конечностей как органов движения</a:t>
            </a:r>
          </a:p>
        </p:txBody>
      </p:sp>
    </p:spTree>
    <p:extLst>
      <p:ext uri="{BB962C8B-B14F-4D97-AF65-F5344CB8AC3E}">
        <p14:creationId xmlns:p14="http://schemas.microsoft.com/office/powerpoint/2010/main" val="159357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smtClean="0"/>
              <a:t>Рыжая</a:t>
            </a:r>
          </a:p>
        </p:txBody>
      </p:sp>
      <p:pic>
        <p:nvPicPr>
          <p:cNvPr id="11267" name="Объект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1960" y="1298600"/>
            <a:ext cx="4878539" cy="2569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/>
              <a:t>Голова, туловище и конечности одинакового рыжего цвета; грива и хвост того же цвета или несколько светлее или темнее	</a:t>
            </a:r>
          </a:p>
        </p:txBody>
      </p:sp>
    </p:spTree>
    <p:extLst>
      <p:ext uri="{BB962C8B-B14F-4D97-AF65-F5344CB8AC3E}">
        <p14:creationId xmlns:p14="http://schemas.microsoft.com/office/powerpoint/2010/main" val="282610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Темно-рыжая</a:t>
            </a:r>
          </a:p>
        </p:txBody>
      </p:sp>
      <p:pic>
        <p:nvPicPr>
          <p:cNvPr id="12291" name="Picture 3" descr="D:\Мои документы\Мои рисунки\Лошади\Green Hill\Проказник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8938" y="1371600"/>
            <a:ext cx="4086125" cy="3257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004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Золотистая</a:t>
            </a:r>
          </a:p>
        </p:txBody>
      </p:sp>
      <p:pic>
        <p:nvPicPr>
          <p:cNvPr id="13315" name="Объект 3" descr="Фото лошади золотистой масти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28875" y="1395412"/>
            <a:ext cx="4286250" cy="3209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404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Бурая</a:t>
            </a:r>
          </a:p>
        </p:txBody>
      </p:sp>
      <p:pic>
        <p:nvPicPr>
          <p:cNvPr id="14339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0" y="1017952"/>
            <a:ext cx="4114800" cy="3107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/>
              <a:t>Голова</a:t>
            </a:r>
            <a:r>
              <a:rPr lang="ru-RU" dirty="0"/>
              <a:t>, туловище и конечности бурые, грива и хвост — </a:t>
            </a:r>
            <a:r>
              <a:rPr lang="ru-RU" dirty="0" err="1"/>
              <a:t>темнобурые</a:t>
            </a:r>
            <a:r>
              <a:rPr lang="ru-RU" dirty="0"/>
              <a:t> с примесью черных волос	</a:t>
            </a:r>
          </a:p>
        </p:txBody>
      </p:sp>
    </p:spTree>
    <p:extLst>
      <p:ext uri="{BB962C8B-B14F-4D97-AF65-F5344CB8AC3E}">
        <p14:creationId xmlns:p14="http://schemas.microsoft.com/office/powerpoint/2010/main" val="99111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Серая (темно-серая)</a:t>
            </a:r>
          </a:p>
        </p:txBody>
      </p:sp>
      <p:pic>
        <p:nvPicPr>
          <p:cNvPr id="16387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0" y="1199078"/>
            <a:ext cx="4114800" cy="2745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970612" y="3543300"/>
            <a:ext cx="2686750" cy="1476722"/>
          </a:xfrm>
        </p:spPr>
        <p:txBody>
          <a:bodyPr>
            <a:normAutofit fontScale="55000" lnSpcReduction="20000"/>
          </a:bodyPr>
          <a:lstStyle/>
          <a:p>
            <a:r>
              <a:rPr lang="ru-RU" dirty="0"/>
              <a:t>Г</a:t>
            </a:r>
            <a:r>
              <a:rPr lang="ru-RU" dirty="0" smtClean="0"/>
              <a:t>олова</a:t>
            </a:r>
            <a:r>
              <a:rPr lang="ru-RU" dirty="0"/>
              <a:t>, туловище и конечности покрыты окрашенными и светлыми волосами; грива, хвост и конечности могут быть темнее или светлее туловища. У жеребят при рождении окраска приближается к вороной, гнедой или рыжей, с возрастом она становится серой разных </a:t>
            </a:r>
            <a:r>
              <a:rPr lang="ru-RU" dirty="0" smtClean="0"/>
              <a:t>оттенков, </a:t>
            </a:r>
            <a:r>
              <a:rPr lang="ru-RU" dirty="0"/>
              <a:t>а затем светло-серой или почти </a:t>
            </a:r>
            <a:r>
              <a:rPr lang="ru-RU" dirty="0" smtClean="0"/>
              <a:t>белой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733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Серая в яблоках</a:t>
            </a:r>
          </a:p>
        </p:txBody>
      </p:sp>
      <p:pic>
        <p:nvPicPr>
          <p:cNvPr id="15363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1960" y="154310"/>
            <a:ext cx="4793703" cy="4793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9908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Светло-серая</a:t>
            </a:r>
          </a:p>
        </p:txBody>
      </p:sp>
      <p:pic>
        <p:nvPicPr>
          <p:cNvPr id="17411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3689" y="1246442"/>
            <a:ext cx="5926774" cy="3701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861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Серая в гречку</a:t>
            </a:r>
          </a:p>
        </p:txBody>
      </p:sp>
      <p:pic>
        <p:nvPicPr>
          <p:cNvPr id="18435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5696" y="1265158"/>
            <a:ext cx="5921133" cy="3754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43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Серебристо-серая</a:t>
            </a:r>
          </a:p>
        </p:txBody>
      </p:sp>
      <p:pic>
        <p:nvPicPr>
          <p:cNvPr id="19459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8318" y="1275606"/>
            <a:ext cx="5067364" cy="3744416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25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Обейан</a:t>
            </a:r>
            <a:r>
              <a:rPr lang="ru-RU" dirty="0" smtClean="0"/>
              <a:t> Серебряный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667" y="1203598"/>
            <a:ext cx="5065630" cy="3790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936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Центр тяжести лошади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Центр тяжести лошади, стоящей на ровном месте с нормально поставленной шеей и головой, находится в передней части туловища на отвесной линии, опущенной из </a:t>
            </a:r>
            <a:r>
              <a:rPr lang="ru-RU" dirty="0" smtClean="0"/>
              <a:t>8—9-го </a:t>
            </a:r>
            <a:r>
              <a:rPr lang="ru-RU" dirty="0"/>
              <a:t>грудного позвонка, в месте ее пересечения с горизонтальной плоскостью, проходящей через </a:t>
            </a:r>
            <a:r>
              <a:rPr lang="ru-RU" dirty="0" err="1"/>
              <a:t>плечелопаточные</a:t>
            </a:r>
            <a:r>
              <a:rPr lang="ru-RU" dirty="0"/>
              <a:t> суставы, т.е. несколько сзади передних </a:t>
            </a:r>
            <a:r>
              <a:rPr lang="ru-RU" dirty="0" smtClean="0"/>
              <a:t>ног.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686300" y="1458833"/>
            <a:ext cx="3487738" cy="3083083"/>
          </a:xfrm>
        </p:spPr>
      </p:pic>
    </p:spTree>
    <p:extLst>
      <p:ext uri="{BB962C8B-B14F-4D97-AF65-F5344CB8AC3E}">
        <p14:creationId xmlns:p14="http://schemas.microsoft.com/office/powerpoint/2010/main" val="390920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/>
              <a:t>Игреневая</a:t>
            </a:r>
          </a:p>
        </p:txBody>
      </p:sp>
      <p:pic>
        <p:nvPicPr>
          <p:cNvPr id="21507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86287" y="1119187"/>
            <a:ext cx="4086225" cy="2905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970612" y="3543300"/>
            <a:ext cx="2686750" cy="1404714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Голова, туловище и конечности бурые (шоколадного цвета) или рыжие (каштанового цвета), грива и хвост значительно светлее </a:t>
            </a:r>
            <a:r>
              <a:rPr lang="ru-RU" dirty="0" smtClean="0"/>
              <a:t>туловища, </a:t>
            </a:r>
            <a:r>
              <a:rPr lang="ru-RU" dirty="0"/>
              <a:t>дымчатые или почти </a:t>
            </a:r>
            <a:r>
              <a:rPr lang="ru-RU" dirty="0" smtClean="0"/>
              <a:t>белые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492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Соловая</a:t>
            </a:r>
          </a:p>
        </p:txBody>
      </p:sp>
      <p:pic>
        <p:nvPicPr>
          <p:cNvPr id="22531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0" y="981674"/>
            <a:ext cx="4114800" cy="3180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/>
              <a:t>Г олова, туловище и конечности светло-песочного или кремового цвета; грива и хвост такого же цвета или светлее туловища	</a:t>
            </a:r>
          </a:p>
        </p:txBody>
      </p:sp>
    </p:spTree>
    <p:extLst>
      <p:ext uri="{BB962C8B-B14F-4D97-AF65-F5344CB8AC3E}">
        <p14:creationId xmlns:p14="http://schemas.microsoft.com/office/powerpoint/2010/main" val="265143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Буланая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28700"/>
            <a:ext cx="4114800" cy="3086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970612" y="3543300"/>
            <a:ext cx="2686750" cy="1476722"/>
          </a:xfrm>
        </p:spPr>
        <p:txBody>
          <a:bodyPr>
            <a:normAutofit fontScale="55000" lnSpcReduction="20000"/>
          </a:bodyPr>
          <a:lstStyle/>
          <a:p>
            <a:r>
              <a:rPr lang="ru-RU" dirty="0"/>
              <a:t>Г</a:t>
            </a:r>
            <a:r>
              <a:rPr lang="ru-RU" dirty="0" smtClean="0"/>
              <a:t>олова </a:t>
            </a:r>
            <a:r>
              <a:rPr lang="ru-RU" dirty="0"/>
              <a:t>и туловище желто-песочного, иногда темно-песочного цвета, грива, хвост — черные; конечности до запястных и скакательных суставов или выше черные или темные, по спине может быть темная полоса — ремень, на конечностях — зеброидные </a:t>
            </a:r>
            <a:r>
              <a:rPr lang="ru-RU" dirty="0" smtClean="0"/>
              <a:t>полосы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861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Золотисто-буланая</a:t>
            </a:r>
          </a:p>
        </p:txBody>
      </p:sp>
      <p:pic>
        <p:nvPicPr>
          <p:cNvPr id="24579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6032" y="1371600"/>
            <a:ext cx="4071937" cy="3257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388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Изабеловая</a:t>
            </a:r>
            <a:r>
              <a:rPr lang="ru-RU" dirty="0" smtClean="0"/>
              <a:t>: </a:t>
            </a:r>
            <a:r>
              <a:rPr lang="ru-RU" sz="1800" dirty="0"/>
              <a:t>голова, туловище и конечности кремового цвета (почти молочного), грива, хвост светлее туловища, кожа розовая, глаза сорочьи</a:t>
            </a:r>
          </a:p>
        </p:txBody>
      </p:sp>
      <p:pic>
        <p:nvPicPr>
          <p:cNvPr id="26627" name="Picture 2" descr="C:\Users\Мария\YandexDisk\Документы\Коневодство\Исх\Масти, стати\78807893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/>
          <a:stretch/>
        </p:blipFill>
        <p:spPr>
          <a:xfrm>
            <a:off x="969963" y="1910457"/>
            <a:ext cx="3487737" cy="2179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D:\Мои документы\Пономарева\YandexDisk\Документы\Коневодство\Исх\Картинки\Масти, стати\Масти\изабелловая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86300" y="1910457"/>
            <a:ext cx="3487738" cy="2179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823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Саврасая (гнедо-саврасая)</a:t>
            </a:r>
          </a:p>
        </p:txBody>
      </p:sp>
      <p:pic>
        <p:nvPicPr>
          <p:cNvPr id="28675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0" y="1198435"/>
            <a:ext cx="4114800" cy="2746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970612" y="3543300"/>
            <a:ext cx="2686750" cy="1404714"/>
          </a:xfrm>
        </p:spPr>
        <p:txBody>
          <a:bodyPr>
            <a:normAutofit fontScale="62500" lnSpcReduction="20000"/>
          </a:bodyPr>
          <a:lstStyle/>
          <a:p>
            <a:r>
              <a:rPr lang="ru-RU" dirty="0"/>
              <a:t>Голова и туловище коричневой окраски, но блеклой с </a:t>
            </a:r>
            <a:r>
              <a:rPr lang="ru-RU" dirty="0" err="1"/>
              <a:t>посветлением</a:t>
            </a:r>
            <a:r>
              <a:rPr lang="ru-RU" dirty="0"/>
              <a:t> вокруг глаз, на конце морды, в </a:t>
            </a:r>
            <a:r>
              <a:rPr lang="ru-RU" dirty="0" err="1"/>
              <a:t>пахах</a:t>
            </a:r>
            <a:r>
              <a:rPr lang="ru-RU" dirty="0"/>
              <a:t> и на животе, грива и хвост черные с примесью бурых волос. По спине темный ремень, на </a:t>
            </a:r>
            <a:r>
              <a:rPr lang="ru-RU" dirty="0" err="1"/>
              <a:t>подплечьях</a:t>
            </a:r>
            <a:r>
              <a:rPr lang="ru-RU" dirty="0"/>
              <a:t> и запястьях — </a:t>
            </a:r>
            <a:r>
              <a:rPr lang="ru-RU" dirty="0" err="1"/>
              <a:t>зеброидность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474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Саврасая</a:t>
            </a:r>
          </a:p>
        </p:txBody>
      </p:sp>
      <p:pic>
        <p:nvPicPr>
          <p:cNvPr id="29699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1282" y="1371600"/>
            <a:ext cx="4341436" cy="3257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752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/>
              <a:t>Мышастая (вороно-саврасая)</a:t>
            </a:r>
          </a:p>
        </p:txBody>
      </p:sp>
      <p:pic>
        <p:nvPicPr>
          <p:cNvPr id="27651" name="Picture 2" descr="C:\Documents and Settings\Cloud\Рабочий стол\dsc_013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48374" y="970229"/>
            <a:ext cx="4788122" cy="3185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970612" y="3543300"/>
            <a:ext cx="2686750" cy="1404714"/>
          </a:xfrm>
        </p:spPr>
        <p:txBody>
          <a:bodyPr>
            <a:normAutofit fontScale="62500" lnSpcReduction="20000"/>
          </a:bodyPr>
          <a:lstStyle/>
          <a:p>
            <a:r>
              <a:rPr lang="ru-RU" dirty="0"/>
              <a:t>Туловище мышиного или зольного цвета, голова, грива, хвост и конечности ниже запястных и скакательных суставов темные или черные, по спине черный ремень, на лопатках могут быть темные пятна, на </a:t>
            </a:r>
            <a:r>
              <a:rPr lang="ru-RU" dirty="0" err="1"/>
              <a:t>подплечьях</a:t>
            </a:r>
            <a:r>
              <a:rPr lang="ru-RU" dirty="0"/>
              <a:t> — </a:t>
            </a:r>
            <a:r>
              <a:rPr lang="ru-RU" dirty="0" err="1" smtClean="0"/>
              <a:t>зеброидность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528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Каурая (рыже-саврасая)</a:t>
            </a:r>
          </a:p>
        </p:txBody>
      </p:sp>
      <p:pic>
        <p:nvPicPr>
          <p:cNvPr id="30723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tretch/>
        </p:blipFill>
        <p:spPr>
          <a:xfrm>
            <a:off x="4255101" y="965690"/>
            <a:ext cx="4781395" cy="3190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970612" y="3543300"/>
            <a:ext cx="2686750" cy="1404714"/>
          </a:xfrm>
        </p:spPr>
        <p:txBody>
          <a:bodyPr>
            <a:normAutofit fontScale="55000" lnSpcReduction="20000"/>
          </a:bodyPr>
          <a:lstStyle/>
          <a:p>
            <a:r>
              <a:rPr lang="ru-RU" dirty="0"/>
              <a:t>Голова, туловище и ноги светло-рыжей, блеклой окраски с просветлениями. Грива и хвост состоят из неоднородно окрашенных рыжих и бурых волос. Вдоль спины и по крупу темный ремень. На </a:t>
            </a:r>
            <a:r>
              <a:rPr lang="ru-RU" dirty="0" err="1"/>
              <a:t>подплечьях</a:t>
            </a:r>
            <a:r>
              <a:rPr lang="ru-RU" dirty="0"/>
              <a:t> и запястьях может быть </a:t>
            </a:r>
            <a:r>
              <a:rPr lang="ru-RU" dirty="0" err="1"/>
              <a:t>зеброидность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999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Каурая</a:t>
            </a:r>
          </a:p>
        </p:txBody>
      </p:sp>
      <p:pic>
        <p:nvPicPr>
          <p:cNvPr id="31747" name="Объект 3" descr="Фото каурой масти лошади породы квотерхоз.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23556" y="547823"/>
            <a:ext cx="4812940" cy="4046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350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Совмещение центра тяжести лошади и всадника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460" y="1137704"/>
            <a:ext cx="5302828" cy="3810310"/>
          </a:xfrm>
        </p:spPr>
      </p:pic>
    </p:spTree>
    <p:extLst>
      <p:ext uri="{BB962C8B-B14F-4D97-AF65-F5344CB8AC3E}">
        <p14:creationId xmlns:p14="http://schemas.microsoft.com/office/powerpoint/2010/main" val="84046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Пегая (вороно-пегая)</a:t>
            </a:r>
          </a:p>
        </p:txBody>
      </p:sp>
      <p:pic>
        <p:nvPicPr>
          <p:cNvPr id="32771" name="Picture 4" descr="C:\Мои документы\clyde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4730" y="843559"/>
            <a:ext cx="4732752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Крупные белые пятна (пежины) на туловище и ногах выше запястного и скакательного суставов у лошадей </a:t>
            </a:r>
            <a:r>
              <a:rPr lang="ru-RU" dirty="0" smtClean="0"/>
              <a:t>разных мастей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586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Гнедо-пегая</a:t>
            </a:r>
          </a:p>
        </p:txBody>
      </p:sp>
      <p:pic>
        <p:nvPicPr>
          <p:cNvPr id="33795" name="Picture 3" descr="D:\Мои документы\Мои рисунки\Лошади\stud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3968" y="273516"/>
            <a:ext cx="4752528" cy="4537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289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Рыже-пегая</a:t>
            </a:r>
          </a:p>
        </p:txBody>
      </p:sp>
      <p:pic>
        <p:nvPicPr>
          <p:cNvPr id="34819" name="Picture 3" descr="C:\Мои документы\mang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1960" y="419727"/>
            <a:ext cx="4824535" cy="4294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691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Чалая: рыже-чалая</a:t>
            </a:r>
          </a:p>
        </p:txBody>
      </p:sp>
      <p:pic>
        <p:nvPicPr>
          <p:cNvPr id="35843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40673" y="952756"/>
            <a:ext cx="4723815" cy="3275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dirty="0"/>
              <a:t>Прирожденная примесь белых волос, не изменяющихся с возрастом, на туловище лошадей </a:t>
            </a:r>
            <a:r>
              <a:rPr lang="ru-RU" dirty="0" smtClean="0"/>
              <a:t>разных </a:t>
            </a:r>
            <a:r>
              <a:rPr lang="ru-RU" dirty="0"/>
              <a:t>мастей. Голова и конечности сохраняют окраску основной </a:t>
            </a:r>
            <a:r>
              <a:rPr lang="ru-RU" dirty="0" smtClean="0"/>
              <a:t>масти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570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Чалая: гнедо-чалая</a:t>
            </a:r>
          </a:p>
        </p:txBody>
      </p:sp>
      <p:pic>
        <p:nvPicPr>
          <p:cNvPr id="36867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5167" y="1207993"/>
            <a:ext cx="5409121" cy="3740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501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Чалая: вороно-чалая</a:t>
            </a:r>
          </a:p>
        </p:txBody>
      </p:sp>
      <p:pic>
        <p:nvPicPr>
          <p:cNvPr id="37891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2694" y="1371600"/>
            <a:ext cx="4978613" cy="3257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706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smtClean="0"/>
              <a:t>Чубарая</a:t>
            </a:r>
          </a:p>
        </p:txBody>
      </p:sp>
      <p:pic>
        <p:nvPicPr>
          <p:cNvPr id="39939" name="Picture 4" descr="C:\Users\Мария\YandexDisk\Документы\Коневодство\Исх\Масти, стати\pvr09mw-Unusual-horse-colors-s373x250-42574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65809" y="987574"/>
            <a:ext cx="4727180" cy="3168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970612" y="3543300"/>
            <a:ext cx="2686750" cy="1476722"/>
          </a:xfrm>
        </p:spPr>
        <p:txBody>
          <a:bodyPr>
            <a:normAutofit fontScale="62500" lnSpcReduction="20000"/>
          </a:bodyPr>
          <a:lstStyle/>
          <a:p>
            <a:r>
              <a:rPr lang="ru-RU" dirty="0"/>
              <a:t>Мелкие или средней величины рыжие, черные или коричневые пятна на белом или светлоокрашенные пятна на темном туловище. </a:t>
            </a:r>
            <a:r>
              <a:rPr lang="ru-RU" dirty="0" smtClean="0"/>
              <a:t>Прирожденные </a:t>
            </a:r>
            <a:r>
              <a:rPr lang="ru-RU" dirty="0"/>
              <a:t>полосы темного цвета на белом или светлоокрашенные полосы </a:t>
            </a:r>
            <a:r>
              <a:rPr lang="ru-RU" dirty="0" smtClean="0"/>
              <a:t>на темном туловище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810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Чубарая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159" y="1143000"/>
            <a:ext cx="4977341" cy="3733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924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Тигровая</a:t>
            </a:r>
          </a:p>
        </p:txBody>
      </p:sp>
      <p:pic>
        <p:nvPicPr>
          <p:cNvPr id="38915" name="Picture 2" descr="C:\Users\Мария\YandexDisk\Документы\Коневодство\Исх\Масти, стати\121629381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9963" y="1839388"/>
            <a:ext cx="7204075" cy="2321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586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Классификация мастей лошадей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181222"/>
              </p:ext>
            </p:extLst>
          </p:nvPr>
        </p:nvGraphicFramePr>
        <p:xfrm>
          <a:off x="395536" y="1203599"/>
          <a:ext cx="8352929" cy="35283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2031">
                  <a:extLst>
                    <a:ext uri="{9D8B030D-6E8A-4147-A177-3AD203B41FA5}">
                      <a16:colId xmlns:a16="http://schemas.microsoft.com/office/drawing/2014/main" xmlns="" val="1529141113"/>
                    </a:ext>
                  </a:extLst>
                </a:gridCol>
                <a:gridCol w="2534434">
                  <a:extLst>
                    <a:ext uri="{9D8B030D-6E8A-4147-A177-3AD203B41FA5}">
                      <a16:colId xmlns:a16="http://schemas.microsoft.com/office/drawing/2014/main" xmlns="" val="326852987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xmlns="" val="3987518985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xmlns="" val="777404322"/>
                    </a:ext>
                  </a:extLst>
                </a:gridCol>
              </a:tblGrid>
              <a:tr h="343554"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Оттенки и </a:t>
                      </a:r>
                      <a:r>
                        <a:rPr lang="ru-RU" sz="1400" dirty="0" err="1" smtClean="0"/>
                        <a:t>отмастины</a:t>
                      </a:r>
                      <a:endParaRPr lang="ru-RU" sz="1400" dirty="0"/>
                    </a:p>
                  </a:txBody>
                  <a:tcPr marL="78182" marR="78182" marT="34290" marB="34290"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Масти</a:t>
                      </a:r>
                      <a:endParaRPr lang="ru-RU" sz="1400" dirty="0"/>
                    </a:p>
                  </a:txBody>
                  <a:tcPr marL="78182" marR="78182" marT="34290" marB="34290"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7186659"/>
                  </a:ext>
                </a:extLst>
              </a:tr>
              <a:tr h="34355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Гнедая</a:t>
                      </a:r>
                      <a:endParaRPr lang="ru-RU" sz="1400" dirty="0"/>
                    </a:p>
                  </a:txBody>
                  <a:tcPr marL="78182" marR="78182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Рыжая</a:t>
                      </a:r>
                      <a:endParaRPr lang="ru-RU" sz="1400" dirty="0"/>
                    </a:p>
                  </a:txBody>
                  <a:tcPr marL="78182" marR="78182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Вороная</a:t>
                      </a:r>
                      <a:endParaRPr lang="ru-RU" sz="1400" dirty="0"/>
                    </a:p>
                  </a:txBody>
                  <a:tcPr marL="78182" marR="78182" marT="34290" marB="34290" anchor="ctr"/>
                </a:tc>
                <a:extLst>
                  <a:ext uri="{0D108BD9-81ED-4DB2-BD59-A6C34878D82A}">
                    <a16:rowId xmlns:a16="http://schemas.microsoft.com/office/drawing/2014/main" xmlns="" val="1180316008"/>
                  </a:ext>
                </a:extLst>
              </a:tr>
              <a:tr h="60354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Потемнение</a:t>
                      </a:r>
                      <a:endParaRPr lang="ru-RU" sz="1400" dirty="0"/>
                    </a:p>
                  </a:txBody>
                  <a:tcPr marL="78182" marR="78182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Темно-гнедая,</a:t>
                      </a:r>
                      <a:r>
                        <a:rPr lang="ru-RU" sz="1400" baseline="0" dirty="0" smtClean="0"/>
                        <a:t> караковая</a:t>
                      </a:r>
                      <a:endParaRPr lang="ru-RU" sz="1400" dirty="0"/>
                    </a:p>
                  </a:txBody>
                  <a:tcPr marL="78182" marR="78182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Темно-рыжая и бурая</a:t>
                      </a:r>
                      <a:endParaRPr lang="ru-RU" sz="1400" dirty="0"/>
                    </a:p>
                  </a:txBody>
                  <a:tcPr marL="78182" marR="78182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Вороная</a:t>
                      </a:r>
                      <a:endParaRPr lang="ru-RU" sz="1400" dirty="0"/>
                    </a:p>
                  </a:txBody>
                  <a:tcPr marL="78182" marR="78182" marT="34290" marB="34290" anchor="ctr"/>
                </a:tc>
                <a:extLst>
                  <a:ext uri="{0D108BD9-81ED-4DB2-BD59-A6C34878D82A}">
                    <a16:rowId xmlns:a16="http://schemas.microsoft.com/office/drawing/2014/main" xmlns="" val="1375364978"/>
                  </a:ext>
                </a:extLst>
              </a:tr>
              <a:tr h="60354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err="1" smtClean="0"/>
                        <a:t>Посветление</a:t>
                      </a:r>
                      <a:endParaRPr lang="ru-RU" sz="1400" dirty="0"/>
                    </a:p>
                  </a:txBody>
                  <a:tcPr marL="78182" marR="78182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Светло-гнедая, буланая</a:t>
                      </a:r>
                      <a:endParaRPr lang="ru-RU" sz="1400" dirty="0"/>
                    </a:p>
                  </a:txBody>
                  <a:tcPr marL="78182" marR="78182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Светло-рыжая и соловая</a:t>
                      </a:r>
                      <a:endParaRPr lang="ru-RU" sz="1400" dirty="0"/>
                    </a:p>
                  </a:txBody>
                  <a:tcPr marL="78182" marR="78182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Вороная в загаре</a:t>
                      </a:r>
                      <a:endParaRPr lang="ru-RU" sz="1400" dirty="0"/>
                    </a:p>
                  </a:txBody>
                  <a:tcPr marL="78182" marR="78182" marT="34290" marB="34290" anchor="ctr"/>
                </a:tc>
                <a:extLst>
                  <a:ext uri="{0D108BD9-81ED-4DB2-BD59-A6C34878D82A}">
                    <a16:rowId xmlns:a16="http://schemas.microsoft.com/office/drawing/2014/main" xmlns="" val="2581498429"/>
                  </a:ext>
                </a:extLst>
              </a:tr>
              <a:tr h="34355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Посерение</a:t>
                      </a:r>
                      <a:endParaRPr lang="ru-RU" sz="1400" dirty="0"/>
                    </a:p>
                  </a:txBody>
                  <a:tcPr marL="78182" marR="78182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Серая</a:t>
                      </a:r>
                      <a:endParaRPr lang="ru-RU" sz="1400" dirty="0"/>
                    </a:p>
                  </a:txBody>
                  <a:tcPr marL="78182" marR="78182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Серая</a:t>
                      </a:r>
                      <a:endParaRPr lang="ru-RU" sz="1400" dirty="0"/>
                    </a:p>
                  </a:txBody>
                  <a:tcPr marL="78182" marR="78182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Серая</a:t>
                      </a:r>
                      <a:endParaRPr lang="ru-RU" sz="1400" dirty="0"/>
                    </a:p>
                  </a:txBody>
                  <a:tcPr marL="78182" marR="78182" marT="34290" marB="34290" anchor="ctr"/>
                </a:tc>
                <a:extLst>
                  <a:ext uri="{0D108BD9-81ED-4DB2-BD59-A6C34878D82A}">
                    <a16:rowId xmlns:a16="http://schemas.microsoft.com/office/drawing/2014/main" xmlns="" val="1296212746"/>
                  </a:ext>
                </a:extLst>
              </a:tr>
              <a:tr h="60354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err="1" smtClean="0"/>
                        <a:t>Саврасость</a:t>
                      </a:r>
                      <a:endParaRPr lang="ru-RU" sz="1400" dirty="0" smtClean="0"/>
                    </a:p>
                  </a:txBody>
                  <a:tcPr marL="78182" marR="78182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Саврасая,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baseline="0" dirty="0" err="1" smtClean="0"/>
                        <a:t>караково</a:t>
                      </a:r>
                      <a:r>
                        <a:rPr lang="ru-RU" sz="1400" baseline="0" dirty="0" smtClean="0"/>
                        <a:t>-саврасая (мухортая)</a:t>
                      </a:r>
                      <a:endParaRPr lang="ru-RU" sz="1400" dirty="0"/>
                    </a:p>
                  </a:txBody>
                  <a:tcPr marL="78182" marR="78182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Рыже-саврасая (каурая)</a:t>
                      </a:r>
                      <a:endParaRPr lang="ru-RU" sz="1400" dirty="0"/>
                    </a:p>
                  </a:txBody>
                  <a:tcPr marL="78182" marR="78182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Вороно-саврасая (мышастая)</a:t>
                      </a:r>
                      <a:endParaRPr lang="ru-RU" sz="1400" dirty="0"/>
                    </a:p>
                  </a:txBody>
                  <a:tcPr marL="78182" marR="78182" marT="34290" marB="34290" anchor="ctr"/>
                </a:tc>
                <a:extLst>
                  <a:ext uri="{0D108BD9-81ED-4DB2-BD59-A6C34878D82A}">
                    <a16:rowId xmlns:a16="http://schemas.microsoft.com/office/drawing/2014/main" xmlns="" val="2529804735"/>
                  </a:ext>
                </a:extLst>
              </a:tr>
              <a:tr h="34355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err="1" smtClean="0"/>
                        <a:t>Чалость</a:t>
                      </a:r>
                      <a:endParaRPr lang="ru-RU" sz="1400" dirty="0"/>
                    </a:p>
                  </a:txBody>
                  <a:tcPr marL="78182" marR="78182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Гнедо-чалая</a:t>
                      </a:r>
                      <a:endParaRPr lang="ru-RU" sz="1400" dirty="0"/>
                    </a:p>
                  </a:txBody>
                  <a:tcPr marL="78182" marR="78182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Рыже-чалая</a:t>
                      </a:r>
                      <a:endParaRPr lang="ru-RU" sz="1400" dirty="0"/>
                    </a:p>
                  </a:txBody>
                  <a:tcPr marL="78182" marR="78182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Вороно-чалая</a:t>
                      </a:r>
                      <a:endParaRPr lang="ru-RU" sz="1400" dirty="0"/>
                    </a:p>
                  </a:txBody>
                  <a:tcPr marL="78182" marR="78182" marT="34290" marB="34290" anchor="ctr"/>
                </a:tc>
                <a:extLst>
                  <a:ext uri="{0D108BD9-81ED-4DB2-BD59-A6C34878D82A}">
                    <a16:rowId xmlns:a16="http://schemas.microsoft.com/office/drawing/2014/main" xmlns="" val="3408410280"/>
                  </a:ext>
                </a:extLst>
              </a:tr>
              <a:tr h="34355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err="1" smtClean="0"/>
                        <a:t>Пегость</a:t>
                      </a:r>
                      <a:endParaRPr lang="ru-RU" sz="1400" dirty="0"/>
                    </a:p>
                  </a:txBody>
                  <a:tcPr marL="78182" marR="78182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Гнедо-пегая</a:t>
                      </a:r>
                      <a:endParaRPr lang="ru-RU" sz="1400" dirty="0"/>
                    </a:p>
                  </a:txBody>
                  <a:tcPr marL="78182" marR="78182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Рыже-пегая</a:t>
                      </a:r>
                      <a:endParaRPr lang="ru-RU" sz="1400" dirty="0"/>
                    </a:p>
                  </a:txBody>
                  <a:tcPr marL="78182" marR="78182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Вороно-пегая</a:t>
                      </a:r>
                      <a:endParaRPr lang="ru-RU" sz="1400" dirty="0"/>
                    </a:p>
                  </a:txBody>
                  <a:tcPr marL="78182" marR="78182" marT="34290" marB="34290" anchor="ctr"/>
                </a:tc>
                <a:extLst>
                  <a:ext uri="{0D108BD9-81ED-4DB2-BD59-A6C34878D82A}">
                    <a16:rowId xmlns:a16="http://schemas.microsoft.com/office/drawing/2014/main" xmlns="" val="20957628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869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Естественные аллюры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740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Мария\YandexDisk\Документы\Коневодство\Исх\Масти, стати\араб1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58149" y="362517"/>
            <a:ext cx="6627703" cy="4418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434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mtClean="0"/>
              <a:t>Отметины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232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Отметины головы</a:t>
            </a:r>
          </a:p>
        </p:txBody>
      </p:sp>
      <p:pic>
        <p:nvPicPr>
          <p:cNvPr id="43011" name="Picture 2" descr="C:\Users\300 Гигиена\YandexDisk\Документы\Коневодство\Исх\скан\головы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84348" y="1816894"/>
            <a:ext cx="8175308" cy="1509712"/>
          </a:xfrm>
          <a:noFill/>
        </p:spPr>
      </p:pic>
    </p:spTree>
    <p:extLst>
      <p:ext uri="{BB962C8B-B14F-4D97-AF65-F5344CB8AC3E}">
        <p14:creationId xmlns:p14="http://schemas.microsoft.com/office/powerpoint/2010/main" val="270537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Отметины ног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3736" y="1393940"/>
            <a:ext cx="6096528" cy="321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3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Отметины ног</a:t>
            </a:r>
          </a:p>
        </p:txBody>
      </p:sp>
      <p:pic>
        <p:nvPicPr>
          <p:cNvPr id="44035" name="Picture 2" descr="C:\Users\300 Гигиена\YandexDisk\Документы\Коневодство\Исх\скан\ноги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1485" y="1564482"/>
            <a:ext cx="8241030" cy="2014538"/>
          </a:xfrm>
          <a:noFill/>
        </p:spPr>
      </p:pic>
    </p:spTree>
    <p:extLst>
      <p:ext uri="{BB962C8B-B14F-4D97-AF65-F5344CB8AC3E}">
        <p14:creationId xmlns:p14="http://schemas.microsoft.com/office/powerpoint/2010/main" val="107595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Тавра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59" y="2359832"/>
            <a:ext cx="8064083" cy="854285"/>
          </a:xfrm>
        </p:spPr>
      </p:pic>
    </p:spTree>
    <p:extLst>
      <p:ext uri="{BB962C8B-B14F-4D97-AF65-F5344CB8AC3E}">
        <p14:creationId xmlns:p14="http://schemas.microsoft.com/office/powerpoint/2010/main" val="175173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Шаг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/>
              <a:t>Шаг — медленный аллюр без фазы безопорного движения с </a:t>
            </a:r>
            <a:r>
              <a:rPr lang="ru-RU" dirty="0" err="1"/>
              <a:t>двухкопытным</a:t>
            </a:r>
            <a:r>
              <a:rPr lang="ru-RU" dirty="0"/>
              <a:t> и </a:t>
            </a:r>
            <a:r>
              <a:rPr lang="ru-RU" dirty="0" err="1"/>
              <a:t>трехкопытным</a:t>
            </a:r>
            <a:r>
              <a:rPr lang="ru-RU" dirty="0"/>
              <a:t> </a:t>
            </a:r>
            <a:r>
              <a:rPr lang="ru-RU" dirty="0" err="1"/>
              <a:t>опиранием</a:t>
            </a:r>
            <a:r>
              <a:rPr lang="ru-RU" dirty="0"/>
              <a:t>, в четыре темпа. </a:t>
            </a:r>
          </a:p>
          <a:p>
            <a:r>
              <a:rPr lang="ru-RU" dirty="0"/>
              <a:t>При движении шагом лошадь меньше утомляется и проявляет наибольшую силу тяги. </a:t>
            </a:r>
            <a:endParaRPr lang="ru-RU" dirty="0" smtClean="0"/>
          </a:p>
          <a:p>
            <a:r>
              <a:rPr lang="ru-RU" dirty="0" smtClean="0"/>
              <a:t>Длина </a:t>
            </a:r>
            <a:r>
              <a:rPr lang="ru-RU" dirty="0"/>
              <a:t>шага лошади в шаговом аллюре колеблется от 0,8 до 1,2 м, частота — около 100 шагов в </a:t>
            </a:r>
            <a:r>
              <a:rPr lang="ru-RU" dirty="0" smtClean="0"/>
              <a:t>минуту.</a:t>
            </a:r>
          </a:p>
          <a:p>
            <a:r>
              <a:rPr lang="ru-RU" dirty="0" smtClean="0"/>
              <a:t>Скорость </a:t>
            </a:r>
            <a:r>
              <a:rPr lang="ru-RU" dirty="0"/>
              <a:t>шага 1,5—2 м в секунду, или 4—7 км в час (у тяжеловозов 4—5 км, у лошадей быстрых аллюров 6—7 им).</a:t>
            </a:r>
          </a:p>
        </p:txBody>
      </p:sp>
    </p:spTree>
    <p:extLst>
      <p:ext uri="{BB962C8B-B14F-4D97-AF65-F5344CB8AC3E}">
        <p14:creationId xmlns:p14="http://schemas.microsoft.com/office/powerpoint/2010/main" val="217856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70612" y="87474"/>
            <a:ext cx="7202776" cy="594066"/>
          </a:xfrm>
        </p:spPr>
        <p:txBody>
          <a:bodyPr/>
          <a:lstStyle/>
          <a:p>
            <a:r>
              <a:rPr lang="ru-RU" dirty="0" smtClean="0"/>
              <a:t>Шаг</a:t>
            </a:r>
            <a:endParaRPr lang="ru-RU" dirty="0"/>
          </a:p>
        </p:txBody>
      </p:sp>
      <p:pic>
        <p:nvPicPr>
          <p:cNvPr id="7" name="Picture 2" descr="C:\Users\300 Гигиена\YandexDisk\Документы\Коневодство\Исх\скан\шаг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1120742" y="735545"/>
            <a:ext cx="6902517" cy="1891615"/>
          </a:xfrm>
          <a:prstGeom prst="rect">
            <a:avLst/>
          </a:prstGeom>
          <a:noFill/>
        </p:spPr>
      </p:pic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225" y="2733768"/>
            <a:ext cx="3257550" cy="234315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Рысь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Рысь — быстрый аллюр с фазой безопорного движения с </a:t>
            </a:r>
            <a:r>
              <a:rPr lang="ru-RU" dirty="0" err="1"/>
              <a:t>двухкопытным</a:t>
            </a:r>
            <a:r>
              <a:rPr lang="ru-RU" dirty="0"/>
              <a:t> диагональным </a:t>
            </a:r>
            <a:r>
              <a:rPr lang="ru-RU" dirty="0" err="1"/>
              <a:t>опиранием</a:t>
            </a:r>
            <a:r>
              <a:rPr lang="ru-RU" dirty="0"/>
              <a:t>, в два темпа</a:t>
            </a:r>
            <a:r>
              <a:rPr lang="ru-RU" dirty="0" smtClean="0"/>
              <a:t>.</a:t>
            </a:r>
          </a:p>
          <a:p>
            <a:r>
              <a:rPr lang="ru-RU" dirty="0"/>
              <a:t>Скорость рыси примерно в 2 раза больше скорости шага и исчисляется около 3—4 м в </a:t>
            </a:r>
            <a:r>
              <a:rPr lang="ru-RU" dirty="0" smtClean="0"/>
              <a:t>секунду.</a:t>
            </a:r>
          </a:p>
          <a:p>
            <a:r>
              <a:rPr lang="ru-RU" dirty="0" smtClean="0"/>
              <a:t>Скорость </a:t>
            </a:r>
            <a:r>
              <a:rPr lang="ru-RU" dirty="0"/>
              <a:t>рыси: тихая — 9—10 км в час, средняя— 11—13, быстрая—14—15, максимальная — до 30 км в </a:t>
            </a:r>
            <a:r>
              <a:rPr lang="ru-RU" dirty="0" smtClean="0"/>
              <a:t>час.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961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11">
  <a:themeElements>
    <a:clrScheme name="Woodgrain_16x9">
      <a:dk1>
        <a:sysClr val="windowText" lastClr="000000"/>
      </a:dk1>
      <a:lt1>
        <a:sysClr val="window" lastClr="FFFFFF"/>
      </a:lt1>
      <a:dk2>
        <a:srgbClr val="90B365"/>
      </a:dk2>
      <a:lt2>
        <a:srgbClr val="EEECE1"/>
      </a:lt2>
      <a:accent1>
        <a:srgbClr val="4283D2"/>
      </a:accent1>
      <a:accent2>
        <a:srgbClr val="6E9D35"/>
      </a:accent2>
      <a:accent3>
        <a:srgbClr val="DE6742"/>
      </a:accent3>
      <a:accent4>
        <a:srgbClr val="8F73DF"/>
      </a:accent4>
      <a:accent5>
        <a:srgbClr val="CB991B"/>
      </a:accent5>
      <a:accent6>
        <a:srgbClr val="7F7F7F"/>
      </a:accent6>
      <a:hlink>
        <a:srgbClr val="90B365"/>
      </a:hlink>
      <a:folHlink>
        <a:srgbClr val="7F7F7F"/>
      </a:folHlink>
    </a:clrScheme>
    <a:fontScheme name="Woodgrain_16x9">
      <a:majorFont>
        <a:latin typeface="Century"/>
        <a:ea typeface=""/>
        <a:cs typeface=""/>
      </a:majorFont>
      <a:minorFont>
        <a:latin typeface="Century"/>
        <a:ea typeface=""/>
        <a:cs typeface="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miter lim="800000"/>
        </a:ln>
        <a:ln w="19050" cap="flat" cmpd="sng" algn="ctr">
          <a:solidFill>
            <a:schemeClr val="phClr"/>
          </a:solidFill>
          <a:miter lim="800000"/>
        </a:ln>
        <a:ln w="28575" cap="flat" cmpd="sng" algn="ctr">
          <a:solidFill>
            <a:schemeClr val="phClr"/>
          </a:solidFill>
          <a:miter lim="800000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1078</TotalTime>
  <Words>1202</Words>
  <Application>Microsoft Office PowerPoint</Application>
  <PresentationFormat>Экран (16:9)</PresentationFormat>
  <Paragraphs>141</Paragraphs>
  <Slides>65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65</vt:i4>
      </vt:variant>
    </vt:vector>
  </HeadingPairs>
  <TitlesOfParts>
    <vt:vector size="70" baseType="lpstr">
      <vt:lpstr>Arial</vt:lpstr>
      <vt:lpstr>Calibri</vt:lpstr>
      <vt:lpstr>Century</vt:lpstr>
      <vt:lpstr>Times New Roman</vt:lpstr>
      <vt:lpstr>Тема11</vt:lpstr>
      <vt:lpstr>Экстерьер, интерьер и конституция</vt:lpstr>
      <vt:lpstr>Аллюры</vt:lpstr>
      <vt:lpstr>Аллюр</vt:lpstr>
      <vt:lpstr>Центр тяжести лошади</vt:lpstr>
      <vt:lpstr>Совмещение центра тяжести лошади и всадника</vt:lpstr>
      <vt:lpstr>Естественные аллюры</vt:lpstr>
      <vt:lpstr>Шаг </vt:lpstr>
      <vt:lpstr>Шаг</vt:lpstr>
      <vt:lpstr>Рысь</vt:lpstr>
      <vt:lpstr>Рысь</vt:lpstr>
      <vt:lpstr>Иноходь</vt:lpstr>
      <vt:lpstr>Иноходь</vt:lpstr>
      <vt:lpstr>Галоп</vt:lpstr>
      <vt:lpstr>Галоп</vt:lpstr>
      <vt:lpstr>Прыжок</vt:lpstr>
      <vt:lpstr>Другие аллюры</vt:lpstr>
      <vt:lpstr>Искусственные аллюры</vt:lpstr>
      <vt:lpstr>Испанский шаг</vt:lpstr>
      <vt:lpstr>Пассаж</vt:lpstr>
      <vt:lpstr>Пиаффе</vt:lpstr>
      <vt:lpstr>Принимание</vt:lpstr>
      <vt:lpstr>Менка ног на галопе (в 1 темп)</vt:lpstr>
      <vt:lpstr>Масти лошадей</vt:lpstr>
      <vt:lpstr>Масть лошади</vt:lpstr>
      <vt:lpstr>Презентация PowerPoint</vt:lpstr>
      <vt:lpstr>Вороная</vt:lpstr>
      <vt:lpstr>Караковая</vt:lpstr>
      <vt:lpstr>Гнедая</vt:lpstr>
      <vt:lpstr>Красно-гнедая</vt:lpstr>
      <vt:lpstr>Рыжая</vt:lpstr>
      <vt:lpstr>Темно-рыжая</vt:lpstr>
      <vt:lpstr>Золотистая</vt:lpstr>
      <vt:lpstr>Бурая</vt:lpstr>
      <vt:lpstr>Серая (темно-серая)</vt:lpstr>
      <vt:lpstr>Серая в яблоках</vt:lpstr>
      <vt:lpstr>Светло-серая</vt:lpstr>
      <vt:lpstr>Серая в гречку</vt:lpstr>
      <vt:lpstr>Серебристо-серая</vt:lpstr>
      <vt:lpstr>Обейан Серебряный</vt:lpstr>
      <vt:lpstr>Игреневая</vt:lpstr>
      <vt:lpstr>Соловая</vt:lpstr>
      <vt:lpstr>Буланая</vt:lpstr>
      <vt:lpstr>Золотисто-буланая</vt:lpstr>
      <vt:lpstr>Изабеловая: голова, туловище и конечности кремового цвета (почти молочного), грива, хвост светлее туловища, кожа розовая, глаза сорочьи</vt:lpstr>
      <vt:lpstr>Саврасая (гнедо-саврасая)</vt:lpstr>
      <vt:lpstr>Саврасая</vt:lpstr>
      <vt:lpstr>Мышастая (вороно-саврасая)</vt:lpstr>
      <vt:lpstr>Каурая (рыже-саврасая)</vt:lpstr>
      <vt:lpstr>Каурая</vt:lpstr>
      <vt:lpstr>Пегая (вороно-пегая)</vt:lpstr>
      <vt:lpstr>Гнедо-пегая</vt:lpstr>
      <vt:lpstr>Рыже-пегая</vt:lpstr>
      <vt:lpstr>Чалая: рыже-чалая</vt:lpstr>
      <vt:lpstr>Чалая: гнедо-чалая</vt:lpstr>
      <vt:lpstr>Чалая: вороно-чалая</vt:lpstr>
      <vt:lpstr>Чубарая</vt:lpstr>
      <vt:lpstr>Чубарая</vt:lpstr>
      <vt:lpstr>Тигровая</vt:lpstr>
      <vt:lpstr>Классификация мастей лошадей</vt:lpstr>
      <vt:lpstr>Презентация PowerPoint</vt:lpstr>
      <vt:lpstr>Отметины</vt:lpstr>
      <vt:lpstr>Отметины головы</vt:lpstr>
      <vt:lpstr>Отметины ног</vt:lpstr>
      <vt:lpstr>Отметины ног</vt:lpstr>
      <vt:lpstr>Тавра</vt:lpstr>
    </vt:vector>
  </TitlesOfParts>
  <Company>Ставропольский ГАУ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Стати лошадей</dc:title>
  <dc:creator>300 Гигиена</dc:creator>
  <cp:lastModifiedBy>Учетная запись Майкрософт</cp:lastModifiedBy>
  <cp:revision>44</cp:revision>
  <dcterms:created xsi:type="dcterms:W3CDTF">2015-02-25T09:16:12Z</dcterms:created>
  <dcterms:modified xsi:type="dcterms:W3CDTF">2024-05-18T17:59:13Z</dcterms:modified>
</cp:coreProperties>
</file>