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81" r:id="rId13"/>
    <p:sldId id="282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5248" y="1524000"/>
            <a:ext cx="8841504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250" y="4876800"/>
            <a:ext cx="7164665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59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4777" y="0"/>
            <a:ext cx="67972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6241" y="0"/>
            <a:ext cx="670575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4724400"/>
            <a:ext cx="4268312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8334" y="685801"/>
            <a:ext cx="121951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4151" y="685800"/>
            <a:ext cx="815552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1" y="3429000"/>
            <a:ext cx="96037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0" y="685800"/>
            <a:ext cx="7545765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151" y="1828800"/>
            <a:ext cx="464940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39" y="1828801"/>
            <a:ext cx="4649413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49" y="1676400"/>
            <a:ext cx="464758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4151" y="2438400"/>
            <a:ext cx="464940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41" y="1676400"/>
            <a:ext cx="464941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41" y="2438400"/>
            <a:ext cx="4649412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1" y="685800"/>
            <a:ext cx="54863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1" y="1828800"/>
            <a:ext cx="96037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496" y="6400801"/>
            <a:ext cx="132040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AB31-834C-4322-BD18-E3AD3D7662C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151" y="6400801"/>
            <a:ext cx="632624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8332" y="6400801"/>
            <a:ext cx="121952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A191-5519-49F1-9B93-ED2C00EA0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15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Конституция и экстерьер лошади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индексы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Индекс глубины груди=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Глубина груди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Высота в холке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×100, %</m:t>
                    </m:r>
                  </m:oMath>
                </a14:m>
                <a:endParaRPr lang="ru-RU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Индекс длинноногости=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Высота ноги в локте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Высота в холке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×100, %</m:t>
                    </m:r>
                  </m:oMath>
                </a14:m>
                <a:endParaRPr lang="ru-RU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Индекс плотности=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Живая масса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Высота в холке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, ед.</m:t>
                    </m:r>
                  </m:oMath>
                </a14:m>
                <a:endParaRPr lang="ru-RU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Индекс массы тела=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Живая масса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Обхват груди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, ед.</m:t>
                    </m:r>
                  </m:oMath>
                </a14:m>
                <a:endParaRPr lang="ru-RU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Индекс нагрузки пясти=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Живая масса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Обхват пясти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, ед.</m:t>
                    </m:r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Фотографирование лошадей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66" y="788858"/>
            <a:ext cx="6164733" cy="528028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87" y="193799"/>
            <a:ext cx="8065827" cy="6452662"/>
          </a:xfrm>
        </p:spPr>
      </p:pic>
    </p:spTree>
    <p:extLst>
      <p:ext uri="{BB962C8B-B14F-4D97-AF65-F5344CB8AC3E}">
        <p14:creationId xmlns:p14="http://schemas.microsoft.com/office/powerpoint/2010/main" val="20430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7" y="150012"/>
            <a:ext cx="8243247" cy="6594598"/>
          </a:xfrm>
        </p:spPr>
      </p:pic>
    </p:spTree>
    <p:extLst>
      <p:ext uri="{BB962C8B-B14F-4D97-AF65-F5344CB8AC3E}">
        <p14:creationId xmlns:p14="http://schemas.microsoft.com/office/powerpoint/2010/main" val="29981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Хозяйственные типы лошадей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Тяжелоупряжные лошади, или тяжеловозы</a:t>
            </a:r>
            <a:endParaRPr lang="ru-RU" sz="32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>
          <a:xfrm>
            <a:off x="5716929" y="743887"/>
            <a:ext cx="6256525" cy="537022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 весом (600-900 кг), массивностью,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широкотелостью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длинным туловищем на коротких, широко поставленных ногах. Обхват пясти у них 23-25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Times New Roman" panose="02020603050405020304" pitchFamily="18" charset="0"/>
                <a:ea typeface="Times New Roman" panose="02020603050405020304" pitchFamily="18" charset="0"/>
              </a:rPr>
              <a:t>Легкоупряжные лошади, в том числе рысаки</a:t>
            </a:r>
            <a:endParaRPr lang="ru-RU" sz="360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4094" b="8091"/>
          <a:stretch/>
        </p:blipFill>
        <p:spPr>
          <a:xfrm>
            <a:off x="5771213" y="1013710"/>
            <a:ext cx="6092423" cy="48305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Весят </a:t>
            </a:r>
            <a:r>
              <a:rPr lang="ru-RU" dirty="0"/>
              <a:t>в среднем 450-550 кг; туловище у них длинное, превышающее по размерам высоту в холке на 3-4%; конечности средние по длине, обхват пясти 21-22 см.</a:t>
            </a:r>
          </a:p>
        </p:txBody>
      </p:sp>
    </p:spTree>
    <p:extLst>
      <p:ext uri="{BB962C8B-B14F-4D97-AF65-F5344CB8AC3E}">
        <p14:creationId xmlns:p14="http://schemas.microsoft.com/office/powerpoint/2010/main" val="18281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Верховые лошади </a:t>
            </a:r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98" y="856313"/>
            <a:ext cx="6236817" cy="51453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Отличаются </a:t>
            </a:r>
            <a:r>
              <a:rPr lang="ru-RU" dirty="0"/>
              <a:t>квадратным </a:t>
            </a:r>
            <a:r>
              <a:rPr lang="ru-RU" dirty="0" smtClean="0"/>
              <a:t>форматом, весят </a:t>
            </a:r>
            <a:r>
              <a:rPr lang="ru-RU" dirty="0"/>
              <a:t>в среднем 400-550 кг; ноги у них длинные и тонкие, обхват пясти 18-19 см.</a:t>
            </a:r>
          </a:p>
        </p:txBody>
      </p:sp>
    </p:spTree>
    <p:extLst>
      <p:ext uri="{BB962C8B-B14F-4D97-AF65-F5344CB8AC3E}">
        <p14:creationId xmlns:p14="http://schemas.microsoft.com/office/powerpoint/2010/main" val="739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Вьючные лошади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7305"/>
          <a:stretch/>
        </p:blipFill>
        <p:spPr>
          <a:xfrm flipH="1">
            <a:off x="5711253" y="1056182"/>
            <a:ext cx="6250156" cy="4745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низкорослые (высота в холке не более 150 см) и небольшого веса (300-350 кг); грудь у них широкая, глубокая, округлая; спина длинная и прямая; поясница короткая, прочная; ноги короткие и сухие, обхват пясти 18 см.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7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 </a:t>
            </a:r>
            <a:r>
              <a:rPr lang="ru-RU" sz="2800" dirty="0"/>
              <a:t>классификации Кулешова – </a:t>
            </a:r>
            <a:r>
              <a:rPr lang="ru-RU" sz="2800" dirty="0" smtClean="0"/>
              <a:t>Иванова)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Конституця</a:t>
            </a:r>
            <a:r>
              <a:rPr lang="ru-RU" dirty="0" smtClean="0"/>
              <a:t> и экстерьер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лошади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совокупность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морфологических и физиологических особенностей организма, обусловленных наследственностью и условиями индивидуального развития, проявляющихся в различиях обменных процессов, темпераменте, экстерьере и интерьере, в характере продуктивности и реакции животного на влияние факторов внешней среды.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 «экстерьер» означает понятие, по которому можно судить о внешних формах тела и о связи их с функциями организма. Телосложение выражается в особенностях склада лошади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соотношении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линейных размеров отдельных частей ее тела.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62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162067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Крепкая конституция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08171" y="2470245"/>
            <a:ext cx="4268312" cy="37019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Тип </a:t>
            </a:r>
            <a:r>
              <a:rPr lang="ru-RU" dirty="0"/>
              <a:t>конституции </a:t>
            </a:r>
            <a:r>
              <a:rPr lang="ru-RU" dirty="0" smtClean="0"/>
              <a:t>желательный </a:t>
            </a:r>
            <a:r>
              <a:rPr lang="ru-RU" dirty="0"/>
              <a:t>для всех пород лошадей. </a:t>
            </a:r>
            <a:r>
              <a:rPr lang="ru-RU" dirty="0" smtClean="0"/>
              <a:t>Характеризуется </a:t>
            </a:r>
            <a:r>
              <a:rPr lang="ru-RU" dirty="0"/>
              <a:t>хорошим общим развитием животного; гармоничным телосложением; крепким хорошо развитым, но не грубым костяком с четко выраженными суставами; хорошо развитой мускулатурой; плотной и не очень толстой кожей, с густым блестящим волосом. Лошади крепкой конституции имеют бодрый и здоровый вид. Они обладают энергичным темпераментом, хорошей подвижностью и спокойным нравом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3220" y="685799"/>
            <a:ext cx="6470614" cy="5111840"/>
          </a:xfrm>
        </p:spPr>
      </p:pic>
    </p:spTree>
    <p:extLst>
      <p:ext uri="{BB962C8B-B14F-4D97-AF65-F5344CB8AC3E}">
        <p14:creationId xmlns:p14="http://schemas.microsoft.com/office/powerpoint/2010/main" val="32204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14395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Грубая конституция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"/>
          <a:stretch/>
        </p:blipFill>
        <p:spPr>
          <a:xfrm flipH="1">
            <a:off x="5613979" y="1072734"/>
            <a:ext cx="6375504" cy="471253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8171" y="2496065"/>
            <a:ext cx="4268312" cy="3676135"/>
          </a:xfrm>
        </p:spPr>
        <p:txBody>
          <a:bodyPr>
            <a:normAutofit/>
          </a:bodyPr>
          <a:lstStyle/>
          <a:p>
            <a:r>
              <a:rPr lang="ru-RU" dirty="0"/>
              <a:t>В сторону грубой конституции уклоняются обычно лошади степных и лесных пород. Они имеют толстую кожу, грубый массивный костяк, объемистую мускулатуру и сравнительно толстую кожу, покрытую густым грубым волосом и повышенной </a:t>
            </a:r>
            <a:r>
              <a:rPr lang="ru-RU" dirty="0" err="1"/>
              <a:t>оброслостью</a:t>
            </a:r>
            <a:r>
              <a:rPr lang="ru-RU" dirty="0"/>
              <a:t> конечностей</a:t>
            </a:r>
          </a:p>
        </p:txBody>
      </p:sp>
    </p:spTree>
    <p:extLst>
      <p:ext uri="{BB962C8B-B14F-4D97-AF65-F5344CB8AC3E}">
        <p14:creationId xmlns:p14="http://schemas.microsoft.com/office/powerpoint/2010/main" val="38084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146427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Нежная конституция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977" y="916274"/>
            <a:ext cx="6378153" cy="510252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8171" y="2323070"/>
            <a:ext cx="4268312" cy="3849130"/>
          </a:xfrm>
        </p:spPr>
        <p:txBody>
          <a:bodyPr>
            <a:normAutofit/>
          </a:bodyPr>
          <a:lstStyle/>
          <a:p>
            <a:r>
              <a:rPr lang="ru-RU" dirty="0"/>
              <a:t>Лошади нежной конституции характеризуются легкой головой, длинными тонкими ногами, тонкой кожей, покрытой коротким редким волосом. Нежная конституция наиболее свойственна верховым лошадям жарких полупустынь. </a:t>
            </a:r>
            <a:r>
              <a:rPr lang="ru-RU" dirty="0" err="1"/>
              <a:t>Ослабленность</a:t>
            </a:r>
            <a:r>
              <a:rPr lang="ru-RU" dirty="0"/>
              <a:t> нежной конституции переходит в переразвитость, что является нежелательным</a:t>
            </a:r>
          </a:p>
        </p:txBody>
      </p:sp>
    </p:spTree>
    <p:extLst>
      <p:ext uri="{BB962C8B-B14F-4D97-AF65-F5344CB8AC3E}">
        <p14:creationId xmlns:p14="http://schemas.microsoft.com/office/powerpoint/2010/main" val="8254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153841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Плотная (сухая) конституция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79" y="901284"/>
            <a:ext cx="6319292" cy="50554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8171" y="2594919"/>
            <a:ext cx="4268312" cy="3577281"/>
          </a:xfrm>
        </p:spPr>
        <p:txBody>
          <a:bodyPr>
            <a:normAutofit/>
          </a:bodyPr>
          <a:lstStyle/>
          <a:p>
            <a:r>
              <a:rPr lang="ru-RU" dirty="0"/>
              <a:t>Она характеризуется угловатостью форм, хорошо развитой плотной мускулатурой, крепким костяком, эластичной кожей с коротким и густым волосяным покровом, незначительным развитием подкожной соединительной ткани. Сухожилия у таких лошадей крепкие хорошо развитые, кровеносные сосуды выражены ясно</a:t>
            </a:r>
          </a:p>
        </p:txBody>
      </p:sp>
    </p:spTree>
    <p:extLst>
      <p:ext uri="{BB962C8B-B14F-4D97-AF65-F5344CB8AC3E}">
        <p14:creationId xmlns:p14="http://schemas.microsoft.com/office/powerpoint/2010/main" val="572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12912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Рыхлая (сырая) конституция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79" y="883735"/>
            <a:ext cx="6363162" cy="509053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8171" y="2347784"/>
            <a:ext cx="4268312" cy="38244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Лошади этой конституции отличаются большой массивностью; кожа у них толстая с сильным развитием рыхлой подкожной соединительной ткани; мускулатура объемистая (животные склонны к ожирению); кости толстые, по плотности более рыхлые, губчатые. Такая конституция встречается у лошадей тяжеловозных пород и их помесей</a:t>
            </a:r>
          </a:p>
        </p:txBody>
      </p:sp>
    </p:spTree>
    <p:extLst>
      <p:ext uri="{BB962C8B-B14F-4D97-AF65-F5344CB8AC3E}">
        <p14:creationId xmlns:p14="http://schemas.microsoft.com/office/powerpoint/2010/main" val="2919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типов конституции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50" y="1815421"/>
            <a:ext cx="9606192" cy="4803096"/>
          </a:xfrm>
        </p:spPr>
      </p:pic>
    </p:spTree>
    <p:extLst>
      <p:ext uri="{BB962C8B-B14F-4D97-AF65-F5344CB8AC3E}">
        <p14:creationId xmlns:p14="http://schemas.microsoft.com/office/powerpoint/2010/main" val="29046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Кондиции лошадей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Кондиции – </a:t>
            </a:r>
            <a:r>
              <a:rPr lang="ru-RU" sz="2800" dirty="0"/>
              <a:t>с</a:t>
            </a:r>
            <a:r>
              <a:rPr lang="ru-RU" sz="2800" dirty="0" smtClean="0"/>
              <a:t>остояние </a:t>
            </a:r>
            <a:r>
              <a:rPr lang="ru-RU" sz="2800" dirty="0"/>
              <a:t>лошади, определяемое ее упитанностью, развитием мышц, тренированностью и физиологическим </a:t>
            </a:r>
            <a:r>
              <a:rPr lang="ru-RU" sz="2800" dirty="0" smtClean="0"/>
              <a:t>состоянием.</a:t>
            </a:r>
          </a:p>
          <a:p>
            <a:r>
              <a:rPr lang="ru-RU" sz="2800" dirty="0"/>
              <a:t>Кондиция лошадей может быть выставочной, заводской, тренировочной, рабочей, откормочной и голодной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322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Выставочная кондиция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характеризуется отличной упитанностью лошади, придающей ей округлость и нарядность форм. Животные имеют здоровый и бодрый вид, хорошее состояние волосяного покрова, кожи и копытного рога</a:t>
            </a:r>
          </a:p>
        </p:txBody>
      </p:sp>
      <p:pic>
        <p:nvPicPr>
          <p:cNvPr id="4098" name="Picture 2" descr="https://celes.club/uploads/posts/2023-03/1679449739_celes-club-p-vistavka-loshadei-krasivo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85890"/>
            <a:ext cx="5700944" cy="38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Заводская кондиция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состояние племенных животных, особенно в период случной кампании. Упитанность хорошая, но без избытков жира; животные бодрые, энергичные</a:t>
            </a:r>
          </a:p>
        </p:txBody>
      </p:sp>
      <p:pic>
        <p:nvPicPr>
          <p:cNvPr id="1026" name="Picture 2" descr="https://equinemanagement.info/wp-content/uploads/2019/12/photo-t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3390"/>
            <a:ext cx="5755560" cy="38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Тренировочная кондиция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быстроаллюрных </a:t>
            </a:r>
            <a:r>
              <a:rPr lang="ru-RU" dirty="0"/>
              <a:t>лошадей характеризуется удовлетворительной их упитанностью с минимальными жировыми отложениями в теле и максимальным развитием мышц в результате систематических тренировок</a:t>
            </a:r>
          </a:p>
        </p:txBody>
      </p:sp>
      <p:pic>
        <p:nvPicPr>
          <p:cNvPr id="3074" name="Picture 2" descr="https://79.img.avito.st/1280x960/88173677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74" y="1651247"/>
            <a:ext cx="5333222" cy="37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изучения экстерьера лошади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Глазомерная оценка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Измерение лошадей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Индексы телосложения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Фотографирование лошадей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7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Лошади рабочей кондиции имеют хорошую упитанность, близкую к таковой у лошадей заводской кондиции. </a:t>
            </a:r>
            <a:r>
              <a:rPr lang="ru-RU"/>
              <a:t>Животные способны быстро восстанавливать силы при кратковременном отдыхе во время работы</a:t>
            </a:r>
          </a:p>
        </p:txBody>
      </p:sp>
      <p:pic>
        <p:nvPicPr>
          <p:cNvPr id="5124" name="Picture 4" descr="https://myslide.ru/documents_7/fe12b42c07a76cfafea752a7dc445e45/img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24384" r="15006" b="4082"/>
          <a:stretch/>
        </p:blipFill>
        <p:spPr bwMode="auto">
          <a:xfrm>
            <a:off x="6205492" y="1704513"/>
            <a:ext cx="5846876" cy="44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Откормочная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Откормочная кондиция </a:t>
            </a:r>
            <a:r>
              <a:rPr lang="ru-RU" dirty="0"/>
              <a:t>связана с некоторым ожирением, в результате чего тело становится округлым. </a:t>
            </a:r>
            <a:r>
              <a:rPr lang="ru-RU" dirty="0" smtClean="0"/>
              <a:t>Близка к </a:t>
            </a:r>
            <a:r>
              <a:rPr lang="ru-RU" dirty="0"/>
              <a:t>выставочной.</a:t>
            </a:r>
          </a:p>
        </p:txBody>
      </p:sp>
      <p:pic>
        <p:nvPicPr>
          <p:cNvPr id="6146" name="Picture 2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6" y="1828800"/>
            <a:ext cx="5674606" cy="4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Голодная кондиция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Лошадь чрезвычайно </a:t>
            </a:r>
            <a:r>
              <a:rPr lang="ru-RU" dirty="0"/>
              <a:t>истощена; </a:t>
            </a:r>
            <a:r>
              <a:rPr lang="ru-RU" dirty="0" smtClean="0"/>
              <a:t>отсутствует жировая ткань; видны </a:t>
            </a:r>
            <a:r>
              <a:rPr lang="ru-RU" dirty="0"/>
              <a:t>позвонки, ребра, головка хвоста, кости холки, плеча и шеи</a:t>
            </a:r>
          </a:p>
        </p:txBody>
      </p:sp>
      <p:pic>
        <p:nvPicPr>
          <p:cNvPr id="2056" name="Picture 8" descr="https://celes.club/uploads/posts/2023-03/1679380153_celes-club-p-oksiuroz-loshadei-pinterest-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828007"/>
            <a:ext cx="5792257" cy="43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747884"/>
            <a:ext cx="6220190" cy="536223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Высота в холке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Косая длина туловища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Обхват груди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Обхват пясти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7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4" y="732467"/>
            <a:ext cx="6079456" cy="53930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i="1">
                          <a:latin typeface="Cambria Math" panose="02040503050406030204" pitchFamily="18" charset="0"/>
                        </a:rPr>
                        <m:t>Индекс формата (растянутости)=</m:t>
                      </m:r>
                      <m:f>
                        <m:fPr>
                          <m:ctrlPr>
                            <a:rPr lang="ru-RU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600" i="1">
                              <a:latin typeface="Cambria Math" panose="02040503050406030204" pitchFamily="18" charset="0"/>
                            </a:rPr>
                            <m:t>Длина туловища</m:t>
                          </m:r>
                        </m:num>
                        <m:den>
                          <m:r>
                            <a:rPr lang="ru-RU" sz="2600" i="1">
                              <a:latin typeface="Cambria Math" panose="02040503050406030204" pitchFamily="18" charset="0"/>
                            </a:rPr>
                            <m:t>Высота в холке</m:t>
                          </m:r>
                        </m:den>
                      </m:f>
                      <m:r>
                        <a:rPr lang="ru-RU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×100, %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верховых пород 100-102%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756472"/>
            <a:ext cx="4649787" cy="309765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 тяжеловозов 106-108%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56339"/>
            <a:ext cx="4649788" cy="3097921"/>
          </a:xfrm>
        </p:spPr>
      </p:pic>
    </p:spTree>
    <p:extLst>
      <p:ext uri="{BB962C8B-B14F-4D97-AF65-F5344CB8AC3E}">
        <p14:creationId xmlns:p14="http://schemas.microsoft.com/office/powerpoint/2010/main" val="26750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>
                          <a:latin typeface="Cambria Math" panose="02040503050406030204" pitchFamily="18" charset="0"/>
                        </a:rPr>
                        <m:t>Индекс обхвата груди </m:t>
                      </m:r>
                      <m:d>
                        <m:dPr>
                          <m:ctrlPr>
                            <a:rPr lang="ru-RU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массивности</m:t>
                          </m:r>
                        </m:e>
                      </m:d>
                      <m:r>
                        <a:rPr lang="ru-RU" sz="2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Обхват груди</m:t>
                          </m:r>
                        </m:num>
                        <m:den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Высота в холке</m:t>
                          </m:r>
                        </m:den>
                      </m:f>
                      <m:r>
                        <a:rPr lang="ru-RU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×100, %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взрослых верховых лошадей он составляет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108-115%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рысистых пород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115-118%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тяжеловозов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–123-130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ru-RU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3446019"/>
            <a:ext cx="4649787" cy="3097656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45886"/>
            <a:ext cx="4649788" cy="30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smtClean="0">
                          <a:latin typeface="Cambria Math" panose="02040503050406030204" pitchFamily="18" charset="0"/>
                        </a:rPr>
                        <m:t>Индекс компактности </m:t>
                      </m:r>
                      <m:d>
                        <m:dPr>
                          <m:ctrlPr>
                            <a:rPr lang="ru-R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600" b="0" i="1" smtClean="0">
                              <a:latin typeface="Cambria Math" panose="02040503050406030204" pitchFamily="18" charset="0"/>
                            </a:rPr>
                            <m:t>сбитости</m:t>
                          </m:r>
                        </m:e>
                      </m:d>
                      <m:r>
                        <a:rPr lang="ru-R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600" b="0" i="1" smtClean="0">
                              <a:latin typeface="Cambria Math" panose="02040503050406030204" pitchFamily="18" charset="0"/>
                            </a:rPr>
                            <m:t>Обхват груди</m:t>
                          </m:r>
                        </m:num>
                        <m:den>
                          <m:r>
                            <a:rPr lang="ru-RU" sz="2600" b="0" i="1" smtClean="0">
                              <a:latin typeface="Cambria Math" panose="02040503050406030204" pitchFamily="18" charset="0"/>
                            </a:rPr>
                            <m:t>Длина туловища</m:t>
                          </m:r>
                        </m:den>
                      </m:f>
                      <m:r>
                        <a:rPr lang="ru-R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×100, %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" name="Заголовок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ахалтекинцев</a:t>
            </a:r>
            <a:r>
              <a:rPr lang="ru-RU" dirty="0" smtClean="0"/>
              <a:t> 106%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635401"/>
            <a:ext cx="4663637" cy="342000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 тяжеловозов до 120%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>
          <a:xfrm>
            <a:off x="6248398" y="2635401"/>
            <a:ext cx="4925471" cy="3420000"/>
          </a:xfrm>
        </p:spPr>
      </p:pic>
    </p:spTree>
    <p:extLst>
      <p:ext uri="{BB962C8B-B14F-4D97-AF65-F5344CB8AC3E}">
        <p14:creationId xmlns:p14="http://schemas.microsoft.com/office/powerpoint/2010/main" val="35876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0" i="1" smtClean="0">
                          <a:latin typeface="Cambria Math" panose="02040503050406030204" pitchFamily="18" charset="0"/>
                        </a:rPr>
                        <m:t>Индкс обхвата пясти </m:t>
                      </m:r>
                      <m:d>
                        <m:dPr>
                          <m:ctrlPr>
                            <a:rPr lang="ru-RU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500" b="0" i="1" smtClean="0">
                              <a:latin typeface="Cambria Math" panose="02040503050406030204" pitchFamily="18" charset="0"/>
                            </a:rPr>
                            <m:t>костистости</m:t>
                          </m:r>
                        </m:e>
                      </m:d>
                      <m:r>
                        <a:rPr lang="ru-RU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500" b="0" i="1" smtClean="0">
                              <a:latin typeface="Cambria Math" panose="02040503050406030204" pitchFamily="18" charset="0"/>
                            </a:rPr>
                            <m:t>Обхват пясти</m:t>
                          </m:r>
                        </m:num>
                        <m:den>
                          <m:r>
                            <a:rPr lang="ru-RU" sz="2500" b="0" i="1" smtClean="0">
                              <a:latin typeface="Cambria Math" panose="02040503050406030204" pitchFamily="18" charset="0"/>
                            </a:rPr>
                            <m:t>Высота в холке</m:t>
                          </m:r>
                        </m:den>
                      </m:f>
                      <m:r>
                        <a:rPr lang="ru-RU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×100, %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верховых он составляет около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12%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рысистых пород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12,5-13%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тяжеловозов – от 14 до 16%.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A7A9EB98-D38F-4ACC-8F04-6C58F650F002}" vid="{5633887A-5B09-437D-A878-713DC99FE7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792</TotalTime>
  <Words>785</Words>
  <Application>Microsoft Office PowerPoint</Application>
  <PresentationFormat>Широкоэкранный</PresentationFormat>
  <Paragraphs>72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Century</vt:lpstr>
      <vt:lpstr>Times New Roman</vt:lpstr>
      <vt:lpstr>Тема1</vt:lpstr>
      <vt:lpstr>Конституция и экстерьер лошади</vt:lpstr>
      <vt:lpstr>Конституця и экстерьер</vt:lpstr>
      <vt:lpstr>Методы изучения экстерьера лошади</vt:lpstr>
      <vt:lpstr>Промеры</vt:lpstr>
      <vt:lpstr>Промеры</vt:lpstr>
      <vt:lpstr>Индекс формата (растянутости)=(Длина туловища)/(Высота в холке)×100, %</vt:lpstr>
      <vt:lpstr>Индекс обхвата груди (массивности)=(Обхват груди)/(Высота в холке)×100, %</vt:lpstr>
      <vt:lpstr>Индекс компактности (сбитости)=(Обхват груди)/(Длина туловища)×100, %</vt:lpstr>
      <vt:lpstr>Индкс обхвата пясти (костистости)=(Обхват пясти)/(Высота в холке)×100, %</vt:lpstr>
      <vt:lpstr>Другие индексы</vt:lpstr>
      <vt:lpstr>Фотографирование лошадей</vt:lpstr>
      <vt:lpstr>Презентация PowerPoint</vt:lpstr>
      <vt:lpstr>Презентация PowerPoint</vt:lpstr>
      <vt:lpstr>Хозяйственные типы лошадей</vt:lpstr>
      <vt:lpstr>Тяжелоупряжные лошади, или тяжеловозы</vt:lpstr>
      <vt:lpstr>Легкоупряжные лошади, в том числе рысаки</vt:lpstr>
      <vt:lpstr>Верховые лошади </vt:lpstr>
      <vt:lpstr>Вьючные лошади </vt:lpstr>
      <vt:lpstr>Типы конституции (по классификации Кулешова – Иванова)</vt:lpstr>
      <vt:lpstr>Крепкая конституция</vt:lpstr>
      <vt:lpstr>Грубая конституция</vt:lpstr>
      <vt:lpstr>Нежная конституция</vt:lpstr>
      <vt:lpstr>Плотная (сухая) конституция </vt:lpstr>
      <vt:lpstr>Рыхлая (сырая) конституция</vt:lpstr>
      <vt:lpstr>Схема типов конституции</vt:lpstr>
      <vt:lpstr>Кондиции лошадей</vt:lpstr>
      <vt:lpstr>Выставочная кондиция </vt:lpstr>
      <vt:lpstr>Заводская кондиция </vt:lpstr>
      <vt:lpstr>Тренировочная кондиция </vt:lpstr>
      <vt:lpstr>Рабочая кондиция</vt:lpstr>
      <vt:lpstr>Откормочная кондиция</vt:lpstr>
      <vt:lpstr>Голодная кондиция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и экстерьер лошади</dc:title>
  <dc:creator>пк</dc:creator>
  <cp:lastModifiedBy>Учетная запись Майкрософт</cp:lastModifiedBy>
  <cp:revision>29</cp:revision>
  <dcterms:created xsi:type="dcterms:W3CDTF">2016-03-10T07:09:02Z</dcterms:created>
  <dcterms:modified xsi:type="dcterms:W3CDTF">2024-02-26T17:58:44Z</dcterms:modified>
</cp:coreProperties>
</file>