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0" r:id="rId4"/>
    <p:sldId id="272" r:id="rId5"/>
    <p:sldId id="273" r:id="rId6"/>
    <p:sldId id="261" r:id="rId7"/>
    <p:sldId id="274" r:id="rId8"/>
    <p:sldId id="275" r:id="rId9"/>
    <p:sldId id="276" r:id="rId10"/>
    <p:sldId id="277" r:id="rId11"/>
    <p:sldId id="278" r:id="rId12"/>
    <p:sldId id="301" r:id="rId13"/>
    <p:sldId id="302" r:id="rId14"/>
    <p:sldId id="303" r:id="rId15"/>
    <p:sldId id="307" r:id="rId16"/>
    <p:sldId id="308" r:id="rId17"/>
    <p:sldId id="304" r:id="rId18"/>
    <p:sldId id="305" r:id="rId19"/>
    <p:sldId id="306" r:id="rId20"/>
    <p:sldId id="284" r:id="rId21"/>
    <p:sldId id="285" r:id="rId22"/>
    <p:sldId id="309" r:id="rId23"/>
    <p:sldId id="287" r:id="rId24"/>
    <p:sldId id="288" r:id="rId25"/>
    <p:sldId id="289" r:id="rId26"/>
    <p:sldId id="291" r:id="rId27"/>
    <p:sldId id="292" r:id="rId28"/>
    <p:sldId id="293" r:id="rId29"/>
    <p:sldId id="295" r:id="rId30"/>
    <p:sldId id="296" r:id="rId31"/>
    <p:sldId id="297" r:id="rId32"/>
    <p:sldId id="299" r:id="rId33"/>
    <p:sldId id="300" r:id="rId34"/>
    <p:sldId id="310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70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270000"/>
            <a:ext cx="6631128" cy="2667000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8" y="4064000"/>
            <a:ext cx="5373499" cy="8255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1667" cap="all" spc="208" baseline="0">
                <a:solidFill>
                  <a:schemeClr val="bg2">
                    <a:lumMod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3" y="0"/>
            <a:ext cx="5097917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1" y="0"/>
            <a:ext cx="5029319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571500"/>
            <a:ext cx="3201234" cy="3238500"/>
          </a:xfrm>
        </p:spPr>
        <p:txBody>
          <a:bodyPr anchor="b">
            <a:noAutofit/>
          </a:bodyPr>
          <a:lstStyle>
            <a:lvl1pPr algn="l">
              <a:defRPr sz="3333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571500"/>
            <a:ext cx="4115872" cy="45720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3937000"/>
            <a:ext cx="3201234" cy="12065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6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1" y="571501"/>
            <a:ext cx="914639" cy="45720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571500"/>
            <a:ext cx="6116642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857500"/>
            <a:ext cx="7202776" cy="1905000"/>
          </a:xfrm>
        </p:spPr>
        <p:txBody>
          <a:bodyPr anchor="b">
            <a:normAutofit/>
          </a:bodyPr>
          <a:lstStyle>
            <a:lvl1pPr algn="l">
              <a:defRPr sz="40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571500"/>
            <a:ext cx="5659324" cy="8890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1667" cap="all" spc="208" baseline="0">
                <a:solidFill>
                  <a:schemeClr val="bg2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1524000"/>
            <a:ext cx="3487057" cy="3619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524001"/>
            <a:ext cx="3487060" cy="3619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17500"/>
            <a:ext cx="7202776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397000"/>
            <a:ext cx="3485690" cy="635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4" y="2032000"/>
            <a:ext cx="3487057" cy="311150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30" y="1397000"/>
            <a:ext cx="3487059" cy="635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032000"/>
            <a:ext cx="3487059" cy="311150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7" y="0"/>
            <a:ext cx="3526431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571500"/>
            <a:ext cx="2686750" cy="3238500"/>
          </a:xfrm>
        </p:spPr>
        <p:txBody>
          <a:bodyPr anchor="b">
            <a:noAutofit/>
          </a:bodyPr>
          <a:lstStyle>
            <a:lvl1pPr algn="l">
              <a:defRPr sz="3333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571500"/>
            <a:ext cx="4114799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3937000"/>
            <a:ext cx="2686750" cy="116813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6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5715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7" y="0"/>
            <a:ext cx="3526431" cy="5715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5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571500"/>
            <a:ext cx="2686750" cy="3238500"/>
          </a:xfrm>
        </p:spPr>
        <p:txBody>
          <a:bodyPr anchor="b">
            <a:noAutofit/>
          </a:bodyPr>
          <a:lstStyle>
            <a:lvl1pPr algn="l">
              <a:defRPr sz="3333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571500"/>
            <a:ext cx="4115872" cy="45720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3937000"/>
            <a:ext cx="2686750" cy="116813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6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17500"/>
            <a:ext cx="7202776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524000"/>
            <a:ext cx="72027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5334001"/>
            <a:ext cx="990302" cy="230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24DA-2DBF-4C7D-A3FB-9F40E608817A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4" y="5334001"/>
            <a:ext cx="4744685" cy="230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5334001"/>
            <a:ext cx="914640" cy="230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5ED-6EC3-44D8-B9AE-4F0BBE0C0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lnSpc>
          <a:spcPct val="80000"/>
        </a:lnSpc>
        <a:spcBef>
          <a:spcPct val="0"/>
        </a:spcBef>
        <a:buNone/>
        <a:defRPr sz="3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1333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0" indent="-190492" algn="l" defTabSz="761970" rtl="0" eaLnBrk="1" latinLnBrk="0" hangingPunct="1">
        <a:lnSpc>
          <a:spcPct val="90000"/>
        </a:lnSpc>
        <a:spcBef>
          <a:spcPts val="667"/>
        </a:spcBef>
        <a:buFont typeface="Century" pitchFamily="18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800068" indent="-190492" algn="l" defTabSz="76197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56" indent="-190492" algn="l" defTabSz="76197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409644" indent="-190492" algn="l" defTabSz="76197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1" indent="-190492" algn="l" defTabSz="761970" rtl="0" eaLnBrk="1" latinLnBrk="0" hangingPunct="1">
        <a:spcBef>
          <a:spcPts val="5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19219" indent="-190492" algn="l" defTabSz="761970" rtl="0" eaLnBrk="1" latinLnBrk="0" hangingPunct="1">
        <a:spcBef>
          <a:spcPts val="5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24007" indent="-190492" algn="l" defTabSz="761970" rtl="0" eaLnBrk="1" latinLnBrk="0" hangingPunct="1">
        <a:spcBef>
          <a:spcPts val="5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628795" indent="-190492" algn="l" defTabSz="761970" rtl="0" eaLnBrk="1" latinLnBrk="0" hangingPunct="1">
        <a:spcBef>
          <a:spcPts val="5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Коневодство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54" name="Text Box 190"/>
          <p:cNvSpPr txBox="1">
            <a:spLocks noChangeArrowheads="1"/>
          </p:cNvSpPr>
          <p:nvPr/>
        </p:nvSpPr>
        <p:spPr bwMode="auto">
          <a:xfrm>
            <a:off x="4151313" y="2076980"/>
            <a:ext cx="4230688" cy="29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коневодства</a:t>
            </a:r>
            <a:endParaRPr lang="ru-RU" dirty="0"/>
          </a:p>
        </p:txBody>
      </p:sp>
      <p:sp>
        <p:nvSpPr>
          <p:cNvPr id="10" name="Rectangle 191"/>
          <p:cNvSpPr>
            <a:spLocks noGrp="1" noChangeArrowheads="1"/>
          </p:cNvSpPr>
          <p:nvPr>
            <p:ph sz="half" idx="1"/>
          </p:nvPr>
        </p:nvSpPr>
        <p:spPr>
          <a:xfrm>
            <a:off x="970614" y="1524000"/>
            <a:ext cx="3487057" cy="38537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Большой урон коневодству был нанесен империалистической, а затем гражданской войнами. В результате войн, засухи и неурожая (1921г.) погибло около 4,5 млн. лошадей, численность их резко сократилась (67,3% к 1916 г.). После ВОСР Советское правительство приняло меры по восстановлению и развитию коневодства. Решающую роль в этом сыграл декрет </a:t>
            </a:r>
            <a:r>
              <a:rPr lang="en-US" dirty="0" smtClean="0"/>
              <a:t>“</a:t>
            </a:r>
            <a:r>
              <a:rPr lang="ru-RU" dirty="0" smtClean="0"/>
              <a:t>О племенном животноводстве</a:t>
            </a:r>
            <a:r>
              <a:rPr lang="en-US" dirty="0" smtClean="0"/>
              <a:t>”</a:t>
            </a:r>
            <a:r>
              <a:rPr lang="ru-RU" dirty="0" smtClean="0"/>
              <a:t> (1918 г.).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 результате улучшения племенного коневодства в крестьянских хозяйствах, к 1929 г. численность лошадей в СССР достигла 34,6 млн. голов. В период коллективизации крестьянских хозяйств был допущен большой забой лошадей и поголовье их сократилось более чем вдвое. Однако к началу 1941г. поголовье лошадей было доведено до 21 млн. голов.</a:t>
            </a:r>
            <a:endParaRPr lang="ru-RU" dirty="0"/>
          </a:p>
        </p:txBody>
      </p:sp>
      <p:pic>
        <p:nvPicPr>
          <p:cNvPr id="9" name="Picture 194" descr="лошади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524000"/>
            <a:ext cx="4310526" cy="3530866"/>
          </a:xfrm>
        </p:spPr>
      </p:pic>
    </p:spTree>
    <p:extLst>
      <p:ext uri="{BB962C8B-B14F-4D97-AF65-F5344CB8AC3E}">
        <p14:creationId xmlns:p14="http://schemas.microsoft.com/office/powerpoint/2010/main" val="27905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коневодства</a:t>
            </a:r>
            <a:endParaRPr lang="ru-RU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970613" y="1524000"/>
            <a:ext cx="7202776" cy="38537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 годы ВОВ фашистскими захватчиками было уничтожено и угнано в Германию свыше 7 млн. лошадей. Это потребовало принятия мер общегосударственного характера и уже в 1953 г. в СССР насчитывалось 15,3 млн. лошадей.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За 1958-1965 гг. конское поголовье в целом по стране сократилось с 11,3 млн. голов до 7,6 или на 33%. Сокращение конского поголовья произошло в связи с быстрым ростом механизации с/х и преимущественно за счет малоценных лошадей. Если в 1932 г. в СССР было 2,2% породных и улучшенных лошадей, то в 1982 г. – 99%.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На начало 1986 г. в СССР насчитывалось 5,8 млн. лошадей. По численности конского поголовья наша страна занимала четвертое место в мире после Китая, США и Мексики. В настоящее время в России насчитывается менее 2 млн. голов лошадей – это нижайшая точка численности этих животных за всю известную историю отрасли. В целом в России сегодня 900 тыс. лошадей принадлежат частным </a:t>
            </a:r>
            <a:r>
              <a:rPr lang="ru-RU" dirty="0" err="1" smtClean="0"/>
              <a:t>коневладельцам</a:t>
            </a:r>
            <a:r>
              <a:rPr lang="ru-RU" dirty="0" smtClean="0"/>
              <a:t>, что составляет около  45% от всего поголовья животных.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Биологические особенности лошадей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Скелет и мышцы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дельная масса скелета новорожденных составляет 23-25% их живой массы.</a:t>
            </a:r>
          </a:p>
          <a:p>
            <a:r>
              <a:rPr lang="ru-RU" dirty="0" smtClean="0"/>
              <a:t>Развитие скелета лошади завершается к 5-6 годам, когда его масса составляет 7-12% живой массы.</a:t>
            </a:r>
          </a:p>
        </p:txBody>
      </p:sp>
      <p:pic>
        <p:nvPicPr>
          <p:cNvPr id="6" name="Picture 2" descr="C:\Users\300 Гигиена\YandexDisk\Документы\Коневодство\Исх\Эволюция лошади\horse_skelet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987381"/>
            <a:ext cx="3487738" cy="269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6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Кожный покров и его производные</a:t>
            </a:r>
            <a:endParaRPr lang="ru-RU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Тонкая и эластичная кожа лошадей выполняет не только защитную функцию, но и функции теплопродукции, газообмена, выделения и осязания.</a:t>
            </a:r>
          </a:p>
          <a:p>
            <a:r>
              <a:rPr lang="ru-RU" dirty="0" smtClean="0"/>
              <a:t>В коже расположены крупные потовые железы.</a:t>
            </a:r>
          </a:p>
          <a:p>
            <a:r>
              <a:rPr lang="ru-RU" dirty="0" smtClean="0"/>
              <a:t>К производным кожи относятся копыта, роговые образования (каштаны), а также шпоры, которые больше развиты у лошадей шаговых пород.</a:t>
            </a:r>
            <a:endParaRPr lang="ru-RU" dirty="0"/>
          </a:p>
        </p:txBody>
      </p:sp>
      <p:pic>
        <p:nvPicPr>
          <p:cNvPr id="1028" name="Picture 4" descr="https://sun9-20.userapi.com/impg/CTrgQ3yCvOk4yunqC7MjnLu1qAdaJOOXAOITyQ/XV_kmqBDlUo.jpg?size=503x604&amp;quality=96&amp;sign=a321e17ef0b23e8947a936f41c49fb09&amp;c_uniq_tag=WILl_VBL1DLQ3jKpwXTK9vbqniWgmChhc8HAAwzSRe4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43" y="1524000"/>
            <a:ext cx="3014252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Органы дыхания</a:t>
            </a:r>
            <a:endParaRPr lang="ru-RU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Лошадь дышит только через ноздри, так как её ротовая полость отделена от дыхательных путей небной перегородкой.</a:t>
            </a:r>
          </a:p>
          <a:p>
            <a:r>
              <a:rPr lang="ru-RU" dirty="0" smtClean="0"/>
              <a:t>Легкие лошади большие, их масса достигает 4,5-6,5 кг.</a:t>
            </a:r>
          </a:p>
          <a:p>
            <a:r>
              <a:rPr lang="ru-RU" dirty="0" smtClean="0"/>
              <a:t>В покое частота дыхания составляет от 8 до 16 в минуту.</a:t>
            </a:r>
          </a:p>
          <a:p>
            <a:r>
              <a:rPr lang="ru-RU" dirty="0" smtClean="0"/>
              <a:t>МОД равен 40-60 л.</a:t>
            </a:r>
            <a:endParaRPr lang="ru-RU" dirty="0"/>
          </a:p>
        </p:txBody>
      </p:sp>
      <p:pic>
        <p:nvPicPr>
          <p:cNvPr id="2050" name="Picture 2" descr="https://equilife.ru/wp-content/uploads/2016/11/121206063133-equine-massage-respiratory-horizontal-large-galle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888560"/>
            <a:ext cx="4278188" cy="2439627"/>
          </a:xfrm>
        </p:spPr>
      </p:pic>
    </p:spTree>
    <p:extLst>
      <p:ext uri="{BB962C8B-B14F-4D97-AF65-F5344CB8AC3E}">
        <p14:creationId xmlns:p14="http://schemas.microsoft.com/office/powerpoint/2010/main" val="6375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Органы кровообращения</a:t>
            </a:r>
            <a:endParaRPr lang="ru-RU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Масса сердца 3,5-4,5 кг.</a:t>
            </a:r>
          </a:p>
          <a:p>
            <a:r>
              <a:rPr lang="ru-RU" dirty="0" smtClean="0"/>
              <a:t>Объем циркулирующей крови составляет 7-11% живой массы.</a:t>
            </a:r>
          </a:p>
          <a:p>
            <a:r>
              <a:rPr lang="ru-RU" dirty="0" smtClean="0"/>
              <a:t>МОК – 15-20 л. в покое.</a:t>
            </a:r>
          </a:p>
          <a:p>
            <a:r>
              <a:rPr lang="ru-RU" dirty="0" smtClean="0"/>
              <a:t>Полный круг кровообращения у лошади совершается за 25-32 с.</a:t>
            </a:r>
          </a:p>
          <a:p>
            <a:r>
              <a:rPr lang="ru-RU" dirty="0"/>
              <a:t>Н</a:t>
            </a:r>
            <a:r>
              <a:rPr lang="ru-RU" dirty="0" smtClean="0"/>
              <a:t>ормальная частота сердечных сокращений – 36-44 удара в минуту.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774588"/>
            <a:ext cx="4350196" cy="2602383"/>
          </a:xfrm>
        </p:spPr>
      </p:pic>
    </p:spTree>
    <p:extLst>
      <p:ext uri="{BB962C8B-B14F-4D97-AF65-F5344CB8AC3E}">
        <p14:creationId xmlns:p14="http://schemas.microsoft.com/office/powerpoint/2010/main" val="1171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Органы пищеварения</a:t>
            </a:r>
            <a:endParaRPr lang="ru-R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1524000"/>
            <a:ext cx="4464496" cy="38537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У лошади хорошо развиты челюсти, жевательные мышцы и зубы.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Пищевод относительно длинный.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Желудок однокамерный, емкость его сравнительно небольшая (7-15 л или 10% объёма пищеварительного тракта). Перекорм вызывает колики, разрыв желудка или воспаление копыт.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Кишечник относительно короткий – 25-39 м, из которых 75% приходится на тонкие, а 25% на толстые кишки.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Слепая кишка достигает большого размера до 1 м (ферментационный отдел пищеварительного тракта).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Желчный пузырь отсутствует.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Прямая кишка сравнительно короткая, в среднем 38 см.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Слюна образуется только при приеме корма, в сутки выделяется до 40 л.         </a:t>
            </a:r>
            <a:endParaRPr lang="ru-RU" dirty="0"/>
          </a:p>
        </p:txBody>
      </p:sp>
      <p:pic>
        <p:nvPicPr>
          <p:cNvPr id="4098" name="Picture 2" descr="http://userscontent2.emaze.com/images/1c7c1ca0-aa2a-4782-ab0c-aadcd539b9d2/c2a46b9aaaf43d72ced7e8456df6395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633364"/>
            <a:ext cx="3775770" cy="2787768"/>
          </a:xfrm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3372115" y="877095"/>
            <a:ext cx="3810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3994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пищеварения лошади: количество зубов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8542664"/>
              </p:ext>
            </p:extLst>
          </p:nvPr>
        </p:nvGraphicFramePr>
        <p:xfrm>
          <a:off x="395538" y="1523999"/>
          <a:ext cx="8352925" cy="147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0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13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05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2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Коренные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Резцы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Клыки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Жеребцы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Кобылы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8485" marR="38485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</a:txBody>
                  <a:tcPr marL="38485" marR="38485" marT="38100" marB="381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C:\Users\300 Гигиена\YandexDisk\Документы\Коневодство\Исх\Эволюция лошади\0_932db_553a0a11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8885"/>
          <a:stretch>
            <a:fillRect/>
          </a:stretch>
        </p:blipFill>
        <p:spPr bwMode="auto">
          <a:xfrm>
            <a:off x="2691954" y="3217540"/>
            <a:ext cx="3760093" cy="2317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90" y="216959"/>
            <a:ext cx="4560093" cy="520040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92" b="1" u="sng" dirty="0">
                <a:latin typeface="Arial Narrow" panose="020B0606020202030204" pitchFamily="34" charset="0"/>
              </a:rPr>
              <a:t>Половое созревание:</a:t>
            </a:r>
            <a:r>
              <a:rPr lang="ru-RU" sz="1792" b="1" dirty="0">
                <a:latin typeface="Arial Narrow" panose="020B0606020202030204" pitchFamily="34" charset="0"/>
              </a:rPr>
              <a:t> </a:t>
            </a:r>
            <a:r>
              <a:rPr lang="ru-RU" sz="1792" dirty="0">
                <a:latin typeface="Arial Narrow" panose="020B0606020202030204" pitchFamily="34" charset="0"/>
              </a:rPr>
              <a:t>( это морфологическое и функциональное оформление полового аппарата, когда самец становится способным оплодотворить самку, а самка – забеременеть) – 16-18 месяцев. Нормальная воспроизводительная способность у лошадей – до 18 – 20 лет.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92" b="1" u="sng" dirty="0">
                <a:latin typeface="Arial Narrow" panose="020B0606020202030204" pitchFamily="34" charset="0"/>
              </a:rPr>
              <a:t>Физиологическое созревание</a:t>
            </a:r>
            <a:r>
              <a:rPr lang="ru-RU" sz="1792" dirty="0">
                <a:latin typeface="Arial Narrow" panose="020B0606020202030204" pitchFamily="34" charset="0"/>
              </a:rPr>
              <a:t> – состояние, когда организм приобретает формы, свойственные взрослому животному данного пола и достигает 70 – 75% его живой массы, наступает в 36 месяцев. У самок при этом стабилизируются циклические проявления половой функции.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92" dirty="0">
                <a:latin typeface="Arial Narrow" panose="020B0606020202030204" pitchFamily="34" charset="0"/>
              </a:rPr>
              <a:t>Рекордная продолжительность жизни – 62 года, средняя – 20-22 г, средняя длительность беременности(жеребости) – 11 месяцев, кобылы отличаются </a:t>
            </a:r>
            <a:r>
              <a:rPr lang="ru-RU" sz="1792" dirty="0" err="1">
                <a:latin typeface="Arial Narrow" panose="020B0606020202030204" pitchFamily="34" charset="0"/>
              </a:rPr>
              <a:t>полицикличностью</a:t>
            </a:r>
            <a:r>
              <a:rPr lang="ru-RU" sz="1792" dirty="0">
                <a:latin typeface="Arial Narrow" panose="020B0606020202030204" pitchFamily="34" charset="0"/>
              </a:rPr>
              <a:t>, </a:t>
            </a:r>
            <a:r>
              <a:rPr lang="ru-RU" sz="1792" dirty="0" err="1">
                <a:latin typeface="Arial Narrow" panose="020B0606020202030204" pitchFamily="34" charset="0"/>
              </a:rPr>
              <a:t>фотопереодичностью</a:t>
            </a:r>
            <a:r>
              <a:rPr lang="ru-RU" sz="1792" dirty="0">
                <a:latin typeface="Arial Narrow" panose="020B0606020202030204" pitchFamily="34" charset="0"/>
              </a:rPr>
              <a:t> и </a:t>
            </a:r>
            <a:r>
              <a:rPr lang="ru-RU" sz="1792" dirty="0" err="1">
                <a:latin typeface="Arial Narrow" panose="020B0606020202030204" pitchFamily="34" charset="0"/>
              </a:rPr>
              <a:t>малоплодностью</a:t>
            </a:r>
            <a:r>
              <a:rPr lang="ru-RU" sz="1792" dirty="0">
                <a:latin typeface="Arial Narrow" panose="020B0606020202030204" pitchFamily="34" charset="0"/>
              </a:rPr>
              <a:t>, средняя живая масса – 500 кг.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210719" y="1890449"/>
            <a:ext cx="3810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500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619500" y="1460501"/>
            <a:ext cx="3810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500"/>
          </a:p>
        </p:txBody>
      </p:sp>
      <p:pic>
        <p:nvPicPr>
          <p:cNvPr id="14341" name="Picture 9" descr="j-gleam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437" y="697178"/>
            <a:ext cx="265641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0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85" indent="-380985">
              <a:buFont typeface="+mj-lt"/>
              <a:buAutoNum type="arabicPeriod"/>
            </a:pPr>
            <a:r>
              <a:rPr lang="ru-RU" dirty="0" smtClean="0"/>
              <a:t>Козлов С.А., Парфенов В.А. Коневодство. СПб.: Издательство «Лань», 2004</a:t>
            </a:r>
          </a:p>
          <a:p>
            <a:pPr marL="380985" indent="-380985">
              <a:buFont typeface="+mj-lt"/>
              <a:buAutoNum type="arabicPeriod"/>
            </a:pPr>
            <a:r>
              <a:rPr lang="ru-RU" dirty="0" smtClean="0"/>
              <a:t>Свечин К.Б., </a:t>
            </a:r>
            <a:r>
              <a:rPr lang="ru-RU" dirty="0" err="1" smtClean="0"/>
              <a:t>Бобылев</a:t>
            </a:r>
            <a:r>
              <a:rPr lang="ru-RU" dirty="0" smtClean="0"/>
              <a:t> И.Ф., </a:t>
            </a:r>
            <a:r>
              <a:rPr lang="ru-RU" dirty="0" err="1" smtClean="0"/>
              <a:t>Гопка</a:t>
            </a:r>
            <a:r>
              <a:rPr lang="ru-RU" dirty="0" smtClean="0"/>
              <a:t> Б.М. Коневодство. М.: Колос, 1992.</a:t>
            </a:r>
          </a:p>
          <a:p>
            <a:pPr marL="380985" indent="-380985">
              <a:buFont typeface="+mj-lt"/>
              <a:buAutoNum type="arabicPeriod"/>
            </a:pPr>
            <a:r>
              <a:rPr lang="ru-RU" dirty="0" smtClean="0"/>
              <a:t>Кожевников Е.В., Гуревич Д.Я. Отечественное коневодство: история, современность, проблемы. М.: </a:t>
            </a:r>
            <a:r>
              <a:rPr lang="ru-RU" dirty="0" err="1" smtClean="0"/>
              <a:t>Агропромиздат</a:t>
            </a:r>
            <a:r>
              <a:rPr lang="ru-RU" dirty="0" smtClean="0"/>
              <a:t>, 1990.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 коневодства по зонам страны</a:t>
            </a:r>
            <a:endParaRPr lang="ru-RU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Породы лошадей на территории России размещены в зависимости от целесообразности и потребности в различных типах лошадей с учетом природно-климатических и социально-экономических условий отдельных зон страны.</a:t>
            </a:r>
            <a:endParaRPr lang="ru-RU" dirty="0"/>
          </a:p>
        </p:txBody>
      </p:sp>
      <p:pic>
        <p:nvPicPr>
          <p:cNvPr id="6" name="Picture 5" descr="сканиров0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2070077"/>
            <a:ext cx="3487738" cy="2527346"/>
          </a:xfrm>
        </p:spPr>
      </p:pic>
    </p:spTree>
    <p:extLst>
      <p:ext uri="{BB962C8B-B14F-4D97-AF65-F5344CB8AC3E}">
        <p14:creationId xmlns:p14="http://schemas.microsoft.com/office/powerpoint/2010/main" val="11766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Первая зона – преимущественно упряжного коневодства (северные и восточные районы), где в основном разводят местные северные лесные породы. В качестве улучшающих используют орловскую и русскую рысистые, </a:t>
            </a:r>
            <a:r>
              <a:rPr lang="ru-RU" dirty="0" err="1"/>
              <a:t>торийскую</a:t>
            </a:r>
            <a:r>
              <a:rPr lang="ru-RU" dirty="0"/>
              <a:t> и русскую тяжеловозную породы.</a:t>
            </a:r>
          </a:p>
          <a:p>
            <a:endParaRPr lang="ru-RU" dirty="0"/>
          </a:p>
        </p:txBody>
      </p:sp>
      <p:pic>
        <p:nvPicPr>
          <p:cNvPr id="7" name="Picture 9" descr="Два зим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44" y="2195512"/>
            <a:ext cx="2381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 коневодства по зонам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 коневодства по зонам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Вторая зона – укрупнённой упряжной лошади (центральные зоны России). В этой зоне широко распространены орловская и русская рысистые породы, советская и владимирская тяжеловозные, а также латвийская упряжная.</a:t>
            </a:r>
            <a:endParaRPr lang="ru-RU" dirty="0"/>
          </a:p>
        </p:txBody>
      </p:sp>
      <p:pic>
        <p:nvPicPr>
          <p:cNvPr id="5" name="Picture 5" descr="IMG_06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081065"/>
            <a:ext cx="3487738" cy="2505369"/>
          </a:xfrm>
        </p:spPr>
      </p:pic>
    </p:spTree>
    <p:extLst>
      <p:ext uri="{BB962C8B-B14F-4D97-AF65-F5344CB8AC3E}">
        <p14:creationId xmlns:p14="http://schemas.microsoft.com/office/powerpoint/2010/main" val="29926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Третья зона – </a:t>
            </a:r>
            <a:r>
              <a:rPr lang="ru-RU" dirty="0" err="1"/>
              <a:t>верхово</a:t>
            </a:r>
            <a:r>
              <a:rPr lang="ru-RU" dirty="0"/>
              <a:t>-упряжного коневодства (южные районы страны). Здесь разводят лошадей ахалтекинской, арабской, терской, чистокровной верховой, донской, буденовской, кустанайской, кабардинской и др. пород.</a:t>
            </a:r>
          </a:p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 коневодства по зонам страны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300" y="1633364"/>
            <a:ext cx="4291114" cy="28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коневодства</a:t>
            </a:r>
            <a:endParaRPr lang="ru-RU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Племенное направление (коннозаводство) </a:t>
            </a:r>
            <a:r>
              <a:rPr lang="ru-RU" dirty="0" smtClean="0"/>
              <a:t>заключается в совершенствовании существующих и выведении новых типов и пород лошадей; производстве лошадей высокого класса для массового улучшения поголовья, для всероссийских и международных соревнований, экспорта.</a:t>
            </a:r>
            <a:endParaRPr lang="ru-RU" dirty="0"/>
          </a:p>
        </p:txBody>
      </p:sp>
      <p:pic>
        <p:nvPicPr>
          <p:cNvPr id="6146" name="Picture 2" descr="https://skotferma.ru/wp-content/uploads/0/1/1/011f60615ab04be6dfc78e487f88ba7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2171897"/>
            <a:ext cx="3487738" cy="2323705"/>
          </a:xfrm>
        </p:spPr>
      </p:pic>
    </p:spTree>
    <p:extLst>
      <p:ext uri="{BB962C8B-B14F-4D97-AF65-F5344CB8AC3E}">
        <p14:creationId xmlns:p14="http://schemas.microsoft.com/office/powerpoint/2010/main" val="38381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коневодства</a:t>
            </a:r>
            <a:endParaRPr lang="ru-RU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0614" y="1524000"/>
            <a:ext cx="3487057" cy="39257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b="1" dirty="0" err="1" smtClean="0"/>
              <a:t>Рабочепользовательное</a:t>
            </a:r>
            <a:r>
              <a:rPr lang="ru-RU" b="1" dirty="0" smtClean="0"/>
              <a:t> коневодство.</a:t>
            </a:r>
            <a:r>
              <a:rPr lang="ru-RU" dirty="0" smtClean="0"/>
              <a:t> Использование лошадей на с/х и транспортных работах рассматривается как важный и устойчивый резерв энергетики.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перевозке мелких грузов на расстояние менее 1 км по  своей производительности заменяет колёсный трактор типа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Т–16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а рациональное использование всех имеющихся в стране рабочих лошадей позволяет сэкономить до 4 млн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т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нефтепродуктов в год.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Правильное использование 1 рабочей лошади в хозяйстве экономит 1 т горючего.</a:t>
            </a:r>
            <a:r>
              <a:rPr lang="ru-RU" dirty="0"/>
              <a:t> </a:t>
            </a:r>
          </a:p>
        </p:txBody>
      </p:sp>
      <p:pic>
        <p:nvPicPr>
          <p:cNvPr id="7170" name="Picture 2" descr="https://i.pinimg.com/originals/cd/98/26/cd98263413b65f0ef5618db3792dca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598371"/>
            <a:ext cx="4350196" cy="2896505"/>
          </a:xfrm>
        </p:spPr>
      </p:pic>
    </p:spTree>
    <p:extLst>
      <p:ext uri="{BB962C8B-B14F-4D97-AF65-F5344CB8AC3E}">
        <p14:creationId xmlns:p14="http://schemas.microsoft.com/office/powerpoint/2010/main" val="10101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направления коневодства</a:t>
            </a:r>
            <a:endParaRPr lang="ru-RU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0614" y="1524000"/>
            <a:ext cx="3487057" cy="399779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Продуктивное коневодство.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Перспективное, рентабельное направление в отрасли. В настоящее время продуктивное коневодство приобрело важное значение, располагая резервами увеличения мясной и молочной продуктивности для удовлетворения потребности населения в продуктах питания.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Наибольшее развитие продуктивное коневодство получило в Башкортостане, Якутии, на юго-востоке Сибири и в других регионах страны.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202" name="Picture 10" descr="https://api.rbsmi.ru/attachments/3240d22941ef2d3bc592ddc49d7a7efdba83552f/store/crop/0/0/1024/682/1024/682/0/6c5c090d6df7607c4a30be5f238dc20cd25169ef71879ec7cb95eb49aefd/WhatsApp-Image-2020_11_19-at-11.11.29-_2_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172306"/>
            <a:ext cx="3487738" cy="2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Мясное коневодство</a:t>
            </a:r>
            <a:endParaRPr lang="ru-RU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70614" y="1524000"/>
            <a:ext cx="3487057" cy="399779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Конское мясо ценится за содержание в нем полноценных белков, жиров, углеводов. В конине содержатся витамины А, группы В, </a:t>
            </a:r>
            <a:r>
              <a:rPr lang="ru-RU" dirty="0" err="1" smtClean="0"/>
              <a:t>никотинамид</a:t>
            </a:r>
            <a:r>
              <a:rPr lang="ru-RU" dirty="0" smtClean="0"/>
              <a:t> и другие. Количество белков в мясе лошадей колеблется от 17 до 21%. Жир лошадей считается диетическим, так как богат высоконепредельными жирными кислотами – </a:t>
            </a:r>
            <a:r>
              <a:rPr lang="ru-RU" dirty="0" err="1" smtClean="0"/>
              <a:t>линолевой</a:t>
            </a:r>
            <a:r>
              <a:rPr lang="ru-RU" dirty="0" smtClean="0"/>
              <a:t>, линоленовой, </a:t>
            </a:r>
            <a:r>
              <a:rPr lang="ru-RU" dirty="0" err="1" smtClean="0"/>
              <a:t>арахидоновой</a:t>
            </a:r>
            <a:r>
              <a:rPr lang="ru-RU" dirty="0" smtClean="0"/>
              <a:t>. При убое лошадей получают субпродукты (язык, печень, почки, сердце), а также ценное кожевенное сырьё – конский волос и копытный рог. Ежегодно вся Россия производит около 80 тыс. тонн конины (менее 1% в мясном балансе страны).</a:t>
            </a:r>
            <a:endParaRPr lang="ru-RU" dirty="0"/>
          </a:p>
        </p:txBody>
      </p:sp>
      <p:pic>
        <p:nvPicPr>
          <p:cNvPr id="9" name="Picture 2" descr="https://sezon-dacha.ru/wp-content/uploads/a/0/b/a0b8487fb0bb4889c9670432e3109cf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95746"/>
            <a:ext cx="4278188" cy="29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К основным породам лошадей мясного направления продуктивности относятся местные породы, сформировавшиеся под воздействием искусственного и естественного отбора в условиях, близких к природным: казахская типа </a:t>
            </a:r>
            <a:r>
              <a:rPr lang="ru-RU" dirty="0" err="1" smtClean="0"/>
              <a:t>джабе</a:t>
            </a:r>
            <a:r>
              <a:rPr lang="ru-RU" dirty="0" smtClean="0"/>
              <a:t>, башкирская, алтайская, бурятская, тувинская, якутская, а также </a:t>
            </a:r>
            <a:r>
              <a:rPr lang="ru-RU" dirty="0" err="1" smtClean="0"/>
              <a:t>кушумская</a:t>
            </a:r>
            <a:r>
              <a:rPr lang="ru-RU" dirty="0" smtClean="0"/>
              <a:t>, степной тип кустанайской и массивный тип новокиргизской породы, которых разводят в условиях табунного содержания.</a:t>
            </a:r>
          </a:p>
          <a:p>
            <a:endParaRPr lang="ru-RU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Мясное коневодство</a:t>
            </a:r>
            <a:endParaRPr lang="ru-RU" dirty="0"/>
          </a:p>
        </p:txBody>
      </p:sp>
      <p:pic>
        <p:nvPicPr>
          <p:cNvPr id="10242" name="Picture 2" descr="https://wdorogu.ru/images/wp-content/uploads/2021/12/Screenshot_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39051"/>
            <a:ext cx="4206180" cy="25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Молочная продуктивность</a:t>
            </a:r>
            <a:endParaRPr lang="ru-RU" dirty="0"/>
          </a:p>
        </p:txBody>
      </p:sp>
      <p:sp>
        <p:nvSpPr>
          <p:cNvPr id="13210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Молоко кобыл человек начал употреблять в пищу в 5 в. до нашей эры. По содержанию питательных веществ энергетической ценности молоко кобыл может конкурировать с молоком других видов животных. В 1 л кобыльего молока содержится в среднем 20 г жира и белка, 70 г молочного сахара.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Белок кобыльего молока на 50% состоит из альбумина и на 50% из казеина.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Исследования ряда авторов показали, что не только такие породы, как башкирская, казахская, бурятская, якутская, но и кобылы заводских пород характеризуются довольно высокими удоями.</a:t>
            </a:r>
            <a:endParaRPr lang="ru-RU" dirty="0"/>
          </a:p>
        </p:txBody>
      </p:sp>
      <p:pic>
        <p:nvPicPr>
          <p:cNvPr id="7" name="Picture 6" descr="https://avatars.dzeninfra.ru/get-zen_doc/1712971/pub_5f78af448d3ae5589b94ab4b_5f79ba05952c3b370ee6788c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2137421"/>
            <a:ext cx="4280258" cy="2018854"/>
          </a:xfrm>
        </p:spPr>
      </p:pic>
    </p:spTree>
    <p:extLst>
      <p:ext uri="{BB962C8B-B14F-4D97-AF65-F5344CB8AC3E}">
        <p14:creationId xmlns:p14="http://schemas.microsoft.com/office/powerpoint/2010/main" val="25329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История развития и</a:t>
            </a:r>
            <a:br>
              <a:rPr lang="ru-RU" dirty="0"/>
            </a:br>
            <a:r>
              <a:rPr lang="ru-RU" dirty="0"/>
              <a:t>современное состояние</a:t>
            </a:r>
            <a:br>
              <a:rPr lang="ru-RU" dirty="0"/>
            </a:br>
            <a:r>
              <a:rPr lang="ru-RU" dirty="0"/>
              <a:t>коневодства и </a:t>
            </a:r>
            <a:r>
              <a:rPr lang="ru-RU" dirty="0" smtClean="0"/>
              <a:t>коннозаводства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Кумыс – это продукт, полученный путем сквашивания кобыльего молока специальными заквасками, в состав которых входят молочнокислые бактерии и молочные дрожжи.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 кумысе резко сокращается содержание сахара, накапливаются молочная кислота, углекислый газ, ферменты, ароматические и другие вещества.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Калорийность 1 л кумыса колеблется от 300 до 400 ккал.</a:t>
            </a:r>
            <a:endParaRPr lang="ru-RU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Молочная продуктивность</a:t>
            </a:r>
            <a:endParaRPr lang="ru-RU" dirty="0"/>
          </a:p>
        </p:txBody>
      </p:sp>
      <p:pic>
        <p:nvPicPr>
          <p:cNvPr id="11" name="Picture 8" descr="https://kartinkof.club/uploads/posts/2023-05/1683613703_kartinkof-club-p-kumis-kartinki-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037769"/>
            <a:ext cx="3487738" cy="25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333" b="1" dirty="0"/>
              <a:t>Спортивное коневодство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397000"/>
            <a:ext cx="7956180" cy="635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Спортивное направление включает выращивание и выявление лошадей, пригодных для классических видов конного спорта, конноспортивных игр и состязаний, конного туризма и проката, всероссийских и международных соревнований, олимпийских игр.</a:t>
            </a:r>
          </a:p>
        </p:txBody>
      </p:sp>
      <p:pic>
        <p:nvPicPr>
          <p:cNvPr id="9" name="Picture 6" descr="сканиров0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65828"/>
            <a:ext cx="3918148" cy="34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сканиров00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70" y="2032000"/>
            <a:ext cx="3759063" cy="345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и направления развития отрасли</a:t>
            </a:r>
            <a:endParaRPr lang="ru-RU" dirty="0"/>
          </a:p>
        </p:txBody>
      </p:sp>
      <p:pic>
        <p:nvPicPr>
          <p:cNvPr id="30726" name="Picture 13" descr="scotchsa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76" y="1524000"/>
            <a:ext cx="2771310" cy="3619500"/>
          </a:xfrm>
        </p:spPr>
      </p:pic>
      <p:sp>
        <p:nvSpPr>
          <p:cNvPr id="8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686328" y="1524000"/>
            <a:ext cx="3990127" cy="38537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dirty="0" smtClean="0"/>
              <a:t>Основными задачами являются: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увеличение во всех категориях хозяйств численности лошадей(1,8 млн голов) с последующим ее ростом до объективной потребности;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увеличение производства продукции коневодства;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повышение интенсивности селекционных процессов в племенном коневодстве, обеспечивающих получение высокоценных племенных и спортивных лошадей, не уступающих по качеству конскому поголовью стран с высокоразвитым коневодством;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разработка новых типов коневодческих предприятий,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оптимизация организационной структуры коннозаводства;</a:t>
            </a:r>
            <a:endParaRPr lang="ru-RU" dirty="0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 flipV="1">
            <a:off x="3552032" y="1596761"/>
            <a:ext cx="59412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5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1240896" y="1477698"/>
            <a:ext cx="7141104" cy="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ru-RU" sz="1667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1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и направления развития отрасли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11560" y="1524000"/>
            <a:ext cx="3846111" cy="39257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совершенствования организационно-технологических приемов выращивания племенных, продуктивных и рабочих лошадей в целях их удешевления на основе повышения производительности труда коневодов, улучшения воспроизводства лошадей, ветеринарного обслуживания, кормления и содержания конского поголовья;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обеспечение конкурентоспособности продукции коннозаводства на мировом рынке за счет повышения качества выращивания и подготовки  лошадей, а также на основе эффективного менеджмента;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создание сети конных парков по регионам страны для комплексного использования лошадей;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создание системы акционерных и частных предприятий по производству экологически чистой продукции из конины, продуктов детского питания из кобыльего молока, кумыса. </a:t>
            </a:r>
            <a:endParaRPr lang="ru-RU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48532" y="1866636"/>
            <a:ext cx="7620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sz="1500"/>
          </a:p>
        </p:txBody>
      </p:sp>
      <p:pic>
        <p:nvPicPr>
          <p:cNvPr id="11" name="Picture 4" descr="Серая кобы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58" y="1524000"/>
            <a:ext cx="2531821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поголовья лошадей в </a:t>
            </a: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мире и </a:t>
            </a:r>
            <a:r>
              <a:rPr lang="ru-RU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отдельных странах (тыс. голов</a:t>
            </a: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2800" dirty="0"/>
          </a:p>
        </p:txBody>
      </p:sp>
      <p:graphicFrame>
        <p:nvGraphicFramePr>
          <p:cNvPr id="97403" name="Group 123"/>
          <p:cNvGraphicFramePr>
            <a:graphicFrameLocks noGrp="1"/>
          </p:cNvGraphicFramePr>
          <p:nvPr>
            <p:ph idx="1"/>
          </p:nvPr>
        </p:nvGraphicFramePr>
        <p:xfrm>
          <a:off x="251520" y="1417344"/>
          <a:ext cx="8568953" cy="410568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05288"/>
                <a:gridCol w="1156090"/>
                <a:gridCol w="1157706"/>
                <a:gridCol w="1156090"/>
                <a:gridCol w="1498396"/>
                <a:gridCol w="1695383"/>
              </a:tblGrid>
              <a:tr h="1860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Страна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1985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Поголовье 2000 года в % 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1985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1990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34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Весь мир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том числе: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65683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61164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60946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93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99,6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Китай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10978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10294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8855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81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86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Бразилия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6330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6000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6400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101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107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Мексика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6135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6170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6250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102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102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США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10580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5400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6150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58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114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Монголия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1961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2200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2900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148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132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Россия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2600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2620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1804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77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69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Казахстан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1455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1619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1083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74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67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Румыния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660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663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820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124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124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Германия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471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477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680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144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142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Польша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1404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941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558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40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59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Франция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310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319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347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109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  <a:tr h="186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Италия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256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323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131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126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198" marR="78198" marT="38101" marB="38101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8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0843" y="317500"/>
            <a:ext cx="6181510" cy="952500"/>
          </a:xfrm>
        </p:spPr>
        <p:txBody>
          <a:bodyPr>
            <a:noAutofit/>
          </a:bodyPr>
          <a:lstStyle/>
          <a:p>
            <a:r>
              <a:rPr lang="ru-RU" sz="2667" dirty="0"/>
              <a:t>Поголовье лошадей в Российской Федерации (на конец года, тыс. гол.)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078104"/>
              </p:ext>
            </p:extLst>
          </p:nvPr>
        </p:nvGraphicFramePr>
        <p:xfrm>
          <a:off x="1121617" y="1777380"/>
          <a:ext cx="6900770" cy="2460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193">
                  <a:extLst>
                    <a:ext uri="{9D8B030D-6E8A-4147-A177-3AD203B41FA5}">
                      <a16:colId xmlns:a16="http://schemas.microsoft.com/office/drawing/2014/main" xmlns="" val="1043168810"/>
                    </a:ext>
                  </a:extLst>
                </a:gridCol>
                <a:gridCol w="647292">
                  <a:extLst>
                    <a:ext uri="{9D8B030D-6E8A-4147-A177-3AD203B41FA5}">
                      <a16:colId xmlns:a16="http://schemas.microsoft.com/office/drawing/2014/main" xmlns="" val="3541553639"/>
                    </a:ext>
                  </a:extLst>
                </a:gridCol>
                <a:gridCol w="647292">
                  <a:extLst>
                    <a:ext uri="{9D8B030D-6E8A-4147-A177-3AD203B41FA5}">
                      <a16:colId xmlns:a16="http://schemas.microsoft.com/office/drawing/2014/main" xmlns="" val="1265340747"/>
                    </a:ext>
                  </a:extLst>
                </a:gridCol>
                <a:gridCol w="647292">
                  <a:extLst>
                    <a:ext uri="{9D8B030D-6E8A-4147-A177-3AD203B41FA5}">
                      <a16:colId xmlns:a16="http://schemas.microsoft.com/office/drawing/2014/main" xmlns="" val="1298420052"/>
                    </a:ext>
                  </a:extLst>
                </a:gridCol>
                <a:gridCol w="647292">
                  <a:extLst>
                    <a:ext uri="{9D8B030D-6E8A-4147-A177-3AD203B41FA5}">
                      <a16:colId xmlns:a16="http://schemas.microsoft.com/office/drawing/2014/main" xmlns="" val="436406774"/>
                    </a:ext>
                  </a:extLst>
                </a:gridCol>
                <a:gridCol w="647292">
                  <a:extLst>
                    <a:ext uri="{9D8B030D-6E8A-4147-A177-3AD203B41FA5}">
                      <a16:colId xmlns:a16="http://schemas.microsoft.com/office/drawing/2014/main" xmlns="" val="2485320626"/>
                    </a:ext>
                  </a:extLst>
                </a:gridCol>
                <a:gridCol w="647292">
                  <a:extLst>
                    <a:ext uri="{9D8B030D-6E8A-4147-A177-3AD203B41FA5}">
                      <a16:colId xmlns:a16="http://schemas.microsoft.com/office/drawing/2014/main" xmlns="" val="2500368565"/>
                    </a:ext>
                  </a:extLst>
                </a:gridCol>
                <a:gridCol w="647292">
                  <a:extLst>
                    <a:ext uri="{9D8B030D-6E8A-4147-A177-3AD203B41FA5}">
                      <a16:colId xmlns:a16="http://schemas.microsoft.com/office/drawing/2014/main" xmlns="" val="3437152391"/>
                    </a:ext>
                  </a:extLst>
                </a:gridCol>
                <a:gridCol w="644533">
                  <a:extLst>
                    <a:ext uri="{9D8B030D-6E8A-4147-A177-3AD203B41FA5}">
                      <a16:colId xmlns:a16="http://schemas.microsoft.com/office/drawing/2014/main" xmlns="" val="3766370187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Категория</a:t>
                      </a:r>
                      <a:r>
                        <a:rPr lang="ru-RU" sz="1300" baseline="0" dirty="0" smtClean="0">
                          <a:effectLst/>
                        </a:rPr>
                        <a:t> хозяйств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2005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2016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xmlns="" val="2683507019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Хозяйства всех категорий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1316,6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1340,6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1362,1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1378,5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1374,8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1373,3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1374,2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1381,3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xmlns="" val="2119544989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С.-х. организации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463,7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396,1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380,1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358,8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343,6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325,6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311,1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303,2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xmlns="" val="261554163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Хозяйства населения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737,0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728,0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731,7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730,4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731,3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727,8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722,3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709,4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xmlns="" val="2588917927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КФХ и ИП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115,8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216,6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250,4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289,2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300,0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319,9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340,8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368,8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xmlns="" val="391186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8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Причины снижения численности лошадей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844" y="1524000"/>
            <a:ext cx="6481543" cy="38537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Прямые потери в ходе Второй мировой войны. В ходе боевых действий, а также от голода и других причин погибло не менее 10 млн. животных.</a:t>
            </a:r>
          </a:p>
          <a:p>
            <a:pPr lvl="0"/>
            <a:r>
              <a:rPr lang="ru-RU" dirty="0"/>
              <a:t>Снижение потребности в лошадях в армии. Хотя конница активно использовалась даже во время Второй мировой, ее прежнее значение резко снизилось. В послевоенные годы на развитие коневодства повлияло расформирование кавалерии как рода войск и замена тягловых лошадей моторизированными тягачами.</a:t>
            </a:r>
          </a:p>
          <a:p>
            <a:pPr lvl="0"/>
            <a:r>
              <a:rPr lang="ru-RU" dirty="0"/>
              <a:t>Технический прогресс. Повсеместная механизация сельского хозяйства, транспорта и промышленности сделали лошадей ненужными. Их заменили трактора и автомобили.</a:t>
            </a:r>
          </a:p>
          <a:p>
            <a:pPr lvl="0"/>
            <a:r>
              <a:rPr lang="ru-RU" dirty="0"/>
              <a:t>Ставка на других сельскохозяйственных животных и ликвидация табунного коневодства. Если в дореволюционные времена конину можно было часто увидеть на столе россиян, то с приходом советской власти и внедрением плановой экономики основным источником мяса, поступающего в продажу, стали коровы и свиньи, поскольку они более продуктивны в этом плане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5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Племенная база коневодства Ставрополья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844" y="1524000"/>
            <a:ext cx="6541549" cy="38537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Племенные заводы:</a:t>
            </a:r>
            <a:endParaRPr lang="ru-RU" dirty="0"/>
          </a:p>
          <a:p>
            <a:pPr lvl="1"/>
            <a:r>
              <a:rPr lang="ru-RU" dirty="0"/>
              <a:t>АО «Терский племенной конный завод № 169» (Минераловодский городской округ), занимающийся разведением лошадей арабской чистокровной породы, </a:t>
            </a:r>
          </a:p>
          <a:p>
            <a:pPr lvl="1"/>
            <a:r>
              <a:rPr lang="ru-RU" dirty="0"/>
              <a:t>ООО «Ставропольский конный завод №170» (Александровский район), занимающийся разведением лошадей ахалтекинской породы, </a:t>
            </a:r>
          </a:p>
          <a:p>
            <a:pPr lvl="1"/>
            <a:r>
              <a:rPr lang="ru-RU" dirty="0"/>
              <a:t>ООО ПКЗ «Ставропольский» (Александровский район), занимающийся разведением лошадей терской породы, </a:t>
            </a:r>
          </a:p>
          <a:p>
            <a:pPr lvl="1"/>
            <a:r>
              <a:rPr lang="ru-RU" dirty="0"/>
              <a:t>ООО «СХП «Свободный труд» (</a:t>
            </a:r>
            <a:r>
              <a:rPr lang="ru-RU" dirty="0" err="1"/>
              <a:t>Новоселицкий</a:t>
            </a:r>
            <a:r>
              <a:rPr lang="ru-RU" dirty="0"/>
              <a:t> район), занимающийся разведением лошадей чистокровной верховой породы</a:t>
            </a:r>
          </a:p>
          <a:p>
            <a:r>
              <a:rPr lang="ru-RU" b="1" dirty="0"/>
              <a:t>Племенные репродукторы: </a:t>
            </a:r>
            <a:endParaRPr lang="ru-RU" dirty="0"/>
          </a:p>
          <a:p>
            <a:pPr lvl="1"/>
            <a:r>
              <a:rPr lang="ru-RU" dirty="0"/>
              <a:t>ФГУП «Рассвет-Ставрополье» (</a:t>
            </a:r>
            <a:r>
              <a:rPr lang="ru-RU" dirty="0" err="1"/>
              <a:t>Новоселицкий</a:t>
            </a:r>
            <a:r>
              <a:rPr lang="ru-RU" dirty="0"/>
              <a:t> район), занимающийся разведением чистокровной верховой породы, </a:t>
            </a:r>
          </a:p>
          <a:p>
            <a:pPr lvl="1"/>
            <a:r>
              <a:rPr lang="ru-RU" dirty="0"/>
              <a:t>ООО «Восход» (Предгорный район), занимающийся разведением карачаевской породы лошадей. </a:t>
            </a:r>
          </a:p>
        </p:txBody>
      </p:sp>
    </p:spTree>
    <p:extLst>
      <p:ext uri="{BB962C8B-B14F-4D97-AF65-F5344CB8AC3E}">
        <p14:creationId xmlns:p14="http://schemas.microsoft.com/office/powerpoint/2010/main" val="6187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Терский племенной конный завод № </a:t>
            </a:r>
            <a:r>
              <a:rPr lang="ru-RU" dirty="0" smtClean="0"/>
              <a:t>169: Арабская порода лошадей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170337"/>
            <a:ext cx="3487737" cy="2326825"/>
          </a:xfrm>
        </p:spPr>
      </p:pic>
      <p:pic>
        <p:nvPicPr>
          <p:cNvPr id="13314" name="Picture 2" descr="https://mashuk-tour.ru/wp-content/uploads/2020/05/jekskursija-plemennoj-konnyj-zav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171699"/>
            <a:ext cx="3487738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Ставропольский конный завод №170: Ахалтекинская порода лошадей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44" y="1377771"/>
            <a:ext cx="5761463" cy="4082627"/>
          </a:xfrm>
        </p:spPr>
      </p:pic>
    </p:spTree>
    <p:extLst>
      <p:ext uri="{BB962C8B-B14F-4D97-AF65-F5344CB8AC3E}">
        <p14:creationId xmlns:p14="http://schemas.microsoft.com/office/powerpoint/2010/main" val="38967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CC"/>
                </a:solidFill>
              </a:rPr>
              <a:t>План лекции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333" dirty="0"/>
              <a:t>Народнохозяйственное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333" dirty="0"/>
              <a:t>значения коневодства</a:t>
            </a:r>
          </a:p>
          <a:p>
            <a:pPr eaLnBrk="1" hangingPunct="1">
              <a:defRPr/>
            </a:pPr>
            <a:r>
              <a:rPr lang="ru-RU" sz="2333" dirty="0"/>
              <a:t>История и современное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333" dirty="0"/>
              <a:t>состояние коневодства</a:t>
            </a:r>
          </a:p>
          <a:p>
            <a:pPr eaLnBrk="1" hangingPunct="1">
              <a:defRPr/>
            </a:pPr>
            <a:r>
              <a:rPr lang="ru-RU" sz="2333" dirty="0"/>
              <a:t>Биологические особенности лошадей</a:t>
            </a:r>
          </a:p>
          <a:p>
            <a:pPr eaLnBrk="1" hangingPunct="1">
              <a:defRPr/>
            </a:pPr>
            <a:r>
              <a:rPr lang="ru-RU" sz="2333" dirty="0"/>
              <a:t>Зоны размещения коневодства в РФ</a:t>
            </a:r>
          </a:p>
          <a:p>
            <a:pPr eaLnBrk="1" hangingPunct="1">
              <a:defRPr/>
            </a:pPr>
            <a:r>
              <a:rPr lang="ru-RU" sz="2333" dirty="0"/>
              <a:t>Направления  коневодства</a:t>
            </a:r>
          </a:p>
          <a:p>
            <a:pPr eaLnBrk="1" hangingPunct="1">
              <a:defRPr/>
            </a:pPr>
            <a:r>
              <a:rPr lang="ru-RU" sz="2333" dirty="0"/>
              <a:t>Перспективы развития отрасли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333" dirty="0"/>
          </a:p>
        </p:txBody>
      </p:sp>
      <p:pic>
        <p:nvPicPr>
          <p:cNvPr id="3076" name="Picture 5" descr="nard3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61" y="82529"/>
            <a:ext cx="2811136" cy="313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9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ПКЗ «Ставропольский</a:t>
            </a:r>
            <a:r>
              <a:rPr lang="ru-RU" dirty="0" smtClean="0"/>
              <a:t>»: Терская порода лошадей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44" y="1523999"/>
            <a:ext cx="6002313" cy="4006545"/>
          </a:xfrm>
        </p:spPr>
      </p:pic>
    </p:spTree>
    <p:extLst>
      <p:ext uri="{BB962C8B-B14F-4D97-AF65-F5344CB8AC3E}">
        <p14:creationId xmlns:p14="http://schemas.microsoft.com/office/powerpoint/2010/main" val="23056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СХП «Свободный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труд: Чистокровная порода лошадей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1" y="2080077"/>
            <a:ext cx="4159049" cy="2507343"/>
          </a:xfrm>
        </p:spPr>
      </p:pic>
      <p:pic>
        <p:nvPicPr>
          <p:cNvPr id="14338" name="Picture 2" descr="https://sezon-dacha.ru/wp-content/uploads/7/e/2/7e25d3ab09a5ac7c97597947afdc819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1" y="2080078"/>
            <a:ext cx="3487738" cy="25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Карачаевская порода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43" y="1397535"/>
            <a:ext cx="5641450" cy="4137063"/>
          </a:xfrm>
        </p:spPr>
      </p:pic>
    </p:spTree>
    <p:extLst>
      <p:ext uri="{BB962C8B-B14F-4D97-AF65-F5344CB8AC3E}">
        <p14:creationId xmlns:p14="http://schemas.microsoft.com/office/powerpoint/2010/main" val="18471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Народнохозяйственное значение коневодства</a:t>
            </a: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Коневодство – отрасль животноводства, которая призвана обеспечивать народное хозяйство страны племенными, </a:t>
            </a:r>
            <a:r>
              <a:rPr lang="ru-RU" dirty="0" err="1" smtClean="0"/>
              <a:t>пользовательными</a:t>
            </a:r>
            <a:r>
              <a:rPr lang="ru-RU" dirty="0" smtClean="0"/>
              <a:t>, продуктивными и спортивными лошадьми, а также поставки их на экспорт.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Данная отрасль тесно связана с селекцией, разведением, кормлением сельскохозяйственных животных, зоогигиеной, анатомией, физиологией и другими биологическими, зоотехническими и ветеринарными дисциплинами.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7" name="Picture 7" descr="hfmoni3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03" y="1133532"/>
            <a:ext cx="2944073" cy="4244248"/>
          </a:xfrm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731948" y="1477699"/>
            <a:ext cx="3810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410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коневодства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Главный </a:t>
            </a:r>
            <a:r>
              <a:rPr lang="ru-RU" dirty="0"/>
              <a:t>вид </a:t>
            </a:r>
            <a:r>
              <a:rPr lang="ru-RU" dirty="0" smtClean="0"/>
              <a:t>продуктивности </a:t>
            </a:r>
            <a:r>
              <a:rPr lang="ru-RU" dirty="0"/>
              <a:t>– различные виды механической работы, </a:t>
            </a:r>
            <a:r>
              <a:rPr lang="ru-RU" dirty="0" smtClean="0"/>
              <a:t>полезной </a:t>
            </a:r>
            <a:r>
              <a:rPr lang="ru-RU" dirty="0"/>
              <a:t>для </a:t>
            </a:r>
            <a:r>
              <a:rPr lang="ru-RU" dirty="0" smtClean="0"/>
              <a:t>человека.</a:t>
            </a:r>
          </a:p>
          <a:p>
            <a:r>
              <a:rPr lang="ru-RU" dirty="0" smtClean="0"/>
              <a:t>Четкое разделение </a:t>
            </a:r>
            <a:r>
              <a:rPr lang="ru-RU" dirty="0"/>
              <a:t>на племенное коневодство, называемое коннозаводством, и коневодство </a:t>
            </a:r>
            <a:r>
              <a:rPr lang="ru-RU" dirty="0" err="1" smtClean="0"/>
              <a:t>пользовательное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пользовательном</a:t>
            </a:r>
            <a:r>
              <a:rPr lang="ru-RU" dirty="0" smtClean="0"/>
              <a:t> коневодстве различается </a:t>
            </a:r>
            <a:r>
              <a:rPr lang="ru-RU" dirty="0"/>
              <a:t>два направления – рабочее и </a:t>
            </a:r>
            <a:r>
              <a:rPr lang="ru-RU" dirty="0" smtClean="0"/>
              <a:t>продуктивное.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619500" y="1438011"/>
            <a:ext cx="3810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sz="15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курса</a:t>
            </a:r>
            <a:endParaRPr lang="ru-RU" dirty="0"/>
          </a:p>
        </p:txBody>
      </p:sp>
      <p:sp>
        <p:nvSpPr>
          <p:cNvPr id="101385" name="Rectangle 9"/>
          <p:cNvSpPr>
            <a:spLocks noGrp="1" noChangeArrowheads="1"/>
          </p:cNvSpPr>
          <p:nvPr>
            <p:ph idx="1"/>
          </p:nvPr>
        </p:nvSpPr>
        <p:spPr>
          <a:xfrm>
            <a:off x="970613" y="1524000"/>
            <a:ext cx="7202776" cy="39257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Выведение новых и совершенствование имеющихся пород требуют глубокого понимания законов и достижений генетики, разведения, искусственного осеменения и трансплантации эмбрионов.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Профилактика различных заболеваний, встречающихся у лошадей, не может быть успешной без знания вопросов зоогигиены и ветеринарии.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Основной задачей изучения курса «Коневодства» является познание хозяйственно-биологических особенностей лошадей, приобретение глубоких знаний и навыков по коневодству, коннозаводству и конному спорту, что позволит специалистам-коневодам успешно работать и управлять производством, правильно решать задачи, стоящие перед ними.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По своему значению коневодство всегда занимало особое положение среди других отраслей животноводства. История цивилизации человечества прямо или косвенно оставалась связанной с совершенствованием коневодства.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dirty="0" smtClean="0"/>
              <a:t>Знание хотя бы в общих чертах коневодства в прошлом позволяет лучше понять его настоящее и направления развития в будущем.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коневодства</a:t>
            </a:r>
            <a:endParaRPr lang="ru-RU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1524000"/>
            <a:ext cx="3774103" cy="39977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Широкое использование лошади в боевых колесницах, в кавалерии, а также в спорте способствовало распространению в течение долгого времени культа коня. Знаменитый историк древности Геродот (</a:t>
            </a:r>
            <a:r>
              <a:rPr lang="en-US" dirty="0" smtClean="0"/>
              <a:t>V</a:t>
            </a:r>
            <a:r>
              <a:rPr lang="ru-RU" dirty="0" smtClean="0"/>
              <a:t>в. до н.э.) писал, что персы приносили в жертву Богу Солнца золотисто-рыжих кобыл как символ высшего дара.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В.О. Витт указывал, что на протяжении 3 тыс. лет, вплоть до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в., лошадям присваивали имена, а не клички, как другим домашним животным. Имя давалось лошади только после выявления её индивидуальных особенностей экстерьера, темперамента и характера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5" descr="criollo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769" y="1804987"/>
            <a:ext cx="3352800" cy="3057525"/>
          </a:xfrm>
        </p:spPr>
      </p:pic>
    </p:spTree>
    <p:extLst>
      <p:ext uri="{BB962C8B-B14F-4D97-AF65-F5344CB8AC3E}">
        <p14:creationId xmlns:p14="http://schemas.microsoft.com/office/powerpoint/2010/main" val="12050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коневодства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Первые государственные мероприятия по улучшению коневодства в России относятся к периоду правления Петра 1. Было организовано несколько конных заводов. Наряду с государственными возникали и частные. К концу 18 в. число таких заводов увеличилось до 220, а к 1916г. – до 5692, в которых числилось около 173 тыс. племенных и улучшенных кобыл.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В </a:t>
            </a:r>
            <a:r>
              <a:rPr lang="ru-RU" dirty="0" smtClean="0"/>
              <a:t>1917 г</a:t>
            </a:r>
            <a:r>
              <a:rPr lang="ru-RU" dirty="0"/>
              <a:t>. по количеству лошадей Россия занимала первое место в мире. Их насчитывалось 38,2 млн. голов, т.е. около 40% мировой численности конского состава. </a:t>
            </a:r>
          </a:p>
        </p:txBody>
      </p:sp>
      <p:pic>
        <p:nvPicPr>
          <p:cNvPr id="7" name="Picture 7" descr="лошади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28" y="1524000"/>
            <a:ext cx="283168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5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СтГАУ</Template>
  <TotalTime>579</TotalTime>
  <Words>2613</Words>
  <Application>Microsoft Office PowerPoint</Application>
  <PresentationFormat>Экран (16:10)</PresentationFormat>
  <Paragraphs>286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Calibri</vt:lpstr>
      <vt:lpstr>Century</vt:lpstr>
      <vt:lpstr>Tahoma</vt:lpstr>
      <vt:lpstr>Times New Roman</vt:lpstr>
      <vt:lpstr>Verdana</vt:lpstr>
      <vt:lpstr>Wingdings</vt:lpstr>
      <vt:lpstr>Тема11</vt:lpstr>
      <vt:lpstr>Коневодство</vt:lpstr>
      <vt:lpstr>Учебники</vt:lpstr>
      <vt:lpstr>История развития и современное состояние коневодства и коннозаводства</vt:lpstr>
      <vt:lpstr>План лекции</vt:lpstr>
      <vt:lpstr>Народнохозяйственное значение коневодства</vt:lpstr>
      <vt:lpstr>Особенности коневодства</vt:lpstr>
      <vt:lpstr>Задачи курса</vt:lpstr>
      <vt:lpstr>История коневодства</vt:lpstr>
      <vt:lpstr>История коневодства</vt:lpstr>
      <vt:lpstr>История коневодства</vt:lpstr>
      <vt:lpstr>История коневодства</vt:lpstr>
      <vt:lpstr>Биологические особенности лошадей</vt:lpstr>
      <vt:lpstr>Скелет и мышцы</vt:lpstr>
      <vt:lpstr>Кожный покров и его производные</vt:lpstr>
      <vt:lpstr>Органы дыхания</vt:lpstr>
      <vt:lpstr>Органы кровообращения</vt:lpstr>
      <vt:lpstr>Органы пищеварения</vt:lpstr>
      <vt:lpstr>Органы пищеварения лошади: количество зубов</vt:lpstr>
      <vt:lpstr>Презентация PowerPoint</vt:lpstr>
      <vt:lpstr>Размещение коневодства по зонам страны</vt:lpstr>
      <vt:lpstr>Размещение коневодства по зонам страны</vt:lpstr>
      <vt:lpstr>Размещение коневодства по зонам страны</vt:lpstr>
      <vt:lpstr>Размещение коневодства по зонам страны</vt:lpstr>
      <vt:lpstr>Основные направления коневодства</vt:lpstr>
      <vt:lpstr>Основные направления коневодства</vt:lpstr>
      <vt:lpstr>Основные направления коневодства</vt:lpstr>
      <vt:lpstr>Мясное коневодство</vt:lpstr>
      <vt:lpstr>Мясное коневодство</vt:lpstr>
      <vt:lpstr>Молочная продуктивность</vt:lpstr>
      <vt:lpstr>Молочная продуктивность</vt:lpstr>
      <vt:lpstr>Спортивное коневодство</vt:lpstr>
      <vt:lpstr>Перспективы и направления развития отрасли</vt:lpstr>
      <vt:lpstr>Перспективы и направления развития отрасли</vt:lpstr>
      <vt:lpstr>Динамика поголовья лошадей в мире и отдельных странах (тыс. голов)</vt:lpstr>
      <vt:lpstr>Поголовье лошадей в Российской Федерации (на конец года, тыс. гол.)</vt:lpstr>
      <vt:lpstr>Причины снижения численности лошадей в России</vt:lpstr>
      <vt:lpstr>Племенная база коневодства Ставрополья</vt:lpstr>
      <vt:lpstr>Терский племенной конный завод № 169: Арабская порода лошадей</vt:lpstr>
      <vt:lpstr>Ставропольский конный завод №170: Ахалтекинская порода лошадей</vt:lpstr>
      <vt:lpstr>ПКЗ «Ставропольский»: Терская порода лошадей</vt:lpstr>
      <vt:lpstr>СХП «Свободный труд: Чистокровная порода лошадей</vt:lpstr>
      <vt:lpstr>Карачаевская порода</vt:lpstr>
    </vt:vector>
  </TitlesOfParts>
  <Company>Ставропольский ГАУ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300 Гигиена</dc:creator>
  <cp:lastModifiedBy>Учетная запись Майкрософт</cp:lastModifiedBy>
  <cp:revision>29</cp:revision>
  <dcterms:created xsi:type="dcterms:W3CDTF">2015-02-11T05:27:39Z</dcterms:created>
  <dcterms:modified xsi:type="dcterms:W3CDTF">2024-04-21T16:28:05Z</dcterms:modified>
</cp:coreProperties>
</file>