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85" r:id="rId2"/>
    <p:sldId id="312" r:id="rId3"/>
    <p:sldId id="297" r:id="rId4"/>
    <p:sldId id="313" r:id="rId5"/>
    <p:sldId id="314" r:id="rId6"/>
    <p:sldId id="298" r:id="rId7"/>
    <p:sldId id="323" r:id="rId8"/>
    <p:sldId id="315" r:id="rId9"/>
    <p:sldId id="301" r:id="rId10"/>
    <p:sldId id="327" r:id="rId11"/>
    <p:sldId id="286" r:id="rId12"/>
    <p:sldId id="302" r:id="rId13"/>
    <p:sldId id="303" r:id="rId14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00"/>
    <a:srgbClr val="CC3300"/>
    <a:srgbClr val="FFFF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79" autoAdjust="0"/>
    <p:restoredTop sz="94664" autoAdjust="0"/>
  </p:normalViewPr>
  <p:slideViewPr>
    <p:cSldViewPr>
      <p:cViewPr varScale="1">
        <p:scale>
          <a:sx n="66" d="100"/>
          <a:sy n="66" d="100"/>
        </p:scale>
        <p:origin x="-138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3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14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33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3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75E4662A-979C-4140-BD0D-35DF34E241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96299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39DDF65F-5E5A-4E9B-89AC-01EC82D63790}" type="slidenum">
              <a:rPr lang="ru-RU" smtClean="0"/>
              <a:pPr/>
              <a:t>1</a:t>
            </a:fld>
            <a:endParaRPr lang="ru-RU" smtClean="0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D0B02C0C-D7C0-45A2-B335-662C44356C7E}" type="slidenum">
              <a:rPr lang="ru-RU" smtClean="0"/>
              <a:pPr/>
              <a:t>12</a:t>
            </a:fld>
            <a:endParaRPr lang="ru-RU" smtClean="0"/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3DE6C798-ACAD-4E69-B1A3-C711875C4746}" type="slidenum">
              <a:rPr lang="ru-RU" smtClean="0"/>
              <a:pPr/>
              <a:t>13</a:t>
            </a:fld>
            <a:endParaRPr lang="ru-RU" smtClean="0"/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5A9634E6-C13C-4BE2-804B-CD40B42070B8}" type="slidenum">
              <a:rPr lang="ru-RU" smtClean="0"/>
              <a:pPr/>
              <a:t>2</a:t>
            </a:fld>
            <a:endParaRPr lang="ru-RU" smtClean="0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1477539E-0917-4CFC-8B68-8B67A2DEDEE6}" type="slidenum">
              <a:rPr lang="ru-RU" smtClean="0"/>
              <a:pPr/>
              <a:t>3</a:t>
            </a:fld>
            <a:endParaRPr lang="ru-RU" smtClean="0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59EDA4F2-96C4-4217-8F5A-BACF3F201D54}" type="slidenum">
              <a:rPr lang="ru-RU" smtClean="0"/>
              <a:pPr/>
              <a:t>4</a:t>
            </a:fld>
            <a:endParaRPr lang="ru-RU" smtClean="0"/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2BCE93CE-DA34-4627-A226-94BDD4FEDB7A}" type="slidenum">
              <a:rPr lang="ru-RU" smtClean="0"/>
              <a:pPr/>
              <a:t>5</a:t>
            </a:fld>
            <a:endParaRPr lang="ru-RU" smtClean="0"/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71BFF9B9-EFCF-441D-B8B3-765FAE0596E8}" type="slidenum">
              <a:rPr lang="ru-RU" smtClean="0"/>
              <a:pPr/>
              <a:t>6</a:t>
            </a:fld>
            <a:endParaRPr lang="ru-RU" smtClean="0"/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CE2FBFEA-B3F9-4C85-A222-218F54DB9FD7}" type="slidenum">
              <a:rPr lang="ru-RU" smtClean="0"/>
              <a:pPr/>
              <a:t>8</a:t>
            </a:fld>
            <a:endParaRPr lang="ru-RU" smtClean="0"/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DBDCCF3A-E047-4BA4-B907-D8483F89508F}" type="slidenum">
              <a:rPr lang="ru-RU" smtClean="0"/>
              <a:pPr/>
              <a:t>9</a:t>
            </a:fld>
            <a:endParaRPr lang="ru-RU" smtClean="0"/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D58ADC17-739A-4C95-8F7B-F850FBE2BECE}" type="slidenum">
              <a:rPr lang="ru-RU" smtClean="0"/>
              <a:pPr/>
              <a:t>11</a:t>
            </a:fld>
            <a:endParaRPr lang="ru-RU" smtClean="0"/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30DEE1-EA04-48DE-BBF2-5C800FFA40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80922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DFE8A5-7BAD-4FAF-9320-8806DCFFBE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5355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AFA95F-8A62-4F61-B284-FC941C0092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19041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49D39F-384B-41C8-B64E-CF6703B88E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62162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BB7489-DFF7-4D62-8616-B4BED3297F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84390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54D422-5550-4A23-A5D6-38612D689A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84174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7F0352-0EF8-4662-B15B-8EC0D4B42A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85738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AC20FC-E668-4D93-BC1F-D3C940413F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32023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4FD29E-6321-4537-931D-CFBCA6393A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90787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40F96B-5FC7-40B7-B911-F23A0BD807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60287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F50501-C3DA-4031-A1A2-1686B1F12A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85802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5885CB-67B2-4E75-91F4-3FE388F589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19794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44AD8BB1-D962-4388-BE14-18FF9BC9B0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ChangeArrowheads="1"/>
          </p:cNvSpPr>
          <p:nvPr/>
        </p:nvSpPr>
        <p:spPr bwMode="auto">
          <a:xfrm>
            <a:off x="0" y="0"/>
            <a:ext cx="9144000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r>
              <a:rPr lang="ru-RU" sz="3600" b="1"/>
              <a:t>ТИП АПИКОМПЛЕКСЫ – </a:t>
            </a:r>
            <a:r>
              <a:rPr lang="en-US" sz="3600" b="1"/>
              <a:t>APICOMPLEXA</a:t>
            </a:r>
            <a:endParaRPr lang="ru-RU" sz="3600" b="1"/>
          </a:p>
        </p:txBody>
      </p:sp>
      <p:sp>
        <p:nvSpPr>
          <p:cNvPr id="41987" name="Text Box 8"/>
          <p:cNvSpPr txBox="1">
            <a:spLocks noChangeArrowheads="1"/>
          </p:cNvSpPr>
          <p:nvPr/>
        </p:nvSpPr>
        <p:spPr bwMode="auto">
          <a:xfrm>
            <a:off x="0" y="1052513"/>
            <a:ext cx="91440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3200"/>
              <a:t>Класс Споровики (</a:t>
            </a:r>
            <a:r>
              <a:rPr lang="en-US" sz="3200"/>
              <a:t>Sporozoea)</a:t>
            </a:r>
            <a:endParaRPr lang="ru-RU" sz="3200"/>
          </a:p>
        </p:txBody>
      </p:sp>
      <p:sp>
        <p:nvSpPr>
          <p:cNvPr id="41988" name="Rectangle 10"/>
          <p:cNvSpPr>
            <a:spLocks noGrp="1" noChangeArrowheads="1"/>
          </p:cNvSpPr>
          <p:nvPr>
            <p:ph type="body" idx="1"/>
          </p:nvPr>
        </p:nvSpPr>
        <p:spPr>
          <a:xfrm>
            <a:off x="457200" y="1998663"/>
            <a:ext cx="8229600" cy="45259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mtClean="0"/>
              <a:t>Паразиты</a:t>
            </a:r>
          </a:p>
          <a:p>
            <a:pPr eaLnBrk="1" hangingPunct="1">
              <a:lnSpc>
                <a:spcPct val="90000"/>
              </a:lnSpc>
            </a:pPr>
            <a:r>
              <a:rPr lang="ru-RU" smtClean="0"/>
              <a:t>Строение упрощено</a:t>
            </a:r>
          </a:p>
          <a:p>
            <a:pPr eaLnBrk="1" hangingPunct="1">
              <a:lnSpc>
                <a:spcPct val="90000"/>
              </a:lnSpc>
            </a:pPr>
            <a:r>
              <a:rPr lang="ru-RU" smtClean="0"/>
              <a:t>Жизненный цикл характеризуется правильным чередованием полового и бесполого размножения, которое проходит в три стадии:</a:t>
            </a:r>
          </a:p>
          <a:p>
            <a:pPr lvl="1" eaLnBrk="1" hangingPunct="1">
              <a:lnSpc>
                <a:spcPct val="90000"/>
              </a:lnSpc>
            </a:pPr>
            <a:r>
              <a:rPr lang="ru-RU" smtClean="0"/>
              <a:t>шизогония</a:t>
            </a:r>
          </a:p>
          <a:p>
            <a:pPr lvl="1" eaLnBrk="1" hangingPunct="1">
              <a:lnSpc>
                <a:spcPct val="90000"/>
              </a:lnSpc>
            </a:pPr>
            <a:r>
              <a:rPr lang="ru-RU" smtClean="0"/>
              <a:t>гаметогония</a:t>
            </a:r>
          </a:p>
          <a:p>
            <a:pPr lvl="1" eaLnBrk="1" hangingPunct="1">
              <a:lnSpc>
                <a:spcPct val="90000"/>
              </a:lnSpc>
            </a:pPr>
            <a:r>
              <a:rPr lang="ru-RU" smtClean="0"/>
              <a:t>спорогония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7788" y="58738"/>
            <a:ext cx="8988425" cy="67405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5148263" y="4005263"/>
            <a:ext cx="3995737" cy="2276475"/>
          </a:xfrm>
        </p:spPr>
        <p:txBody>
          <a:bodyPr/>
          <a:lstStyle/>
          <a:p>
            <a:pPr eaLnBrk="1" hangingPunct="1"/>
            <a:r>
              <a:rPr lang="ru-RU" smtClean="0"/>
              <a:t>Цикл развития малярийного плазмодия</a:t>
            </a:r>
            <a:endParaRPr lang="en-US" smtClean="0"/>
          </a:p>
        </p:txBody>
      </p:sp>
      <p:pic>
        <p:nvPicPr>
          <p:cNvPr id="52227" name="Picture 10" descr="цикл мал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0"/>
            <a:ext cx="44307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8" name="Объект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93" t="7954" r="11142" b="10098"/>
          <a:stretch>
            <a:fillRect/>
          </a:stretch>
        </p:blipFill>
        <p:spPr bwMode="auto">
          <a:xfrm>
            <a:off x="5003800" y="446088"/>
            <a:ext cx="3919538" cy="298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65175"/>
          </a:xfrm>
        </p:spPr>
        <p:txBody>
          <a:bodyPr/>
          <a:lstStyle/>
          <a:p>
            <a:pPr eaLnBrk="1" hangingPunct="1"/>
            <a:r>
              <a:rPr lang="ru-RU" sz="3600" b="1" smtClean="0">
                <a:solidFill>
                  <a:schemeClr val="tx1"/>
                </a:solidFill>
              </a:rPr>
              <a:t>Отряд пироплазмиды –</a:t>
            </a:r>
            <a:r>
              <a:rPr lang="en-US" sz="3600" b="1" smtClean="0">
                <a:solidFill>
                  <a:schemeClr val="tx1"/>
                </a:solidFill>
              </a:rPr>
              <a:t> Piroplasmidae</a:t>
            </a:r>
          </a:p>
        </p:txBody>
      </p:sp>
      <p:sp>
        <p:nvSpPr>
          <p:cNvPr id="53251" name="Text Box 6"/>
          <p:cNvSpPr txBox="1">
            <a:spLocks noChangeArrowheads="1"/>
          </p:cNvSpPr>
          <p:nvPr/>
        </p:nvSpPr>
        <p:spPr bwMode="auto">
          <a:xfrm>
            <a:off x="107950" y="2133600"/>
            <a:ext cx="3671888" cy="307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2400" b="1"/>
              <a:t>Формы возбудителей </a:t>
            </a:r>
          </a:p>
          <a:p>
            <a:pPr algn="ctr" eaLnBrk="1" hangingPunct="1"/>
            <a:r>
              <a:rPr lang="ru-RU" sz="2400" b="1"/>
              <a:t>бабезиидозов в крови животных</a:t>
            </a:r>
            <a:r>
              <a:rPr lang="ru-RU" sz="2400"/>
              <a:t>:</a:t>
            </a:r>
          </a:p>
          <a:p>
            <a:pPr algn="ctr" eaLnBrk="1" hangingPunct="1"/>
            <a:endParaRPr lang="ru-RU" sz="2400"/>
          </a:p>
          <a:p>
            <a:pPr eaLnBrk="1" hangingPunct="1"/>
            <a:r>
              <a:rPr lang="ru-RU" sz="2000"/>
              <a:t>1, 2 – </a:t>
            </a:r>
            <a:r>
              <a:rPr lang="en-US" sz="2000"/>
              <a:t>Piroplasma bigeminum</a:t>
            </a:r>
            <a:r>
              <a:rPr lang="ru-RU" sz="2000"/>
              <a:t>;</a:t>
            </a:r>
          </a:p>
          <a:p>
            <a:pPr eaLnBrk="1" hangingPunct="1"/>
            <a:endParaRPr lang="ru-RU" sz="2000"/>
          </a:p>
          <a:p>
            <a:pPr eaLnBrk="1" hangingPunct="1"/>
            <a:r>
              <a:rPr lang="ru-RU" sz="2000"/>
              <a:t>3, 4 – </a:t>
            </a:r>
            <a:r>
              <a:rPr lang="en-US" sz="2000"/>
              <a:t>Babesia bovis</a:t>
            </a:r>
            <a:r>
              <a:rPr lang="ru-RU" sz="2000"/>
              <a:t>;</a:t>
            </a:r>
          </a:p>
          <a:p>
            <a:pPr eaLnBrk="1" hangingPunct="1"/>
            <a:endParaRPr lang="ru-RU" sz="2000"/>
          </a:p>
          <a:p>
            <a:pPr eaLnBrk="1" hangingPunct="1"/>
            <a:r>
              <a:rPr lang="ru-RU" sz="2000"/>
              <a:t>5, 6 – </a:t>
            </a:r>
            <a:r>
              <a:rPr lang="en-US" sz="2000"/>
              <a:t>Francaiella colchica</a:t>
            </a:r>
            <a:r>
              <a:rPr lang="ru-RU" sz="2000"/>
              <a:t>.</a:t>
            </a:r>
          </a:p>
        </p:txBody>
      </p:sp>
      <p:pic>
        <p:nvPicPr>
          <p:cNvPr id="53252" name="Picture 11" descr="Бабезии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97325" y="765175"/>
            <a:ext cx="5146675" cy="609282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52513"/>
          </a:xfrm>
        </p:spPr>
        <p:txBody>
          <a:bodyPr/>
          <a:lstStyle/>
          <a:p>
            <a:pPr eaLnBrk="1" hangingPunct="1"/>
            <a:r>
              <a:rPr lang="ru-RU" sz="3600" b="1" smtClean="0">
                <a:solidFill>
                  <a:schemeClr val="tx1"/>
                </a:solidFill>
              </a:rPr>
              <a:t>Отряд микроспоридии –</a:t>
            </a:r>
            <a:r>
              <a:rPr lang="en-US" sz="3600" b="1" smtClean="0">
                <a:solidFill>
                  <a:schemeClr val="tx1"/>
                </a:solidFill>
              </a:rPr>
              <a:t> Microsporidia</a:t>
            </a:r>
            <a:endParaRPr lang="ru-RU" sz="3600" b="1" smtClean="0">
              <a:solidFill>
                <a:schemeClr val="tx1"/>
              </a:solidFill>
            </a:endParaRPr>
          </a:p>
        </p:txBody>
      </p:sp>
      <p:sp>
        <p:nvSpPr>
          <p:cNvPr id="54275" name="Text Box 4"/>
          <p:cNvSpPr txBox="1">
            <a:spLocks noChangeArrowheads="1"/>
          </p:cNvSpPr>
          <p:nvPr/>
        </p:nvSpPr>
        <p:spPr bwMode="auto">
          <a:xfrm>
            <a:off x="0" y="90805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2400"/>
              <a:t>Представители: </a:t>
            </a:r>
            <a:r>
              <a:rPr lang="en-US" sz="2400"/>
              <a:t>Nosema apis, Nosema bombycis</a:t>
            </a:r>
            <a:endParaRPr lang="ru-RU" sz="2400"/>
          </a:p>
        </p:txBody>
      </p:sp>
      <p:pic>
        <p:nvPicPr>
          <p:cNvPr id="54276" name="Picture 5" descr="Микроспоридия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3550" y="1484313"/>
            <a:ext cx="3676650" cy="5373687"/>
          </a:xfrm>
          <a:noFill/>
        </p:spPr>
      </p:pic>
      <p:sp>
        <p:nvSpPr>
          <p:cNvPr id="54277" name="Text Box 7"/>
          <p:cNvSpPr txBox="1">
            <a:spLocks noChangeArrowheads="1"/>
          </p:cNvSpPr>
          <p:nvPr/>
        </p:nvSpPr>
        <p:spPr bwMode="auto">
          <a:xfrm>
            <a:off x="4572000" y="3429000"/>
            <a:ext cx="4284663" cy="228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400"/>
              <a:t>Спора микроспоридия </a:t>
            </a:r>
            <a:r>
              <a:rPr lang="en-US" sz="2400"/>
              <a:t>Microspora </a:t>
            </a:r>
            <a:r>
              <a:rPr lang="ru-RU" sz="2400"/>
              <a:t>(по Хаусману);</a:t>
            </a:r>
          </a:p>
          <a:p>
            <a:pPr eaLnBrk="1" hangingPunct="1"/>
            <a:r>
              <a:rPr lang="ru-RU" sz="2400"/>
              <a:t>1 – стрекательная нить;</a:t>
            </a:r>
          </a:p>
          <a:p>
            <a:pPr eaLnBrk="1" hangingPunct="1"/>
            <a:r>
              <a:rPr lang="ru-RU" sz="2400"/>
              <a:t>2 – амебоидный зародыш с 	ядром;</a:t>
            </a:r>
          </a:p>
          <a:p>
            <a:pPr eaLnBrk="1" hangingPunct="1"/>
            <a:r>
              <a:rPr lang="ru-RU" sz="2400"/>
              <a:t>3 – поляропласт.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81075"/>
          </a:xfrm>
        </p:spPr>
        <p:txBody>
          <a:bodyPr/>
          <a:lstStyle/>
          <a:p>
            <a:pPr eaLnBrk="1" hangingPunct="1"/>
            <a:r>
              <a:rPr lang="ru-RU" sz="4000" smtClean="0">
                <a:solidFill>
                  <a:schemeClr val="tx1"/>
                </a:solidFill>
              </a:rPr>
              <a:t>Строение клетки споровика</a:t>
            </a:r>
          </a:p>
        </p:txBody>
      </p:sp>
      <p:pic>
        <p:nvPicPr>
          <p:cNvPr id="43011" name="Picture 6" descr="03_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1913" y="952500"/>
            <a:ext cx="3938587" cy="590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eaLnBrk="1" hangingPunct="1"/>
            <a:r>
              <a:rPr lang="ru-RU" sz="3600" b="1" smtClean="0">
                <a:solidFill>
                  <a:schemeClr val="tx1"/>
                </a:solidFill>
              </a:rPr>
              <a:t>ТИП АПИКОМПЛЕКСЫ – </a:t>
            </a:r>
            <a:r>
              <a:rPr lang="en-US" sz="3600" b="1" smtClean="0">
                <a:solidFill>
                  <a:schemeClr val="tx1"/>
                </a:solidFill>
              </a:rPr>
              <a:t>APICOMPLEXA</a:t>
            </a:r>
            <a:endParaRPr lang="ru-RU" sz="3600" b="1" smtClean="0">
              <a:solidFill>
                <a:schemeClr val="tx1"/>
              </a:solidFill>
            </a:endParaRPr>
          </a:p>
        </p:txBody>
      </p:sp>
      <p:sp>
        <p:nvSpPr>
          <p:cNvPr id="44035" name="Text Box 4"/>
          <p:cNvSpPr txBox="1">
            <a:spLocks noChangeArrowheads="1"/>
          </p:cNvSpPr>
          <p:nvPr/>
        </p:nvSpPr>
        <p:spPr bwMode="auto">
          <a:xfrm>
            <a:off x="0" y="1700213"/>
            <a:ext cx="91440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3200"/>
              <a:t>Класс споровики - </a:t>
            </a:r>
            <a:r>
              <a:rPr lang="en-US" sz="3200"/>
              <a:t>Sporozoa</a:t>
            </a:r>
            <a:endParaRPr lang="ru-RU" sz="3200"/>
          </a:p>
        </p:txBody>
      </p:sp>
      <p:sp>
        <p:nvSpPr>
          <p:cNvPr id="44036" name="Text Box 5"/>
          <p:cNvSpPr txBox="1">
            <a:spLocks noChangeArrowheads="1"/>
          </p:cNvSpPr>
          <p:nvPr/>
        </p:nvSpPr>
        <p:spPr bwMode="auto">
          <a:xfrm>
            <a:off x="3201988" y="2852738"/>
            <a:ext cx="50419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ru-RU" sz="2400"/>
              <a:t>Отряды:	1. Грегарины</a:t>
            </a:r>
          </a:p>
          <a:p>
            <a:pPr eaLnBrk="1" hangingPunct="1">
              <a:spcBef>
                <a:spcPct val="20000"/>
              </a:spcBef>
            </a:pPr>
            <a:r>
              <a:rPr lang="ru-RU" sz="2400"/>
              <a:t>		2. Кокцидии</a:t>
            </a:r>
          </a:p>
          <a:p>
            <a:pPr eaLnBrk="1" hangingPunct="1">
              <a:spcBef>
                <a:spcPct val="20000"/>
              </a:spcBef>
            </a:pPr>
            <a:r>
              <a:rPr lang="ru-RU" sz="2400"/>
              <a:t>		3. Гемоспоридии</a:t>
            </a:r>
          </a:p>
          <a:p>
            <a:pPr eaLnBrk="1" hangingPunct="1">
              <a:spcBef>
                <a:spcPct val="20000"/>
              </a:spcBef>
            </a:pPr>
            <a:r>
              <a:rPr lang="ru-RU" sz="2400"/>
              <a:t>		4. Пироплазмиды</a:t>
            </a:r>
          </a:p>
          <a:p>
            <a:pPr eaLnBrk="1" hangingPunct="1">
              <a:spcBef>
                <a:spcPct val="20000"/>
              </a:spcBef>
            </a:pPr>
            <a:r>
              <a:rPr lang="ru-RU" sz="2400"/>
              <a:t>		5. Микроспоридии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Отряд грегарины</a:t>
            </a:r>
          </a:p>
        </p:txBody>
      </p:sp>
      <p:sp>
        <p:nvSpPr>
          <p:cNvPr id="45059" name="Rectangle 5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Крупные (до 1,5 см)</a:t>
            </a:r>
          </a:p>
          <a:p>
            <a:pPr eaLnBrk="1" hangingPunct="1"/>
            <a:r>
              <a:rPr lang="ru-RU" smtClean="0"/>
              <a:t>Паразиты кишечника беспозвоночных</a:t>
            </a:r>
          </a:p>
          <a:p>
            <a:pPr eaLnBrk="1" hangingPunct="1"/>
            <a:r>
              <a:rPr lang="ru-RU" smtClean="0"/>
              <a:t>Вызывают заболевание пчел – грегариноз.</a:t>
            </a:r>
          </a:p>
        </p:txBody>
      </p:sp>
      <p:pic>
        <p:nvPicPr>
          <p:cNvPr id="45060" name="Объект 2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0" y="1700213"/>
            <a:ext cx="4400550" cy="33131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sz="2800" smtClean="0"/>
              <a:t>Внутриклеточные паразиты.</a:t>
            </a:r>
          </a:p>
          <a:p>
            <a:pPr eaLnBrk="1" hangingPunct="1"/>
            <a:r>
              <a:rPr lang="ru-RU" sz="2800" smtClean="0"/>
              <a:t>Паразитируют в эпителии желчных протоков печени, кишечника.</a:t>
            </a:r>
          </a:p>
          <a:p>
            <a:pPr eaLnBrk="1" hangingPunct="1"/>
            <a:r>
              <a:rPr lang="ru-RU" sz="2800" smtClean="0"/>
              <a:t>Восприимчив молодняк сельскохозяйственных животных (кролики, цыплята, ягнята, телята).</a:t>
            </a:r>
          </a:p>
          <a:p>
            <a:pPr eaLnBrk="1" hangingPunct="1"/>
            <a:r>
              <a:rPr lang="ru-RU" sz="2800" smtClean="0"/>
              <a:t>Может болеть человек.</a:t>
            </a:r>
          </a:p>
          <a:p>
            <a:pPr eaLnBrk="1" hangingPunct="1"/>
            <a:r>
              <a:rPr lang="ru-RU" sz="2800" smtClean="0"/>
              <a:t>Однохозяинные.</a:t>
            </a:r>
          </a:p>
          <a:p>
            <a:pPr eaLnBrk="1" hangingPunct="1"/>
            <a:r>
              <a:rPr lang="ru-RU" sz="2800" smtClean="0"/>
              <a:t>Спорогония проходит во внешней среде.</a:t>
            </a:r>
          </a:p>
        </p:txBody>
      </p:sp>
      <p:sp>
        <p:nvSpPr>
          <p:cNvPr id="46083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ru-RU" smtClean="0"/>
              <a:t>Отряд кокцидии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chemeClr val="tx1"/>
                </a:solidFill>
              </a:rPr>
              <a:t>Отряд кокцидии – </a:t>
            </a:r>
            <a:r>
              <a:rPr lang="en-US" smtClean="0">
                <a:solidFill>
                  <a:schemeClr val="tx1"/>
                </a:solidFill>
              </a:rPr>
              <a:t>Coccidia</a:t>
            </a:r>
            <a:endParaRPr lang="ru-RU" smtClean="0">
              <a:solidFill>
                <a:schemeClr val="tx1"/>
              </a:solidFill>
            </a:endParaRPr>
          </a:p>
        </p:txBody>
      </p:sp>
      <p:sp>
        <p:nvSpPr>
          <p:cNvPr id="47107" name="Text Box 7"/>
          <p:cNvSpPr txBox="1">
            <a:spLocks noChangeArrowheads="1"/>
          </p:cNvSpPr>
          <p:nvPr/>
        </p:nvSpPr>
        <p:spPr bwMode="auto">
          <a:xfrm>
            <a:off x="0" y="6211888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2400"/>
              <a:t>Схема жизненного цикла кокцидии кролика</a:t>
            </a:r>
          </a:p>
        </p:txBody>
      </p:sp>
      <p:pic>
        <p:nvPicPr>
          <p:cNvPr id="47108" name="Picture 9" descr="кокцидия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288" y="1052513"/>
            <a:ext cx="8388350" cy="515302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Объект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6388" y="188913"/>
            <a:ext cx="8531225" cy="6397625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Отряд гемоспоридии	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11325"/>
            <a:ext cx="8229600" cy="4525963"/>
          </a:xfrm>
        </p:spPr>
        <p:txBody>
          <a:bodyPr/>
          <a:lstStyle/>
          <a:p>
            <a:pPr eaLnBrk="1" hangingPunct="1"/>
            <a:r>
              <a:rPr lang="ru-RU" smtClean="0"/>
              <a:t>Паразитируют в эритроцитах позвоночных.</a:t>
            </a:r>
          </a:p>
          <a:p>
            <a:pPr eaLnBrk="1" hangingPunct="1"/>
            <a:r>
              <a:rPr lang="ru-RU" smtClean="0"/>
              <a:t>Есть переносчики – кровососущие насекомые.</a:t>
            </a:r>
          </a:p>
          <a:p>
            <a:pPr eaLnBrk="1" hangingPunct="1"/>
            <a:r>
              <a:rPr lang="ru-RU" smtClean="0"/>
              <a:t>Спорогония и гаметогония происходят в организме переносчика.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36613"/>
          </a:xfrm>
        </p:spPr>
        <p:txBody>
          <a:bodyPr/>
          <a:lstStyle/>
          <a:p>
            <a:pPr eaLnBrk="1" hangingPunct="1"/>
            <a:r>
              <a:rPr lang="ru-RU" sz="3600" smtClean="0">
                <a:solidFill>
                  <a:schemeClr val="tx1"/>
                </a:solidFill>
              </a:rPr>
              <a:t>Отряд гемоспоридии – </a:t>
            </a:r>
            <a:r>
              <a:rPr lang="en-US" sz="3600" smtClean="0">
                <a:solidFill>
                  <a:schemeClr val="tx1"/>
                </a:solidFill>
              </a:rPr>
              <a:t>Haemosporidia</a:t>
            </a:r>
            <a:endParaRPr lang="ru-RU" sz="3600" smtClean="0">
              <a:solidFill>
                <a:schemeClr val="tx1"/>
              </a:solidFill>
            </a:endParaRPr>
          </a:p>
        </p:txBody>
      </p:sp>
      <p:sp>
        <p:nvSpPr>
          <p:cNvPr id="50179" name="Text Box 4"/>
          <p:cNvSpPr txBox="1">
            <a:spLocks noChangeArrowheads="1"/>
          </p:cNvSpPr>
          <p:nvPr/>
        </p:nvSpPr>
        <p:spPr bwMode="auto">
          <a:xfrm>
            <a:off x="0" y="955675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2400"/>
              <a:t>Представитель: малярийный плазмодий (род </a:t>
            </a:r>
            <a:r>
              <a:rPr lang="en-US" sz="2400"/>
              <a:t>Plasmodium)</a:t>
            </a:r>
            <a:endParaRPr lang="ru-RU" sz="2400"/>
          </a:p>
        </p:txBody>
      </p:sp>
      <p:pic>
        <p:nvPicPr>
          <p:cNvPr id="50180" name="Picture 5" descr="малярия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4213" y="1557338"/>
            <a:ext cx="7812087" cy="5080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1172</TotalTime>
  <Words>217</Words>
  <Application>Microsoft Office PowerPoint</Application>
  <PresentationFormat>Экран (4:3)</PresentationFormat>
  <Paragraphs>62</Paragraphs>
  <Slides>13</Slides>
  <Notes>11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Оформление по умолчанию</vt:lpstr>
      <vt:lpstr>Презентация PowerPoint</vt:lpstr>
      <vt:lpstr>Строение клетки споровика</vt:lpstr>
      <vt:lpstr>ТИП АПИКОМПЛЕКСЫ – APICOMPLEXA</vt:lpstr>
      <vt:lpstr>Отряд грегарины</vt:lpstr>
      <vt:lpstr>Отряд кокцидии</vt:lpstr>
      <vt:lpstr>Отряд кокцидии – Coccidia</vt:lpstr>
      <vt:lpstr>Презентация PowerPoint</vt:lpstr>
      <vt:lpstr>Отряд гемоспоридии </vt:lpstr>
      <vt:lpstr>Отряд гемоспоридии – Haemosporidia</vt:lpstr>
      <vt:lpstr>Презентация PowerPoint</vt:lpstr>
      <vt:lpstr>Цикл развития малярийного плазмодия</vt:lpstr>
      <vt:lpstr>Отряд пироплазмиды – Piroplasmidae</vt:lpstr>
      <vt:lpstr>Отряд микроспоридии – Microsporidia</vt:lpstr>
    </vt:vector>
  </TitlesOfParts>
  <Company>Дом, милый дом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Лекция №1</dc:title>
  <dc:creator>Маша + Эдик</dc:creator>
  <cp:lastModifiedBy>пк</cp:lastModifiedBy>
  <cp:revision>78</cp:revision>
  <dcterms:created xsi:type="dcterms:W3CDTF">2006-07-04T10:36:46Z</dcterms:created>
  <dcterms:modified xsi:type="dcterms:W3CDTF">2022-12-28T07:19:08Z</dcterms:modified>
</cp:coreProperties>
</file>