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276" r:id="rId3"/>
    <p:sldId id="273" r:id="rId4"/>
    <p:sldId id="274" r:id="rId5"/>
    <p:sldId id="329" r:id="rId6"/>
    <p:sldId id="277" r:id="rId7"/>
    <p:sldId id="280" r:id="rId8"/>
    <p:sldId id="293" r:id="rId9"/>
    <p:sldId id="278" r:id="rId10"/>
    <p:sldId id="326" r:id="rId11"/>
    <p:sldId id="294" r:id="rId12"/>
    <p:sldId id="296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4662A-979C-4140-BD0D-35DF34E2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9E5855-3698-4D0C-8E7E-5BDC035507B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F15AA-0FC7-45B2-A995-FD9D8CE65AB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B56333-F7FE-4D71-AB26-263C9E58DA2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50EEC-643B-4452-8DBA-FA115D5F5BF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F57A81-7A7C-4DE6-8ED4-A81E16C2DEB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D9371-8EC3-4F97-9847-7FEAF8E029A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C48DCA-1F16-47E0-92EF-FA267598C82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0701A9-3F1C-48D0-9F9A-8236D846B2F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15F52A-6DA1-4DB2-BED1-4E9BD4EBE70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4820A4-E5FF-42B5-B497-F30984DC590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402CF-25A0-453E-9F0F-1D9A571346ED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DEE1-EA04-48DE-BBF2-5C800FFA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E8A5-7BAD-4FAF-9320-8806DCFFB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A95F-8A62-4F61-B284-FC941C00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D39F-384B-41C8-B64E-CF6703B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7489-DFF7-4D62-8616-B4BED329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D422-5550-4A23-A5D6-38612D68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0352-0EF8-4662-B15B-8EC0D4B4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0FC-E668-4D93-BC1F-D3C94041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D29E-6321-4537-931D-CFBCA639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7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F96B-5FC7-40B7-B911-F23A0BD8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0501-C3DA-4031-A1A2-1686B1F1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85CB-67B2-4E75-91F4-3FE388F5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AD8BB1-D962-4388-BE14-18FF9BC9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01%20&#1076;&#1077;&#1083;&#1077;&#1085;&#1080;&#1077;%20&#1101;&#1074;&#1075;&#1083;&#1077;&#1085;&#1099;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Жгутиковые – </a:t>
            </a:r>
            <a:r>
              <a:rPr lang="en-US" smtClean="0">
                <a:solidFill>
                  <a:schemeClr val="tx1"/>
                </a:solidFill>
              </a:rPr>
              <a:t>Flagellata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Органоид движения – жгутик</a:t>
            </a:r>
          </a:p>
          <a:p>
            <a:pPr eaLnBrk="1" hangingPunct="1"/>
            <a:r>
              <a:rPr lang="ru-RU" smtClean="0"/>
              <a:t>По способу питания:</a:t>
            </a:r>
          </a:p>
          <a:p>
            <a:pPr lvl="1" eaLnBrk="1" hangingPunct="1"/>
            <a:r>
              <a:rPr lang="ru-RU" smtClean="0"/>
              <a:t>автотрофы</a:t>
            </a:r>
          </a:p>
          <a:p>
            <a:pPr lvl="1" eaLnBrk="1" hangingPunct="1"/>
            <a:r>
              <a:rPr lang="ru-RU" smtClean="0"/>
              <a:t>гетеротрофы (сапрофиты и паразиты)</a:t>
            </a:r>
          </a:p>
          <a:p>
            <a:pPr lvl="1" eaLnBrk="1" hangingPunct="1"/>
            <a:r>
              <a:rPr lang="ru-RU" smtClean="0"/>
              <a:t>миксотрофы</a:t>
            </a:r>
          </a:p>
          <a:p>
            <a:pPr eaLnBrk="1" hangingPunct="1"/>
            <a:r>
              <a:rPr lang="ru-RU" smtClean="0"/>
              <a:t>Имеют пелликулу – настоящую клеточную оболочку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Трипаносомозы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Нагана</a:t>
            </a:r>
            <a:r>
              <a:rPr lang="ru-RU" smtClean="0"/>
              <a:t> – заболевание животных в тропической Африке, переносчик – муха це-це.</a:t>
            </a:r>
          </a:p>
          <a:p>
            <a:r>
              <a:rPr lang="ru-RU" b="1" smtClean="0"/>
              <a:t>Случная болезнь лошадей (подседал)</a:t>
            </a:r>
            <a:r>
              <a:rPr lang="ru-RU" smtClean="0"/>
              <a:t> – передается при случке половым путем.</a:t>
            </a:r>
          </a:p>
          <a:p>
            <a:r>
              <a:rPr lang="ru-RU" b="1" smtClean="0"/>
              <a:t>Су-ауру</a:t>
            </a:r>
            <a:r>
              <a:rPr lang="ru-RU" smtClean="0"/>
              <a:t> – заболевание лошадей и верблюдов в Средней Азии, передается слепнями.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5048250"/>
            <a:ext cx="450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Цикл развития </a:t>
            </a:r>
            <a:r>
              <a:rPr lang="en-US" sz="2000"/>
              <a:t>L. donovani</a:t>
            </a:r>
            <a:endParaRPr lang="ru-RU" sz="2000"/>
          </a:p>
          <a:p>
            <a:pPr algn="ctr" eaLnBrk="1" hangingPunct="1"/>
            <a:r>
              <a:rPr lang="ru-RU" sz="2000"/>
              <a:t>(висцеральный лейшманиоз)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Отряд Протомонадные – </a:t>
            </a:r>
            <a:r>
              <a:rPr lang="en-US" sz="3500" smtClean="0">
                <a:solidFill>
                  <a:schemeClr val="tx1"/>
                </a:solidFill>
              </a:rPr>
              <a:t>Protomonadina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лейшмания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805363" y="5049838"/>
            <a:ext cx="414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/>
              <a:t>Цикл развития </a:t>
            </a:r>
            <a:r>
              <a:rPr lang="en-US" sz="2000"/>
              <a:t>L. tropica</a:t>
            </a:r>
            <a:endParaRPr lang="ru-RU" sz="2000"/>
          </a:p>
          <a:p>
            <a:pPr algn="ctr" eaLnBrk="1" hangingPunct="1"/>
            <a:r>
              <a:rPr lang="ru-RU" sz="2000"/>
              <a:t>(восточная или пендинская язва)</a:t>
            </a:r>
          </a:p>
        </p:txBody>
      </p:sp>
      <p:pic>
        <p:nvPicPr>
          <p:cNvPr id="38918" name="Picture 9" descr="лейшманият донов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35163"/>
            <a:ext cx="44735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лейшманиятроп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35163"/>
            <a:ext cx="44656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Отряд Многожгутиковые – </a:t>
            </a:r>
            <a:r>
              <a:rPr lang="en-US" sz="3200" b="1" smtClean="0">
                <a:solidFill>
                  <a:schemeClr val="tx1"/>
                </a:solidFill>
              </a:rPr>
              <a:t>Polymonadina</a:t>
            </a:r>
            <a:endParaRPr lang="ru-RU" sz="3200" b="1" smtClean="0">
              <a:solidFill>
                <a:schemeClr val="tx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140200" y="836613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трихомонада</a:t>
            </a:r>
          </a:p>
        </p:txBody>
      </p:sp>
      <p:pic>
        <p:nvPicPr>
          <p:cNvPr id="39940" name="Picture 5" descr="Трихомонад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836613"/>
            <a:ext cx="3719512" cy="6021387"/>
          </a:xfrm>
          <a:noFill/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859338" y="2276475"/>
            <a:ext cx="3241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Строение трихомонады:</a:t>
            </a:r>
          </a:p>
          <a:p>
            <a:pPr eaLnBrk="1" hangingPunct="1"/>
            <a:r>
              <a:rPr lang="ru-RU" sz="2000"/>
              <a:t>1 – жгутики;</a:t>
            </a:r>
          </a:p>
          <a:p>
            <a:pPr eaLnBrk="1" hangingPunct="1"/>
            <a:r>
              <a:rPr lang="ru-RU" sz="2000"/>
              <a:t>2 – ядро;</a:t>
            </a:r>
          </a:p>
          <a:p>
            <a:pPr eaLnBrk="1" hangingPunct="1"/>
            <a:r>
              <a:rPr lang="ru-RU" sz="2000"/>
              <a:t>3 – ядрышко;</a:t>
            </a:r>
          </a:p>
          <a:p>
            <a:pPr eaLnBrk="1" hangingPunct="1"/>
            <a:r>
              <a:rPr lang="ru-RU" sz="2000"/>
              <a:t>4 – опорная фибрилла;</a:t>
            </a:r>
          </a:p>
          <a:p>
            <a:pPr eaLnBrk="1" hangingPunct="1"/>
            <a:r>
              <a:rPr lang="ru-RU" sz="2000"/>
              <a:t>5 – аксостиль;</a:t>
            </a:r>
          </a:p>
          <a:p>
            <a:pPr eaLnBrk="1" hangingPunct="1"/>
            <a:r>
              <a:rPr lang="ru-RU" sz="2000"/>
              <a:t>6 – рулевой жгутик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Отряд Многожгутиковые - </a:t>
            </a:r>
            <a:r>
              <a:rPr lang="en-US" sz="3200" b="1" smtClean="0">
                <a:solidFill>
                  <a:schemeClr val="tx1"/>
                </a:solidFill>
              </a:rPr>
              <a:t>Polymonadina</a:t>
            </a:r>
            <a:r>
              <a:rPr lang="ru-RU" sz="3200" smtClean="0"/>
              <a:t> </a:t>
            </a:r>
          </a:p>
        </p:txBody>
      </p:sp>
      <p:pic>
        <p:nvPicPr>
          <p:cNvPr id="40963" name="Picture 8" descr="лямлия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0" y="1412875"/>
            <a:ext cx="2914650" cy="4857750"/>
          </a:xfrm>
          <a:noFill/>
        </p:spPr>
      </p:pic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лямблия – </a:t>
            </a:r>
            <a:r>
              <a:rPr lang="en-US" sz="2400"/>
              <a:t>Lamblia intestinalis</a:t>
            </a:r>
            <a:endParaRPr lang="ru-RU" sz="2400"/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5940425" y="6308725"/>
            <a:ext cx="295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Лямблия (фотография)</a:t>
            </a:r>
          </a:p>
        </p:txBody>
      </p:sp>
      <p:pic>
        <p:nvPicPr>
          <p:cNvPr id="40966" name="Picture 14" descr="лям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5472112" cy="3840163"/>
          </a:xfrm>
          <a:noFill/>
        </p:spPr>
      </p:pic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101600" y="5445125"/>
            <a:ext cx="5665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Строение лямблии:</a:t>
            </a:r>
          </a:p>
          <a:p>
            <a:pPr algn="ctr" eaLnBrk="1" hangingPunct="1"/>
            <a:r>
              <a:rPr lang="ru-RU"/>
              <a:t>1 – жгутик; 2 – базальные тельца; 3 – присасыва-тельные диски; 4 – ядро; 5 – парабазальное тельце; 6 - аксостиль.</a:t>
            </a:r>
          </a:p>
        </p:txBody>
      </p:sp>
      <p:sp>
        <p:nvSpPr>
          <p:cNvPr id="40968" name="Rectangle 16"/>
          <p:cNvSpPr>
            <a:spLocks noChangeArrowheads="1"/>
          </p:cNvSpPr>
          <p:nvPr/>
        </p:nvSpPr>
        <p:spPr bwMode="auto">
          <a:xfrm>
            <a:off x="649288" y="46450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1</a:t>
            </a:r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2590800" y="1443038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2</a:t>
            </a:r>
          </a:p>
        </p:txBody>
      </p:sp>
      <p:sp>
        <p:nvSpPr>
          <p:cNvPr id="40970" name="Rectangle 19"/>
          <p:cNvSpPr>
            <a:spLocks noChangeArrowheads="1"/>
          </p:cNvSpPr>
          <p:nvPr/>
        </p:nvSpPr>
        <p:spPr bwMode="auto">
          <a:xfrm>
            <a:off x="2590800" y="1700213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3</a:t>
            </a:r>
          </a:p>
        </p:txBody>
      </p:sp>
      <p:sp>
        <p:nvSpPr>
          <p:cNvPr id="40971" name="Rectangle 22"/>
          <p:cNvSpPr>
            <a:spLocks noChangeArrowheads="1"/>
          </p:cNvSpPr>
          <p:nvPr/>
        </p:nvSpPr>
        <p:spPr bwMode="auto">
          <a:xfrm>
            <a:off x="2590800" y="2060575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4</a:t>
            </a:r>
          </a:p>
        </p:txBody>
      </p:sp>
      <p:sp>
        <p:nvSpPr>
          <p:cNvPr id="40972" name="Rectangle 25"/>
          <p:cNvSpPr>
            <a:spLocks noChangeArrowheads="1"/>
          </p:cNvSpPr>
          <p:nvPr/>
        </p:nvSpPr>
        <p:spPr bwMode="auto">
          <a:xfrm>
            <a:off x="2592388" y="2349500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5</a:t>
            </a:r>
          </a:p>
        </p:txBody>
      </p:sp>
      <p:sp>
        <p:nvSpPr>
          <p:cNvPr id="40973" name="Rectangle 26"/>
          <p:cNvSpPr>
            <a:spLocks noChangeArrowheads="1"/>
          </p:cNvSpPr>
          <p:nvPr/>
        </p:nvSpPr>
        <p:spPr bwMode="auto">
          <a:xfrm>
            <a:off x="2592388" y="2924175"/>
            <a:ext cx="282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4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576263"/>
            <a:ext cx="5148262" cy="1916112"/>
          </a:xfrm>
        </p:spPr>
        <p:txBody>
          <a:bodyPr/>
          <a:lstStyle/>
          <a:p>
            <a:pPr eaLnBrk="1" hangingPunct="1"/>
            <a:r>
              <a:rPr lang="ru-RU" smtClean="0"/>
              <a:t>Схема движения жгутика</a:t>
            </a:r>
          </a:p>
        </p:txBody>
      </p:sp>
      <p:pic>
        <p:nvPicPr>
          <p:cNvPr id="30723" name="Picture 8" descr="02_1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163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Жгутиковые – </a:t>
            </a:r>
            <a:r>
              <a:rPr lang="en-US" smtClean="0">
                <a:solidFill>
                  <a:schemeClr val="tx1"/>
                </a:solidFill>
              </a:rPr>
              <a:t>Flagellata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58813" y="2057400"/>
            <a:ext cx="390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Включает 4 отряда: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39750" y="3057525"/>
            <a:ext cx="303053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Эвгленовые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Фитомонадные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Протомонадные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/>
              <a:t>Многожгутиковые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897438" y="3284538"/>
            <a:ext cx="424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растительные жгутиконосцы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897438" y="4411663"/>
            <a:ext cx="424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животные жгутиконосцы</a:t>
            </a:r>
          </a:p>
        </p:txBody>
      </p:sp>
      <p:grpSp>
        <p:nvGrpSpPr>
          <p:cNvPr id="31751" name="Group 12"/>
          <p:cNvGrpSpPr>
            <a:grpSpLocks/>
          </p:cNvGrpSpPr>
          <p:nvPr/>
        </p:nvGrpSpPr>
        <p:grpSpPr bwMode="auto">
          <a:xfrm>
            <a:off x="3643313" y="3316288"/>
            <a:ext cx="1000125" cy="533400"/>
            <a:chOff x="2067" y="1779"/>
            <a:chExt cx="630" cy="336"/>
          </a:xfrm>
        </p:grpSpPr>
        <p:sp>
          <p:nvSpPr>
            <p:cNvPr id="31755" name="Freeform 10"/>
            <p:cNvSpPr>
              <a:spLocks/>
            </p:cNvSpPr>
            <p:nvPr/>
          </p:nvSpPr>
          <p:spPr bwMode="auto">
            <a:xfrm>
              <a:off x="2067" y="1779"/>
              <a:ext cx="627" cy="144"/>
            </a:xfrm>
            <a:custGeom>
              <a:avLst/>
              <a:gdLst>
                <a:gd name="T0" fmla="*/ 0 w 627"/>
                <a:gd name="T1" fmla="*/ 0 h 144"/>
                <a:gd name="T2" fmla="*/ 627 w 627"/>
                <a:gd name="T3" fmla="*/ 144 h 144"/>
                <a:gd name="T4" fmla="*/ 0 60000 65536"/>
                <a:gd name="T5" fmla="*/ 0 60000 65536"/>
                <a:gd name="T6" fmla="*/ 0 w 627"/>
                <a:gd name="T7" fmla="*/ 0 h 144"/>
                <a:gd name="T8" fmla="*/ 627 w 627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7" h="144">
                  <a:moveTo>
                    <a:pt x="0" y="0"/>
                  </a:moveTo>
                  <a:lnTo>
                    <a:pt x="627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56" name="Freeform 11"/>
            <p:cNvSpPr>
              <a:spLocks/>
            </p:cNvSpPr>
            <p:nvPr/>
          </p:nvSpPr>
          <p:spPr bwMode="auto">
            <a:xfrm>
              <a:off x="2088" y="1923"/>
              <a:ext cx="609" cy="192"/>
            </a:xfrm>
            <a:custGeom>
              <a:avLst/>
              <a:gdLst>
                <a:gd name="T0" fmla="*/ 0 w 609"/>
                <a:gd name="T1" fmla="*/ 192 h 192"/>
                <a:gd name="T2" fmla="*/ 609 w 609"/>
                <a:gd name="T3" fmla="*/ 0 h 192"/>
                <a:gd name="T4" fmla="*/ 0 60000 65536"/>
                <a:gd name="T5" fmla="*/ 0 60000 65536"/>
                <a:gd name="T6" fmla="*/ 0 w 609"/>
                <a:gd name="T7" fmla="*/ 0 h 192"/>
                <a:gd name="T8" fmla="*/ 609 w 609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9" h="192">
                  <a:moveTo>
                    <a:pt x="0" y="192"/>
                  </a:moveTo>
                  <a:lnTo>
                    <a:pt x="60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1752" name="Group 13"/>
          <p:cNvGrpSpPr>
            <a:grpSpLocks/>
          </p:cNvGrpSpPr>
          <p:nvPr/>
        </p:nvGrpSpPr>
        <p:grpSpPr bwMode="auto">
          <a:xfrm>
            <a:off x="3643313" y="4425950"/>
            <a:ext cx="1000125" cy="533400"/>
            <a:chOff x="2067" y="1779"/>
            <a:chExt cx="630" cy="336"/>
          </a:xfrm>
        </p:grpSpPr>
        <p:sp>
          <p:nvSpPr>
            <p:cNvPr id="31753" name="Freeform 14"/>
            <p:cNvSpPr>
              <a:spLocks/>
            </p:cNvSpPr>
            <p:nvPr/>
          </p:nvSpPr>
          <p:spPr bwMode="auto">
            <a:xfrm>
              <a:off x="2067" y="1779"/>
              <a:ext cx="627" cy="144"/>
            </a:xfrm>
            <a:custGeom>
              <a:avLst/>
              <a:gdLst>
                <a:gd name="T0" fmla="*/ 0 w 627"/>
                <a:gd name="T1" fmla="*/ 0 h 144"/>
                <a:gd name="T2" fmla="*/ 627 w 627"/>
                <a:gd name="T3" fmla="*/ 144 h 144"/>
                <a:gd name="T4" fmla="*/ 0 60000 65536"/>
                <a:gd name="T5" fmla="*/ 0 60000 65536"/>
                <a:gd name="T6" fmla="*/ 0 w 627"/>
                <a:gd name="T7" fmla="*/ 0 h 144"/>
                <a:gd name="T8" fmla="*/ 627 w 627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7" h="144">
                  <a:moveTo>
                    <a:pt x="0" y="0"/>
                  </a:moveTo>
                  <a:lnTo>
                    <a:pt x="627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54" name="Freeform 15"/>
            <p:cNvSpPr>
              <a:spLocks/>
            </p:cNvSpPr>
            <p:nvPr/>
          </p:nvSpPr>
          <p:spPr bwMode="auto">
            <a:xfrm>
              <a:off x="2088" y="1923"/>
              <a:ext cx="609" cy="192"/>
            </a:xfrm>
            <a:custGeom>
              <a:avLst/>
              <a:gdLst>
                <a:gd name="T0" fmla="*/ 0 w 609"/>
                <a:gd name="T1" fmla="*/ 192 h 192"/>
                <a:gd name="T2" fmla="*/ 609 w 609"/>
                <a:gd name="T3" fmla="*/ 0 h 192"/>
                <a:gd name="T4" fmla="*/ 0 60000 65536"/>
                <a:gd name="T5" fmla="*/ 0 60000 65536"/>
                <a:gd name="T6" fmla="*/ 0 w 609"/>
                <a:gd name="T7" fmla="*/ 0 h 192"/>
                <a:gd name="T8" fmla="*/ 609 w 609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9" h="192">
                  <a:moveTo>
                    <a:pt x="0" y="192"/>
                  </a:moveTo>
                  <a:lnTo>
                    <a:pt x="60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0875"/>
          </a:xfrm>
        </p:spPr>
        <p:txBody>
          <a:bodyPr/>
          <a:lstStyle/>
          <a:p>
            <a:pPr eaLnBrk="1" hangingPunct="1"/>
            <a:r>
              <a:rPr lang="ru-RU" sz="4200" smtClean="0"/>
              <a:t>Отряд Эвгленовые – </a:t>
            </a:r>
            <a:r>
              <a:rPr lang="en-US" sz="4200" smtClean="0">
                <a:solidFill>
                  <a:schemeClr val="tx1"/>
                </a:solidFill>
              </a:rPr>
              <a:t>Euglenoidina</a:t>
            </a:r>
            <a:endParaRPr lang="ru-RU" sz="4200" smtClean="0">
              <a:solidFill>
                <a:schemeClr val="tx1"/>
              </a:solidFill>
            </a:endParaRPr>
          </a:p>
        </p:txBody>
      </p:sp>
      <p:pic>
        <p:nvPicPr>
          <p:cNvPr id="32771" name="Picture 5" descr="02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7200900" cy="5143500"/>
          </a:xfrm>
          <a:noFill/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эвглена зеленая – </a:t>
            </a:r>
            <a:r>
              <a:rPr lang="en-US" sz="2400"/>
              <a:t>Euglena viridis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 деление эвглены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36625"/>
          </a:xfrm>
        </p:spPr>
        <p:txBody>
          <a:bodyPr/>
          <a:lstStyle/>
          <a:p>
            <a:pPr eaLnBrk="1" hangingPunct="1"/>
            <a:r>
              <a:rPr lang="ru-RU" sz="3500" smtClean="0"/>
              <a:t>Отряд Фитомонадные – </a:t>
            </a:r>
            <a:r>
              <a:rPr lang="en-US" sz="3500" smtClean="0">
                <a:solidFill>
                  <a:schemeClr val="tx1"/>
                </a:solidFill>
              </a:rPr>
              <a:t>Phytomogadina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pic>
        <p:nvPicPr>
          <p:cNvPr id="33795" name="Picture 4" descr="02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84313"/>
            <a:ext cx="5321300" cy="5373687"/>
          </a:xfrm>
          <a:noFill/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Вольвокс – </a:t>
            </a:r>
            <a:r>
              <a:rPr lang="en-US" sz="2400"/>
              <a:t>Volvox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938" y="44450"/>
            <a:ext cx="5580062" cy="1008063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Отряд Протомонадные – </a:t>
            </a:r>
            <a:r>
              <a:rPr lang="en-US" sz="3500" smtClean="0">
                <a:solidFill>
                  <a:schemeClr val="tx1"/>
                </a:solidFill>
              </a:rPr>
              <a:t>Protomonadina</a:t>
            </a:r>
            <a:endParaRPr lang="ru-RU" sz="3500" smtClean="0">
              <a:solidFill>
                <a:schemeClr val="tx1"/>
              </a:solidFill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3708400" y="1196975"/>
            <a:ext cx="5424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Представитель: семейство Трипаносомных</a:t>
            </a:r>
          </a:p>
        </p:txBody>
      </p:sp>
      <p:pic>
        <p:nvPicPr>
          <p:cNvPr id="34820" name="Picture 9" descr="трипаносома 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82813"/>
            <a:ext cx="4632325" cy="3597275"/>
          </a:xfrm>
          <a:noFill/>
        </p:spPr>
      </p:pic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4284663" y="6140450"/>
            <a:ext cx="485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Трипаносома в крови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34925" y="6140450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Трипаносома</a:t>
            </a:r>
          </a:p>
        </p:txBody>
      </p:sp>
      <p:pic>
        <p:nvPicPr>
          <p:cNvPr id="3482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109538"/>
            <a:ext cx="2989263" cy="6030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516688" y="908050"/>
            <a:ext cx="2627312" cy="836613"/>
          </a:xfrm>
        </p:spPr>
        <p:txBody>
          <a:bodyPr/>
          <a:lstStyle/>
          <a:p>
            <a:pPr eaLnBrk="1" hangingPunct="1"/>
            <a:r>
              <a:rPr lang="ru-RU" sz="2400" smtClean="0"/>
              <a:t>Цикл развития трипаносомы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323850" y="4797425"/>
            <a:ext cx="34559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2400">
                <a:solidFill>
                  <a:schemeClr val="tx2"/>
                </a:solidFill>
              </a:rPr>
              <a:t>Переносчик трипаносомы – 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муха це-це</a:t>
            </a:r>
          </a:p>
        </p:txBody>
      </p:sp>
      <p:pic>
        <p:nvPicPr>
          <p:cNvPr id="35844" name="Picture 11" descr="Трипаносом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52498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131888"/>
            <a:ext cx="6542087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804025" y="479742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Цикл развития трипаносомы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249</Words>
  <Application>Microsoft Office PowerPoint</Application>
  <PresentationFormat>Экран (4:3)</PresentationFormat>
  <Paragraphs>68</Paragraphs>
  <Slides>13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Класс Жгутиковые – Flagellata</vt:lpstr>
      <vt:lpstr>Схема движения жгутика</vt:lpstr>
      <vt:lpstr>Класс Жгутиковые – Flagellata</vt:lpstr>
      <vt:lpstr>Отряд Эвгленовые – Euglenoidina</vt:lpstr>
      <vt:lpstr>Презентация PowerPoint</vt:lpstr>
      <vt:lpstr>Отряд Фитомонадные – Phytomogadina</vt:lpstr>
      <vt:lpstr>Отряд Протомонадные – Protomonadina</vt:lpstr>
      <vt:lpstr>Цикл развития трипаносомы</vt:lpstr>
      <vt:lpstr>Цикл развития трипаносомы</vt:lpstr>
      <vt:lpstr>Трипаносомозы</vt:lpstr>
      <vt:lpstr>Отряд Протомонадные – Protomonadina</vt:lpstr>
      <vt:lpstr>Отряд Многожгутиковые – Polymonadina</vt:lpstr>
      <vt:lpstr>Отряд Многожгутиковые - Polymonadina 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Маша + Эдик</dc:creator>
  <cp:lastModifiedBy>пк</cp:lastModifiedBy>
  <cp:revision>79</cp:revision>
  <dcterms:created xsi:type="dcterms:W3CDTF">2006-07-04T10:36:46Z</dcterms:created>
  <dcterms:modified xsi:type="dcterms:W3CDTF">2022-12-28T07:18:08Z</dcterms:modified>
</cp:coreProperties>
</file>