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7" r:id="rId2"/>
    <p:sldId id="285" r:id="rId3"/>
    <p:sldId id="286" r:id="rId4"/>
    <p:sldId id="288" r:id="rId5"/>
    <p:sldId id="289" r:id="rId6"/>
    <p:sldId id="290" r:id="rId7"/>
    <p:sldId id="292" r:id="rId8"/>
    <p:sldId id="291" r:id="rId9"/>
    <p:sldId id="325" r:id="rId10"/>
    <p:sldId id="297" r:id="rId11"/>
    <p:sldId id="296" r:id="rId12"/>
    <p:sldId id="299" r:id="rId13"/>
    <p:sldId id="300" r:id="rId14"/>
    <p:sldId id="301" r:id="rId15"/>
    <p:sldId id="324" r:id="rId16"/>
    <p:sldId id="302" r:id="rId17"/>
    <p:sldId id="303" r:id="rId18"/>
    <p:sldId id="304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7" r:id="rId30"/>
    <p:sldId id="319" r:id="rId31"/>
    <p:sldId id="322" r:id="rId32"/>
    <p:sldId id="323" r:id="rId33"/>
    <p:sldId id="27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133"/>
    <a:srgbClr val="EAE0B5"/>
    <a:srgbClr val="643F07"/>
    <a:srgbClr val="EA0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70" d="100"/>
          <a:sy n="70" d="100"/>
        </p:scale>
        <p:origin x="77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72E1C-1F8D-49E2-B299-7468A682693B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6E24-2A5B-4557-B645-3FBA5ABFE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1139094B-1A23-4A79-A191-9BD31304F5B3}"/>
              </a:ext>
            </a:extLst>
          </p:cNvPr>
          <p:cNvCxnSpPr>
            <a:cxnSpLocks/>
          </p:cNvCxnSpPr>
          <p:nvPr/>
        </p:nvCxnSpPr>
        <p:spPr>
          <a:xfrm flipH="1">
            <a:off x="485236" y="4789854"/>
            <a:ext cx="54346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C339AC5-F5B8-4BCA-9918-684E6CD0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 l="45826" b="17590"/>
          <a:stretch/>
        </p:blipFill>
        <p:spPr>
          <a:xfrm>
            <a:off x="7362923" y="1794338"/>
            <a:ext cx="4610272" cy="373098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332" y="1699406"/>
            <a:ext cx="6484485" cy="297813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Тема 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13ED82C-1866-4F85-B12A-293CDC743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32" y="4949746"/>
            <a:ext cx="6694099" cy="27785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Иванов Иван Иванович,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E6C540-A4DF-4C58-8C62-60DBA6F45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A65BB67D-BC73-4298-8FA6-141DDD6A6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31" y="5286073"/>
            <a:ext cx="6694100" cy="4357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кандидат экономических наук, доцент (заведующий) кафедры(ой) …полное название кафедры… ставропольского ГАУ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AC02C29-D361-481F-9BEB-E7C6E88DBD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7288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xmlns="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333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D038AFBF-7C07-4F16-980C-A36853B05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681" y="4586406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D8C57B7-F856-40D4-8A79-F358EDDF9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3114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xmlns="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182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3696CB45-93E9-4066-8715-6BDE41269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83114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3955E058-34D8-4EE2-BDB4-126A586E4C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4182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753CA5E-93A8-4861-8D4F-A2CC0FBD4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6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2BF226B-82E7-4D5B-AB88-CB68CC411E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1753520"/>
            <a:ext cx="8123511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70597F-50ED-4DF8-B4D8-0A093B7A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6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:a16="http://schemas.microsoft.com/office/drawing/2014/main" xmlns="" id="{9C046C4E-9193-4CAE-860C-F981D732D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1741" y="1661470"/>
            <a:ext cx="6441376" cy="46013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FACBAEB-9D17-439E-9BBE-4F38BCC65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5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91D950-F79C-4E71-A232-176C78703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:a16="http://schemas.microsoft.com/office/drawing/2014/main" xmlns="" id="{36CC45C9-24F1-40E1-80A2-873E9F9DF2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426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Рисунок 9">
            <a:extLst>
              <a:ext uri="{FF2B5EF4-FFF2-40B4-BE49-F238E27FC236}">
                <a16:creationId xmlns:a16="http://schemas.microsoft.com/office/drawing/2014/main" xmlns="" id="{5F25DC22-2CF8-4F3D-A1DF-2D85FC4EE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0652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C6EF832C-C77D-4097-980B-27F22D0E9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969" y="4531611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C9257-DC50-4D45-B9EF-7B0B718AF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:a16="http://schemas.microsoft.com/office/drawing/2014/main" xmlns="" id="{08029809-C4FD-4994-9E8C-E191852DB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595" y="1906444"/>
            <a:ext cx="3646417" cy="37420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DFF71793-0B89-4636-8ED2-AF0219A59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4347" y="1619211"/>
            <a:ext cx="5363058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C0263A2-33B6-4CB9-8F55-2889BF298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25481E-93B3-4F69-91AA-E879506F45CE}"/>
              </a:ext>
            </a:extLst>
          </p:cNvPr>
          <p:cNvSpPr txBox="1"/>
          <p:nvPr userDrawn="1"/>
        </p:nvSpPr>
        <p:spPr>
          <a:xfrm>
            <a:off x="1406800" y="3090469"/>
            <a:ext cx="937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A18858-A63C-4DE9-90C8-B26917E77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1B22699-20E9-4C0C-8D56-79DDD65830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947" y="2079683"/>
            <a:ext cx="10843403" cy="4485020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CE5228-51A9-497E-8F4A-EA1AFC9E5B92}"/>
              </a:ext>
            </a:extLst>
          </p:cNvPr>
          <p:cNvSpPr txBox="1"/>
          <p:nvPr userDrawn="1"/>
        </p:nvSpPr>
        <p:spPr>
          <a:xfrm>
            <a:off x="439947" y="1382400"/>
            <a:ext cx="931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3694BA1-43C9-4ACA-B71F-D08AD8D96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мер и название пункта л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011E3EF-370F-4031-88C5-DBFE1C0B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43" y="2035175"/>
            <a:ext cx="10679113" cy="2881313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Номер и название пункта лекции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905200-8F4C-4516-857C-832D508A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957FC41-9EF1-4CD0-91E5-03D47102E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A09BAF0-057C-4124-A774-CC2C611822DA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9CFC8145-040D-427F-B3DD-4AFCCCB2F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9270EE-9107-45AE-BBDC-06FA8C1AE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1741C5C-559F-4E1E-89DE-CA01C7C0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FA96665E-597D-4FDE-A94E-730A135092B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1D85FB0-2DEE-4C63-85A1-E4A059B93B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B0FE8502-BCD2-4D6F-ADAA-0D1E129A7A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3296" y="1846142"/>
            <a:ext cx="4495800" cy="38020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706B4B-70F9-49C9-B9B3-7DA7A15B4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8B6D3F7-F1C0-4825-8D80-D3E297B3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A9D1402-D96F-4AB6-BFD5-0FB3B48B6143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Текст 4">
            <a:extLst>
              <a:ext uri="{FF2B5EF4-FFF2-40B4-BE49-F238E27FC236}">
                <a16:creationId xmlns:a16="http://schemas.microsoft.com/office/drawing/2014/main" xmlns="" id="{867ABDDE-3924-4C65-BC61-1B44FEE17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1CB5CB05-D425-4F89-82E2-066E32CEE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6754" y="1447863"/>
            <a:ext cx="6365853" cy="44999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14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BEC2C6F-3B09-4140-A829-F8BC988661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8868" y="4583998"/>
            <a:ext cx="6365853" cy="17118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:a16="http://schemas.microsoft.com/office/drawing/2014/main" xmlns="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374" y="1419299"/>
            <a:ext cx="3708840" cy="304504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AA81A8C-6A73-47BB-B7FB-8157BDD0BC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1864" y="4544747"/>
            <a:ext cx="6365853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:a16="http://schemas.microsoft.com/office/drawing/2014/main" xmlns="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7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7" name="Рисунок 9">
            <a:extLst>
              <a:ext uri="{FF2B5EF4-FFF2-40B4-BE49-F238E27FC236}">
                <a16:creationId xmlns:a16="http://schemas.microsoft.com/office/drawing/2014/main" xmlns="" id="{3D7E7A26-495B-499D-9ACD-C4EF9AE578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50978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002FD3-A3DA-4B3C-AADE-E186936CA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986F72A-F306-4A2E-8D64-DA1263B5B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74" r:id="rId4"/>
    <p:sldLayoutId id="2147483650" r:id="rId5"/>
    <p:sldLayoutId id="2147483670" r:id="rId6"/>
    <p:sldLayoutId id="2147483675" r:id="rId7"/>
    <p:sldLayoutId id="2147483678" r:id="rId8"/>
    <p:sldLayoutId id="2147483680" r:id="rId9"/>
    <p:sldLayoutId id="2147483666" r:id="rId10"/>
    <p:sldLayoutId id="2147483679" r:id="rId11"/>
    <p:sldLayoutId id="2147483661" r:id="rId12"/>
    <p:sldLayoutId id="2147483681" r:id="rId13"/>
    <p:sldLayoutId id="2147483683" r:id="rId14"/>
    <p:sldLayoutId id="2147483673" r:id="rId15"/>
    <p:sldLayoutId id="2147483682" r:id="rId16"/>
    <p:sldLayoutId id="2147483684" r:id="rId17"/>
    <p:sldLayoutId id="21474836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413B38-AEDC-B043-46A5-76B17E6B07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Пономарева Мария Евгеньевна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AA318A8-7EB3-EDFF-3955-D82EB829D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кандидат ветеринарных наук, доцент кафедры кормления животных и общей биологии Ставропольского ГАУ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b="1" dirty="0"/>
              <a:t>Кормление </a:t>
            </a:r>
            <a:r>
              <a:rPr lang="ru-RU" b="1" dirty="0" smtClean="0"/>
              <a:t>свиней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80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Кормление супоросных и подсосных свиноматок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61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Кормление свиноматок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b="1" dirty="0" smtClean="0"/>
              <a:t>Холостые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матки </a:t>
            </a:r>
            <a:r>
              <a:rPr lang="ru-RU" dirty="0"/>
              <a:t>в период от отъема поросят до плодотворного осеменения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b="1" dirty="0" smtClean="0"/>
              <a:t>Супоросные</a:t>
            </a:r>
            <a:r>
              <a:rPr lang="ru-RU" dirty="0" smtClean="0"/>
              <a:t> – матки в период беременности (112-114 дней). Разделяют </a:t>
            </a:r>
            <a:r>
              <a:rPr lang="ru-RU" dirty="0"/>
              <a:t>на две </a:t>
            </a:r>
            <a:r>
              <a:rPr lang="ru-RU" dirty="0" smtClean="0"/>
              <a:t>фазы: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первые </a:t>
            </a:r>
            <a:r>
              <a:rPr lang="ru-RU" dirty="0"/>
              <a:t>84 </a:t>
            </a:r>
            <a:r>
              <a:rPr lang="ru-RU" dirty="0" smtClean="0"/>
              <a:t>дня: развитие плодов и обмен веществ не высок;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последние </a:t>
            </a:r>
            <a:r>
              <a:rPr lang="ru-RU" dirty="0"/>
              <a:t>30 </a:t>
            </a:r>
            <a:r>
              <a:rPr lang="ru-RU" dirty="0" smtClean="0"/>
              <a:t>дней: интенсивно </a:t>
            </a:r>
            <a:r>
              <a:rPr lang="ru-RU" dirty="0"/>
              <a:t>идет развитие поросят в утробе матери, обмен веществ </a:t>
            </a:r>
            <a:r>
              <a:rPr lang="ru-RU" dirty="0" smtClean="0"/>
              <a:t>усиливается.</a:t>
            </a:r>
            <a:endParaRPr lang="ru-RU" dirty="0"/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b="1" dirty="0" smtClean="0"/>
              <a:t>Подсосные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матки в период выкармливания поросят молоком.</a:t>
            </a:r>
            <a:endParaRPr lang="ru-RU" dirty="0"/>
          </a:p>
        </p:txBody>
      </p:sp>
      <p:pic>
        <p:nvPicPr>
          <p:cNvPr id="2050" name="Picture 2" descr="https://ornella.club/uploads/posts/2023-05/thumbs/1684521393_ornella-club-p-molodnyak-svinei-vkontakte-38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751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73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Кормление свиноматок</a:t>
            </a:r>
            <a:endParaRPr lang="ru-RU" dirty="0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159795542"/>
              </p:ext>
            </p:extLst>
          </p:nvPr>
        </p:nvGraphicFramePr>
        <p:xfrm>
          <a:off x="5184743" y="1897162"/>
          <a:ext cx="6556415" cy="2967436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300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8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8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82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Периоды супоросности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1-й – до 84-го дня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2-й – последние 30 дней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Энергетическая питательность, ЭКЕ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1,3-1,5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1,7-2,0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 1 ЭКЕ: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ПП, 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Са, 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7,0-7,5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Р, 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1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NaCl</a:t>
                      </a:r>
                      <a:r>
                        <a:rPr lang="ru-RU" sz="1600">
                          <a:effectLst/>
                        </a:rPr>
                        <a:t>, 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каротин, мг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1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СК, % от СВ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10-12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10-12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7" marR="17477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3074" name="Picture 2" descr="https://fermeragronom.ru/wp-content/uploads/2021/07/kormlenie-svinej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8" y="1909239"/>
            <a:ext cx="4320000" cy="28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9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Кормление свиноматок</a:t>
            </a:r>
            <a:endParaRPr lang="ru-RU" dirty="0"/>
          </a:p>
        </p:txBody>
      </p:sp>
      <p:graphicFrame>
        <p:nvGraphicFramePr>
          <p:cNvPr id="4" name="Group 318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260702877"/>
              </p:ext>
            </p:extLst>
          </p:nvPr>
        </p:nvGraphicFramePr>
        <p:xfrm>
          <a:off x="365159" y="1773926"/>
          <a:ext cx="11376000" cy="40233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4164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3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0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673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993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Корма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Холостые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Супоросные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 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период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 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период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Ячмень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Кукуруза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Отходы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пшеницы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Горох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Шрот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подсолнечный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effectLst/>
                        </a:rPr>
                        <a:t>–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effectLst/>
                        </a:rPr>
                        <a:t>–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Мука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травяная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Силос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комбинированный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Преципитат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0,035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Соль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0,015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Премикс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0,030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0,035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0,040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125" marR="37125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158" y="1348033"/>
            <a:ext cx="909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 рациона свиноматок, кг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094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Кормление свиноматок во вторую половину супоросности</a:t>
            </a:r>
            <a:endParaRPr lang="ru-RU" dirty="0"/>
          </a:p>
        </p:txBody>
      </p:sp>
      <p:graphicFrame>
        <p:nvGraphicFramePr>
          <p:cNvPr id="3" name="Рисунок 2"/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1787776365"/>
              </p:ext>
            </p:extLst>
          </p:nvPr>
        </p:nvGraphicFramePr>
        <p:xfrm>
          <a:off x="2083324" y="2021886"/>
          <a:ext cx="7343480" cy="170688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71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1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0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3" marR="420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Потребность на 1 ЭКЕ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3" marR="4200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ПП, 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3" marR="42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100-105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3" marR="4200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Са</a:t>
                      </a:r>
                      <a:r>
                        <a:rPr lang="ru-RU" sz="1600" dirty="0">
                          <a:effectLst/>
                        </a:rPr>
                        <a:t>, 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3" marR="42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3" marR="42003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Р, 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3" marR="42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3" marR="4200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0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</a:t>
                      </a:r>
                      <a:r>
                        <a:rPr lang="ru-RU" sz="1600" dirty="0">
                          <a:effectLst/>
                        </a:rPr>
                        <a:t>, 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3" marR="42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r>
                        <a:rPr lang="en-US" sz="1600">
                          <a:effectLst/>
                        </a:rPr>
                        <a:t>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3" marR="4200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0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каротин, мг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3" marR="42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3" marR="42003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0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СК, % от СВ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3" marR="42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03" marR="42003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456899"/>
              </p:ext>
            </p:extLst>
          </p:nvPr>
        </p:nvGraphicFramePr>
        <p:xfrm>
          <a:off x="2092750" y="4383166"/>
          <a:ext cx="7400042" cy="12192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9958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04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кормов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рационе, %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Концентрированные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70-80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Сочные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15-20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Грубые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Корма животного происхождения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158" y="1513489"/>
            <a:ext cx="9061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Содержание питательных веществ в рационе супоросной свиноматки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158" y="3955030"/>
            <a:ext cx="9061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Структура рациона в зимний период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855030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Кормление подсосных свиноматок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0832247" cy="43165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Основные требования: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к</a:t>
            </a:r>
            <a:r>
              <a:rPr lang="ru-RU" dirty="0" smtClean="0"/>
              <a:t>ормление </a:t>
            </a:r>
            <a:r>
              <a:rPr lang="ru-RU" dirty="0"/>
              <a:t>свиноматок дифференцировано по возрасту животных, живой массе, по числу поросят в помете и сроку </a:t>
            </a:r>
            <a:r>
              <a:rPr lang="ru-RU" dirty="0" smtClean="0"/>
              <a:t>отъема;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на 100 кг </a:t>
            </a:r>
            <a:r>
              <a:rPr lang="ru-RU" dirty="0" err="1"/>
              <a:t>ж.м</a:t>
            </a:r>
            <a:r>
              <a:rPr lang="ru-RU" dirty="0"/>
              <a:t>. требуется </a:t>
            </a:r>
            <a:r>
              <a:rPr lang="ru-RU" dirty="0" smtClean="0"/>
              <a:t>1,75 </a:t>
            </a:r>
            <a:r>
              <a:rPr lang="ru-RU" dirty="0"/>
              <a:t>ЭКЕ и </a:t>
            </a:r>
            <a:r>
              <a:rPr lang="ru-RU" dirty="0" smtClean="0"/>
              <a:t>по </a:t>
            </a:r>
            <a:r>
              <a:rPr lang="ru-RU" dirty="0"/>
              <a:t>0,42 ЭКЕ на каждого </a:t>
            </a:r>
            <a:r>
              <a:rPr lang="ru-RU" dirty="0" smtClean="0"/>
              <a:t>поросенка;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содержание ПП на 1 ЭКЕ – 110 г;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содержание СК в СВ – 7%;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структура рациона: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концентрированные </a:t>
            </a:r>
            <a:r>
              <a:rPr lang="ru-RU" dirty="0"/>
              <a:t>корма – </a:t>
            </a:r>
            <a:r>
              <a:rPr lang="ru-RU" dirty="0" smtClean="0"/>
              <a:t>40-60%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сочные </a:t>
            </a:r>
            <a:r>
              <a:rPr lang="ru-RU" dirty="0"/>
              <a:t>– </a:t>
            </a:r>
            <a:r>
              <a:rPr lang="ru-RU" dirty="0" smtClean="0"/>
              <a:t>30-35%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травяная </a:t>
            </a:r>
            <a:r>
              <a:rPr lang="ru-RU" dirty="0"/>
              <a:t>мука -</a:t>
            </a:r>
            <a:r>
              <a:rPr lang="ru-RU" dirty="0" smtClean="0"/>
              <a:t>15%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корма </a:t>
            </a:r>
            <a:r>
              <a:rPr lang="ru-RU" dirty="0"/>
              <a:t>животного происхождения 5-8%.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9104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Кормление подсосных свиноматок</a:t>
            </a:r>
            <a:endParaRPr lang="ru-RU" dirty="0"/>
          </a:p>
        </p:txBody>
      </p:sp>
      <p:graphicFrame>
        <p:nvGraphicFramePr>
          <p:cNvPr id="4" name="Рисунок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357921129"/>
              </p:ext>
            </p:extLst>
          </p:nvPr>
        </p:nvGraphicFramePr>
        <p:xfrm>
          <a:off x="365158" y="1982003"/>
          <a:ext cx="5688000" cy="4108958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407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0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0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Корма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Кол-во, кг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Ячмень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Пшеница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Кукуруза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Горох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Шрот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Травяная мука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Комбинированный силос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Соль, 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Преципитат, 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 рационе содержится: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Сухое вещество, кг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ЭКЕ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1" marR="23771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158" y="1306099"/>
            <a:ext cx="564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Рацион кормления подсосных свиноматок, </a:t>
            </a:r>
            <a:r>
              <a:rPr lang="ru-RU" sz="1600" b="1" dirty="0" err="1" smtClean="0"/>
              <a:t>ж.м</a:t>
            </a:r>
            <a:r>
              <a:rPr lang="ru-RU" sz="1600" b="1" dirty="0" smtClean="0"/>
              <a:t>. 200-250 кг</a:t>
            </a:r>
            <a:endParaRPr lang="ru-RU" sz="1600" b="1" dirty="0"/>
          </a:p>
        </p:txBody>
      </p:sp>
      <p:pic>
        <p:nvPicPr>
          <p:cNvPr id="4098" name="Picture 2" descr="https://laplaya-rus.ru/wp-content/uploads/f/7/8/f789e85b8dca4dd375d35f8dd24200c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58" y="2277372"/>
            <a:ext cx="5400000" cy="378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8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Кормление хряков-производителей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17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Кормление хряков-производителей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 smtClean="0"/>
              <a:t>Задачи</a:t>
            </a:r>
            <a:r>
              <a:rPr lang="ru-RU" dirty="0" smtClean="0"/>
              <a:t> при организации кормления: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поддержание упитанности </a:t>
            </a:r>
            <a:r>
              <a:rPr lang="ru-RU" dirty="0" smtClean="0"/>
              <a:t>в </a:t>
            </a:r>
            <a:r>
              <a:rPr lang="ru-RU" dirty="0"/>
              <a:t>заводской </a:t>
            </a:r>
            <a:r>
              <a:rPr lang="ru-RU" dirty="0" smtClean="0"/>
              <a:t>кондиции;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поддержание на высоком уровне тонуса </a:t>
            </a:r>
            <a:r>
              <a:rPr lang="ru-RU" dirty="0" smtClean="0"/>
              <a:t>организма;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нельзя </a:t>
            </a:r>
            <a:r>
              <a:rPr lang="ru-RU" dirty="0"/>
              <a:t>допускать ожирения </a:t>
            </a:r>
            <a:r>
              <a:rPr lang="ru-RU" dirty="0" smtClean="0"/>
              <a:t>хряков.</a:t>
            </a:r>
            <a:endParaRPr lang="ru-RU" dirty="0"/>
          </a:p>
        </p:txBody>
      </p:sp>
      <p:pic>
        <p:nvPicPr>
          <p:cNvPr id="5122" name="Picture 2" descr="https://57.img.avito.st/1280x960/8506469457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58" y="1619211"/>
            <a:ext cx="5040000" cy="236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Кормление </a:t>
            </a:r>
            <a:r>
              <a:rPr lang="ru-RU" dirty="0"/>
              <a:t>хряков-производителей</a:t>
            </a:r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2948482509"/>
              </p:ext>
            </p:extLst>
          </p:nvPr>
        </p:nvGraphicFramePr>
        <p:xfrm>
          <a:off x="365158" y="1857179"/>
          <a:ext cx="9146487" cy="21945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16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5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4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6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Неслучной</a:t>
                      </a:r>
                      <a:r>
                        <a:rPr lang="ru-RU" sz="1600" dirty="0" smtClean="0">
                          <a:effectLst/>
                        </a:rPr>
                        <a:t> период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Случной период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Энергетическая питательность, ЭКЕ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4,2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5,2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 1 ЭКЕ: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ПП, г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110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120-125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Са, г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5,5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Р, г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4,5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каротин, мг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10-12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10-12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СК, % от СВ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6-7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6-7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6" marR="17706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158" y="1201916"/>
            <a:ext cx="9146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Потребность хряков-производителей в питательных веществах и энергии, </a:t>
            </a:r>
            <a:r>
              <a:rPr lang="ru-RU" sz="1600" b="1" dirty="0" err="1" smtClean="0"/>
              <a:t>ж.м</a:t>
            </a:r>
            <a:r>
              <a:rPr lang="ru-RU" sz="1600" b="1" dirty="0" smtClean="0"/>
              <a:t>. 250-300 кг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158" y="4214269"/>
            <a:ext cx="7627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Структура рациона в зимний период</a:t>
            </a:r>
            <a:endParaRPr lang="ru-RU" sz="2000" b="1" dirty="0"/>
          </a:p>
        </p:txBody>
      </p:sp>
      <p:graphicFrame>
        <p:nvGraphicFramePr>
          <p:cNvPr id="9" name="Рисунок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098293"/>
              </p:ext>
            </p:extLst>
          </p:nvPr>
        </p:nvGraphicFramePr>
        <p:xfrm>
          <a:off x="365158" y="4713399"/>
          <a:ext cx="9146487" cy="143385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4938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7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6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кормов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рационе, 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7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Концентрированные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до 85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7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Грубые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8-10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7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Сочные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5-10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7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Корма животного происхождения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10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1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/>
              <a:t>Биологические особенности свиней.</a:t>
            </a:r>
          </a:p>
          <a:p>
            <a:pPr lvl="0"/>
            <a:r>
              <a:rPr lang="ru-RU" dirty="0"/>
              <a:t>Факторы полноценного питания свиней.</a:t>
            </a:r>
          </a:p>
          <a:p>
            <a:pPr lvl="0"/>
            <a:r>
              <a:rPr lang="ru-RU" dirty="0"/>
              <a:t>Кормление супоросных и подсосных свиноматок.</a:t>
            </a:r>
          </a:p>
          <a:p>
            <a:pPr lvl="0"/>
            <a:r>
              <a:rPr lang="ru-RU" dirty="0"/>
              <a:t>Кормление хряков-производителей.</a:t>
            </a:r>
          </a:p>
          <a:p>
            <a:pPr lvl="0"/>
            <a:r>
              <a:rPr lang="ru-RU" dirty="0"/>
              <a:t>Кормление молодняка свиней: нормы, корма, рационы и техника кормления.</a:t>
            </a:r>
          </a:p>
          <a:p>
            <a:r>
              <a:rPr lang="ru-RU" dirty="0"/>
              <a:t>Откорм свиней</a:t>
            </a:r>
          </a:p>
        </p:txBody>
      </p:sp>
    </p:spTree>
    <p:extLst>
      <p:ext uri="{BB962C8B-B14F-4D97-AF65-F5344CB8AC3E}">
        <p14:creationId xmlns:p14="http://schemas.microsoft.com/office/powerpoint/2010/main" val="347573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Кормление молодняка свиней: нормы, корма, рационы и техника кормления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4028947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молодняка свиней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293442" cy="43165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Биологические особенности новорожденного молодняка свиней: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м</a:t>
            </a:r>
            <a:r>
              <a:rPr lang="ru-RU" dirty="0" smtClean="0"/>
              <a:t>еньшая физиологическая зрелость по сравнению с молодняком других видов;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ослабленная функция костного мозга;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отсутствие в крови гамма-глобулинов;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развитие в раннем возрасте анемии;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плохо развитая терморегуляция;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первую неделю снижена активность </a:t>
            </a:r>
            <a:r>
              <a:rPr lang="ru-RU" dirty="0" err="1" smtClean="0"/>
              <a:t>амилолитических</a:t>
            </a:r>
            <a:r>
              <a:rPr lang="ru-RU" dirty="0" smtClean="0"/>
              <a:t> ферментов;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до 3-недельного возраста нет соляной кислоты, снижена бактерицидность желудочного сока;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становление пищеварительного тракта происходит к 3-месячному возрасту.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914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молодняка </a:t>
            </a:r>
            <a:r>
              <a:rPr lang="ru-RU" dirty="0" smtClean="0"/>
              <a:t>свиней в молочный период</a:t>
            </a:r>
            <a:endParaRPr lang="ru-RU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3990935210"/>
              </p:ext>
            </p:extLst>
          </p:nvPr>
        </p:nvGraphicFramePr>
        <p:xfrm>
          <a:off x="365159" y="2065283"/>
          <a:ext cx="11254026" cy="3515709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532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9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3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30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48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933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29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47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05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молока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Воды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Сухого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ещества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Казеина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Альбумина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Молочного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ахара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Жира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Золы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Свиное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80,5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19,5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6,2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5,4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0,9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Овечье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82,4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17,6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Козье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82,8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17,2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Коровье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87,3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12,7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1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Кобылье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90,6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158" y="1339093"/>
            <a:ext cx="113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Средний состав молока у сельскохозяйственных животных, %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24692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молодняка </a:t>
            </a:r>
            <a:r>
              <a:rPr lang="ru-RU" dirty="0" smtClean="0"/>
              <a:t>свиней в молочный период</a:t>
            </a:r>
            <a:endParaRPr lang="ru-RU" dirty="0"/>
          </a:p>
        </p:txBody>
      </p:sp>
      <p:graphicFrame>
        <p:nvGraphicFramePr>
          <p:cNvPr id="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3161"/>
              </p:ext>
            </p:extLst>
          </p:nvPr>
        </p:nvGraphicFramePr>
        <p:xfrm>
          <a:off x="365158" y="1868008"/>
          <a:ext cx="11648168" cy="4030410"/>
        </p:xfrm>
        <a:graphic>
          <a:graphicData uri="http://schemas.openxmlformats.org/drawingml/2006/table">
            <a:tbl>
              <a:tblPr firstRow="1" firstCol="1" lastRow="1">
                <a:tableStyleId>{9D7B26C5-4107-4FEC-AEDC-1716B250A1EF}</a:tableStyleId>
              </a:tblPr>
              <a:tblGrid>
                <a:gridCol w="3357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4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4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53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97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Возраст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дней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Корма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Молоко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Обрат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Концентрированные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Сочные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6-10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dirty="0" smtClean="0"/>
                        <a:t>–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11-15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16-20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21-25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26-30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31-35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36-40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41-45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46-50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smtClean="0"/>
                        <a:t>–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51-55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smtClean="0"/>
                        <a:t>–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56-60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dirty="0" smtClean="0"/>
                        <a:t>–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60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дней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5,0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0" marT="17995" marB="17995" anchor="ctr"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158" y="1370624"/>
            <a:ext cx="113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Схема подкормки поросят-сосунов</a:t>
            </a:r>
          </a:p>
        </p:txBody>
      </p:sp>
    </p:spTree>
    <p:extLst>
      <p:ext uri="{BB962C8B-B14F-4D97-AF65-F5344CB8AC3E}">
        <p14:creationId xmlns:p14="http://schemas.microsoft.com/office/powerpoint/2010/main" val="1651188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молодняка </a:t>
            </a:r>
            <a:r>
              <a:rPr lang="ru-RU" dirty="0" smtClean="0"/>
              <a:t>свиней после отъема</a:t>
            </a:r>
            <a:endParaRPr lang="ru-RU" dirty="0"/>
          </a:p>
        </p:txBody>
      </p:sp>
      <p:graphicFrame>
        <p:nvGraphicFramePr>
          <p:cNvPr id="5" name="Group 107"/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1691206222"/>
              </p:ext>
            </p:extLst>
          </p:nvPr>
        </p:nvGraphicFramePr>
        <p:xfrm>
          <a:off x="536027" y="2229343"/>
          <a:ext cx="11205131" cy="2408646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876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248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81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Возраст, мес.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ЭКЕ, на 1 кг прироста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1 ЭКЕ, г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ПП, 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Р, 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NaCl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Каротина, мг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2-4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3-4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120-110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4-7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4-5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110-105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и старше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100-95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158" y="1575576"/>
            <a:ext cx="113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Нормы кормления молодняка свиней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18221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молодняка </a:t>
            </a:r>
            <a:r>
              <a:rPr lang="ru-RU" dirty="0" smtClean="0"/>
              <a:t>свиней после отъема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Типы </a:t>
            </a:r>
            <a:r>
              <a:rPr lang="ru-RU" dirty="0"/>
              <a:t>кормления: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dirty="0" smtClean="0"/>
              <a:t>Концентратный:</a:t>
            </a:r>
          </a:p>
          <a:p>
            <a:pPr marL="1143000" lvl="1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до 80% </a:t>
            </a:r>
            <a:r>
              <a:rPr lang="ru-RU" dirty="0"/>
              <a:t>концентрированные </a:t>
            </a:r>
            <a:r>
              <a:rPr lang="ru-RU" dirty="0" smtClean="0"/>
              <a:t>корма</a:t>
            </a:r>
          </a:p>
          <a:p>
            <a:pPr marL="1143000" lvl="1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до 20% </a:t>
            </a:r>
            <a:r>
              <a:rPr lang="ru-RU" dirty="0"/>
              <a:t>сочные, грубые, </a:t>
            </a:r>
            <a:r>
              <a:rPr lang="ru-RU" dirty="0" smtClean="0"/>
              <a:t>КЖП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dirty="0" smtClean="0"/>
              <a:t>Смешанный:</a:t>
            </a:r>
          </a:p>
          <a:p>
            <a:pPr marL="1143000" lvl="1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до 70% </a:t>
            </a:r>
            <a:r>
              <a:rPr lang="ru-RU" dirty="0"/>
              <a:t>концентрированные </a:t>
            </a:r>
            <a:r>
              <a:rPr lang="ru-RU" dirty="0" smtClean="0"/>
              <a:t>корма</a:t>
            </a:r>
          </a:p>
          <a:p>
            <a:pPr marL="1143000" lvl="1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до 15% сочные</a:t>
            </a:r>
          </a:p>
          <a:p>
            <a:pPr marL="1143000" lvl="1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до 10% грубые</a:t>
            </a:r>
          </a:p>
          <a:p>
            <a:pPr marL="1143000" lvl="1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до 7% КЖП</a:t>
            </a:r>
            <a:endParaRPr lang="ru-RU" dirty="0"/>
          </a:p>
        </p:txBody>
      </p:sp>
      <p:pic>
        <p:nvPicPr>
          <p:cNvPr id="7170" name="Picture 2" descr="https://www.eurogan.com/img/productos-ganaderia/comedero-2-edad-sin-tolva-2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r="196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26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молодняка </a:t>
            </a:r>
            <a:r>
              <a:rPr lang="ru-RU" dirty="0" smtClean="0"/>
              <a:t>свиней после отъема</a:t>
            </a:r>
            <a:endParaRPr lang="ru-RU" dirty="0"/>
          </a:p>
        </p:txBody>
      </p:sp>
      <p:graphicFrame>
        <p:nvGraphicFramePr>
          <p:cNvPr id="7" name="Group 7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967605959"/>
              </p:ext>
            </p:extLst>
          </p:nvPr>
        </p:nvGraphicFramePr>
        <p:xfrm>
          <a:off x="365158" y="1906588"/>
          <a:ext cx="11375999" cy="4054170"/>
        </p:xfrm>
        <a:graphic>
          <a:graphicData uri="http://schemas.openxmlformats.org/drawingml/2006/table">
            <a:tbl>
              <a:tblPr firstRow="1" firstCol="1" lastRow="1">
                <a:tableStyleId>{9D7B26C5-4107-4FEC-AEDC-1716B250A1EF}</a:tableStyleId>
              </a:tblPr>
              <a:tblGrid>
                <a:gridCol w="3966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2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46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2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04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Корма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кг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Тип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кормления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Концентратный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Смешанный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зима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Смешанный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лето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Дерть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злаковых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Горох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Шрот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подсолнечниковый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Травяная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мука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/>
                        <a:t>–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Обрат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Свекла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бахчевые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/>
                        <a:t>–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smtClean="0"/>
                        <a:t>–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Комбисилос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/>
                        <a:t>–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Трава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/>
                        <a:t>–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/>
                        <a:t>–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Фосфат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обесфторенный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Соль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Премикс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ЭКЕ, всего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06" marR="0" marT="17999" marB="17999" anchor="ctr"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5158" y="1423601"/>
            <a:ext cx="9523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 smtClean="0">
                <a:cs typeface="Times New Roman" pitchFamily="18" charset="0"/>
              </a:rPr>
              <a:t>Примерные</a:t>
            </a:r>
            <a:r>
              <a:rPr lang="en-US" sz="1600" b="1" dirty="0" smtClean="0">
                <a:cs typeface="Times New Roman" pitchFamily="18" charset="0"/>
              </a:rPr>
              <a:t> </a:t>
            </a:r>
            <a:r>
              <a:rPr lang="en-US" sz="1600" b="1" dirty="0" err="1" smtClean="0">
                <a:cs typeface="Times New Roman" pitchFamily="18" charset="0"/>
              </a:rPr>
              <a:t>рационы</a:t>
            </a:r>
            <a:r>
              <a:rPr lang="ru-RU" sz="1600" b="1" dirty="0" smtClean="0">
                <a:cs typeface="Times New Roman" pitchFamily="18" charset="0"/>
              </a:rPr>
              <a:t> </a:t>
            </a:r>
            <a:r>
              <a:rPr lang="en-US" sz="1600" b="1" dirty="0" err="1" smtClean="0">
                <a:cs typeface="Times New Roman" pitchFamily="18" charset="0"/>
              </a:rPr>
              <a:t>для</a:t>
            </a:r>
            <a:r>
              <a:rPr lang="en-US" sz="1600" b="1" dirty="0" smtClean="0">
                <a:cs typeface="Times New Roman" pitchFamily="18" charset="0"/>
              </a:rPr>
              <a:t> </a:t>
            </a:r>
            <a:r>
              <a:rPr lang="en-US" sz="1600" b="1" dirty="0" err="1" smtClean="0">
                <a:cs typeface="Times New Roman" pitchFamily="18" charset="0"/>
              </a:rPr>
              <a:t>ремонтного</a:t>
            </a:r>
            <a:r>
              <a:rPr lang="en-US" sz="1600" b="1" dirty="0" smtClean="0">
                <a:cs typeface="Times New Roman" pitchFamily="18" charset="0"/>
              </a:rPr>
              <a:t> </a:t>
            </a:r>
            <a:r>
              <a:rPr lang="en-US" sz="1600" b="1" dirty="0" err="1" smtClean="0">
                <a:cs typeface="Times New Roman" pitchFamily="18" charset="0"/>
              </a:rPr>
              <a:t>молодняка</a:t>
            </a:r>
            <a:r>
              <a:rPr lang="en-US" sz="1600" b="1" dirty="0" smtClean="0">
                <a:cs typeface="Times New Roman" pitchFamily="18" charset="0"/>
              </a:rPr>
              <a:t> </a:t>
            </a:r>
            <a:r>
              <a:rPr lang="en-US" sz="1600" b="1" dirty="0" err="1" smtClean="0">
                <a:cs typeface="Times New Roman" pitchFamily="18" charset="0"/>
              </a:rPr>
              <a:t>свиней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30320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Откорм свиней</a:t>
            </a:r>
          </a:p>
        </p:txBody>
      </p:sp>
    </p:spTree>
    <p:extLst>
      <p:ext uri="{BB962C8B-B14F-4D97-AF65-F5344CB8AC3E}">
        <p14:creationId xmlns:p14="http://schemas.microsoft.com/office/powerpoint/2010/main" val="4173861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Откорм свиней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ru-RU" b="1" dirty="0" smtClean="0"/>
              <a:t>Цель </a:t>
            </a:r>
            <a:r>
              <a:rPr lang="ru-RU" dirty="0" smtClean="0"/>
              <a:t>– </a:t>
            </a:r>
            <a:r>
              <a:rPr lang="ru-RU" dirty="0"/>
              <a:t>получение в возможно короткие сроки наибольшего </a:t>
            </a:r>
            <a:r>
              <a:rPr lang="ru-RU" dirty="0" smtClean="0"/>
              <a:t>количества высококачественной </a:t>
            </a:r>
            <a:r>
              <a:rPr lang="ru-RU" dirty="0"/>
              <a:t>свинины при низкой себестоимости.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ru-RU" dirty="0" smtClean="0"/>
              <a:t>Основные виды </a:t>
            </a:r>
            <a:r>
              <a:rPr lang="ru-RU" dirty="0"/>
              <a:t>откорма:</a:t>
            </a:r>
          </a:p>
          <a:p>
            <a:pPr marL="457200" indent="-457200">
              <a:lnSpc>
                <a:spcPct val="100000"/>
              </a:lnSpc>
              <a:spcAft>
                <a:spcPts val="400"/>
              </a:spcAft>
              <a:buAutoNum type="arabicParenR"/>
            </a:pPr>
            <a:r>
              <a:rPr lang="ru-RU" b="1" dirty="0" smtClean="0"/>
              <a:t>мясной</a:t>
            </a:r>
            <a:r>
              <a:rPr lang="ru-RU" dirty="0" smtClean="0"/>
              <a:t>: </a:t>
            </a:r>
            <a:r>
              <a:rPr lang="ru-RU" dirty="0"/>
              <a:t>откорм </a:t>
            </a:r>
            <a:r>
              <a:rPr lang="ru-RU" dirty="0" smtClean="0"/>
              <a:t>молодняка,</a:t>
            </a:r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его разновидность – </a:t>
            </a:r>
            <a:r>
              <a:rPr lang="ru-RU" dirty="0"/>
              <a:t>беконный откорм;</a:t>
            </a:r>
          </a:p>
          <a:p>
            <a:pPr marL="457200" indent="-4572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AutoNum type="arabicParenR"/>
            </a:pPr>
            <a:r>
              <a:rPr lang="ru-RU" b="1" dirty="0" smtClean="0"/>
              <a:t>откорм </a:t>
            </a:r>
            <a:r>
              <a:rPr lang="ru-RU" b="1" dirty="0"/>
              <a:t>до жирных </a:t>
            </a:r>
            <a:r>
              <a:rPr lang="ru-RU" b="1" dirty="0" smtClean="0"/>
              <a:t>кондиций</a:t>
            </a:r>
            <a:r>
              <a:rPr lang="ru-RU" dirty="0" smtClean="0"/>
              <a:t>:</a:t>
            </a:r>
            <a:endParaRPr lang="ru-RU" b="1" dirty="0"/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dirty="0"/>
              <a:t>полусальный откорм </a:t>
            </a:r>
            <a:r>
              <a:rPr lang="ru-RU" dirty="0" smtClean="0"/>
              <a:t>молодняка</a:t>
            </a:r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сальный </a:t>
            </a:r>
            <a:r>
              <a:rPr lang="ru-RU" dirty="0"/>
              <a:t>откорм взрослых свиней.</a:t>
            </a:r>
          </a:p>
        </p:txBody>
      </p:sp>
      <p:pic>
        <p:nvPicPr>
          <p:cNvPr id="8196" name="Picture 4" descr="https://krolmen.ru/wp-content/uploads/1/8/8/188bfaff34b72a41053b12b9724e8ac9.jpe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r="134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5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Откорм свиней: мясной откорм</a:t>
            </a:r>
            <a:endParaRPr lang="ru-RU" dirty="0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825712307"/>
              </p:ext>
            </p:extLst>
          </p:nvPr>
        </p:nvGraphicFramePr>
        <p:xfrm>
          <a:off x="365156" y="1735802"/>
          <a:ext cx="6547272" cy="3913883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636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6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6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6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18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Корма</a:t>
                      </a:r>
                      <a:endParaRPr lang="ru-RU" sz="1500" dirty="0"/>
                    </a:p>
                  </a:txBody>
                  <a:tcPr marL="38558" marR="3855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Тип откорма</a:t>
                      </a:r>
                      <a:endParaRPr lang="ru-RU" sz="1500" dirty="0"/>
                    </a:p>
                  </a:txBody>
                  <a:tcPr marL="38558" marR="3855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5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 smtClean="0"/>
                        <a:t>концентратно</a:t>
                      </a:r>
                      <a:r>
                        <a:rPr lang="ru-RU" sz="1500" dirty="0" smtClean="0"/>
                        <a:t>-картофельный</a:t>
                      </a:r>
                      <a:endParaRPr lang="ru-RU" sz="1500" dirty="0"/>
                    </a:p>
                  </a:txBody>
                  <a:tcPr marL="38558" marR="3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 smtClean="0"/>
                        <a:t>концентратно</a:t>
                      </a:r>
                      <a:r>
                        <a:rPr lang="ru-RU" sz="1500" dirty="0" smtClean="0"/>
                        <a:t>-корнеплодный</a:t>
                      </a:r>
                      <a:endParaRPr lang="ru-RU" sz="1500" dirty="0"/>
                    </a:p>
                  </a:txBody>
                  <a:tcPr marL="38558" marR="3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концентратный</a:t>
                      </a:r>
                      <a:endParaRPr lang="ru-RU" sz="1500" dirty="0"/>
                    </a:p>
                  </a:txBody>
                  <a:tcPr marL="38558" marR="3855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90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/>
                        <a:t>Концентраты</a:t>
                      </a:r>
                      <a:endParaRPr lang="ru-RU" sz="1500" b="0" dirty="0"/>
                    </a:p>
                  </a:txBody>
                  <a:tcPr marL="38558" marR="3855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60-75</a:t>
                      </a:r>
                      <a:endParaRPr lang="ru-RU" sz="1500" dirty="0"/>
                    </a:p>
                  </a:txBody>
                  <a:tcPr marL="38558" marR="3855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80-90</a:t>
                      </a:r>
                      <a:endParaRPr lang="ru-RU" sz="1500" dirty="0"/>
                    </a:p>
                  </a:txBody>
                  <a:tcPr marL="38558" marR="3855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90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/>
                        <a:t>Сочные</a:t>
                      </a:r>
                      <a:endParaRPr lang="ru-RU" sz="1500" b="0" dirty="0"/>
                    </a:p>
                  </a:txBody>
                  <a:tcPr marL="38558" marR="3855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15-20</a:t>
                      </a:r>
                      <a:endParaRPr lang="ru-RU" sz="1500" dirty="0"/>
                    </a:p>
                  </a:txBody>
                  <a:tcPr marL="38558" marR="3855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–</a:t>
                      </a:r>
                      <a:endParaRPr lang="ru-RU" sz="1500" dirty="0"/>
                    </a:p>
                  </a:txBody>
                  <a:tcPr marL="38558" marR="3855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7526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/>
                        <a:t>Травяная мука</a:t>
                      </a:r>
                      <a:endParaRPr lang="ru-RU" sz="1500" b="0" dirty="0"/>
                    </a:p>
                  </a:txBody>
                  <a:tcPr marL="38558" marR="3855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5-10</a:t>
                      </a:r>
                      <a:endParaRPr lang="ru-RU" sz="1500" dirty="0"/>
                    </a:p>
                  </a:txBody>
                  <a:tcPr marL="38558" marR="3855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5-10</a:t>
                      </a:r>
                      <a:endParaRPr lang="ru-RU" sz="1500" dirty="0"/>
                    </a:p>
                  </a:txBody>
                  <a:tcPr marL="38558" marR="3855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73161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/>
                        <a:t>Животного происхождения</a:t>
                      </a:r>
                      <a:endParaRPr lang="ru-RU" sz="1500" b="0" dirty="0"/>
                    </a:p>
                  </a:txBody>
                  <a:tcPr marL="38558" marR="3855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5-10</a:t>
                      </a:r>
                      <a:endParaRPr lang="ru-RU" sz="1500" dirty="0"/>
                    </a:p>
                  </a:txBody>
                  <a:tcPr marL="38558" marR="3855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5-10</a:t>
                      </a:r>
                      <a:endParaRPr lang="ru-RU" sz="1500" dirty="0"/>
                    </a:p>
                  </a:txBody>
                  <a:tcPr marL="38558" marR="38558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7304314" y="1619211"/>
            <a:ext cx="4436844" cy="4316520"/>
          </a:xfrm>
        </p:spPr>
        <p:txBody>
          <a:bodyPr>
            <a:normAutofit lnSpcReduction="10000"/>
          </a:bodyPr>
          <a:lstStyle/>
          <a:p>
            <a:pPr>
              <a:spcAft>
                <a:spcPts val="400"/>
              </a:spcAft>
            </a:pPr>
            <a:r>
              <a:rPr lang="ru-RU" sz="2000" b="1" dirty="0"/>
              <a:t>Мясной откорм: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ставят молодняк возрасте 3-4 мес., массой 15-40 кг,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снимают в 6-8 мес. по достижении живой массы 100-120 кг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прирост живой массы 650-800 г в сутки,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затраты кормовых единиц 4-4,5 на 1 кг прироста.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Условно разбивают на 2 периода:</a:t>
            </a:r>
          </a:p>
          <a:p>
            <a:pPr marL="1028700" lvl="1" indent="-34290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1 – до 70 кг,</a:t>
            </a:r>
          </a:p>
          <a:p>
            <a:pPr marL="1028700" lvl="1" indent="-34290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2 – с 71 до 100-120 кг.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5158" y="1219101"/>
            <a:ext cx="9523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cs typeface="Times New Roman" pitchFamily="18" charset="0"/>
              </a:rPr>
              <a:t>Структура рациона, 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95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Биологические особенности свиней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937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Откорм свиней: беконный откорм</a:t>
            </a:r>
            <a:endParaRPr lang="ru-RU" dirty="0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304673851"/>
              </p:ext>
            </p:extLst>
          </p:nvPr>
        </p:nvGraphicFramePr>
        <p:xfrm>
          <a:off x="365158" y="2029803"/>
          <a:ext cx="5077698" cy="206248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078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9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9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Корма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период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период</a:t>
                      </a:r>
                      <a:endParaRPr lang="ru-RU" sz="1600" dirty="0"/>
                    </a:p>
                  </a:txBody>
                  <a:tcPr marL="42040" marR="4204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Концентраты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60-65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70-75</a:t>
                      </a:r>
                      <a:endParaRPr lang="ru-RU" sz="1600" dirty="0"/>
                    </a:p>
                  </a:txBody>
                  <a:tcPr marL="42040" marR="4204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Корнеплоды, сочные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20-25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10-15</a:t>
                      </a:r>
                      <a:endParaRPr lang="ru-RU" sz="1600" dirty="0"/>
                    </a:p>
                  </a:txBody>
                  <a:tcPr marL="42040" marR="4204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Обрат</a:t>
                      </a:r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L="42040" marR="4204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Травяная мука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3-5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 marL="42040" marR="4204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5158" y="1430042"/>
            <a:ext cx="5121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cs typeface="Times New Roman" pitchFamily="18" charset="0"/>
              </a:rPr>
              <a:t>Структура рациона, %</a:t>
            </a:r>
            <a:endParaRPr lang="ru-RU" sz="2000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/>
          </p:nvPr>
        </p:nvSpPr>
        <p:spPr>
          <a:xfrm>
            <a:off x="6378100" y="1430042"/>
            <a:ext cx="5363058" cy="45165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b="1" dirty="0" smtClean="0"/>
              <a:t>Беконный откорм: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/>
              <a:t>ставят молодняк </a:t>
            </a:r>
            <a:r>
              <a:rPr lang="ru-RU" sz="2000" dirty="0"/>
              <a:t>скороспелых пород (</a:t>
            </a:r>
            <a:r>
              <a:rPr lang="ru-RU" sz="2000" dirty="0" err="1"/>
              <a:t>ландрасс</a:t>
            </a:r>
            <a:r>
              <a:rPr lang="ru-RU" sz="2000" dirty="0"/>
              <a:t>, эстонская) </a:t>
            </a:r>
            <a:r>
              <a:rPr lang="ru-RU" sz="2000" dirty="0" smtClean="0"/>
              <a:t>в </a:t>
            </a:r>
            <a:r>
              <a:rPr lang="ru-RU" sz="2000" dirty="0"/>
              <a:t>возрасте 2,5-3 мес</a:t>
            </a:r>
            <a:r>
              <a:rPr lang="ru-RU" sz="2000" dirty="0" smtClean="0"/>
              <a:t>., массой </a:t>
            </a:r>
            <a:r>
              <a:rPr lang="ru-RU" sz="2000" dirty="0"/>
              <a:t>25-30 </a:t>
            </a:r>
            <a:r>
              <a:rPr lang="ru-RU" sz="2000" dirty="0" smtClean="0"/>
              <a:t>кг.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/>
              <a:t>снимают в </a:t>
            </a:r>
            <a:r>
              <a:rPr lang="ru-RU" sz="2000" dirty="0"/>
              <a:t>возрасте 6-7,5 мес. по достижении животными массы 90-105 </a:t>
            </a:r>
            <a:r>
              <a:rPr lang="ru-RU" sz="2000" dirty="0" smtClean="0"/>
              <a:t>кг.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/>
              <a:t>Два периода:</a:t>
            </a:r>
          </a:p>
          <a:p>
            <a:pPr marL="10287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/>
              <a:t>1 – </a:t>
            </a:r>
            <a:r>
              <a:rPr lang="ru-RU" sz="1800" dirty="0"/>
              <a:t>2-5 </a:t>
            </a:r>
            <a:r>
              <a:rPr lang="ru-RU" sz="1800" dirty="0" smtClean="0"/>
              <a:t>мес. до 50-60 кг, прирост 500 г</a:t>
            </a:r>
          </a:p>
          <a:p>
            <a:pPr marL="10287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/>
              <a:t>2 – </a:t>
            </a:r>
            <a:r>
              <a:rPr lang="ru-RU" sz="1800" dirty="0" smtClean="0"/>
              <a:t>далее, прирост 600-700 г.</a:t>
            </a:r>
            <a:endParaRPr lang="ru-RU" sz="1800" dirty="0"/>
          </a:p>
        </p:txBody>
      </p:sp>
      <p:pic>
        <p:nvPicPr>
          <p:cNvPr id="9218" name="Picture 2" descr="https://top10a.ru/wp-content/uploads/2020/01/5-1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7" b="15320"/>
          <a:stretch/>
        </p:blipFill>
        <p:spPr bwMode="auto">
          <a:xfrm>
            <a:off x="723009" y="4245429"/>
            <a:ext cx="4405539" cy="24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65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Откорм свиней: </a:t>
            </a:r>
            <a:r>
              <a:rPr lang="ru-RU" dirty="0"/>
              <a:t>полусальный </a:t>
            </a:r>
            <a:r>
              <a:rPr lang="ru-RU" dirty="0" smtClean="0"/>
              <a:t>откорм</a:t>
            </a:r>
            <a:endParaRPr lang="ru-RU" dirty="0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949498586"/>
              </p:ext>
            </p:extLst>
          </p:nvPr>
        </p:nvGraphicFramePr>
        <p:xfrm>
          <a:off x="365158" y="2164136"/>
          <a:ext cx="5393385" cy="206248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207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2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2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Корма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период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период</a:t>
                      </a:r>
                      <a:endParaRPr lang="ru-RU" sz="1600" dirty="0"/>
                    </a:p>
                  </a:txBody>
                  <a:tcPr marL="42040" marR="4204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Концентраты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</a:t>
                      </a:r>
                      <a:endParaRPr lang="ru-RU" sz="1600" dirty="0"/>
                    </a:p>
                  </a:txBody>
                  <a:tcPr marL="42040" marR="4204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Сочные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 marL="42040" marR="4204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Животного происхождения</a:t>
                      </a:r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–</a:t>
                      </a:r>
                      <a:endParaRPr lang="ru-RU" sz="1600" dirty="0"/>
                    </a:p>
                  </a:txBody>
                  <a:tcPr marL="42040" marR="4204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Травяная мука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 marL="42040" marR="4204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5158" y="1619211"/>
            <a:ext cx="4849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cs typeface="Times New Roman" pitchFamily="18" charset="0"/>
              </a:rPr>
              <a:t>Структура рациона, %</a:t>
            </a:r>
            <a:endParaRPr lang="ru-RU" sz="2000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/>
          </p:nvPr>
        </p:nvSpPr>
        <p:spPr>
          <a:xfrm>
            <a:off x="6378100" y="1619211"/>
            <a:ext cx="5363058" cy="4316520"/>
          </a:xfrm>
        </p:spPr>
        <p:txBody>
          <a:bodyPr/>
          <a:lstStyle/>
          <a:p>
            <a:r>
              <a:rPr lang="ru-RU" sz="2000" b="1" dirty="0"/>
              <a:t>Полусальный </a:t>
            </a:r>
            <a:r>
              <a:rPr lang="ru-RU" sz="2000" b="1" dirty="0" smtClean="0"/>
              <a:t>откорм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ставят в </a:t>
            </a:r>
            <a:r>
              <a:rPr lang="ru-RU" sz="2000" dirty="0"/>
              <a:t>4-5 </a:t>
            </a:r>
            <a:r>
              <a:rPr lang="ru-RU" sz="2000" dirty="0" smtClean="0"/>
              <a:t>месяцев;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снимают в 9-10 </a:t>
            </a:r>
            <a:r>
              <a:rPr lang="ru-RU" sz="2000" dirty="0"/>
              <a:t>месяцев </a:t>
            </a:r>
            <a:r>
              <a:rPr lang="ru-RU" sz="2000" dirty="0" smtClean="0"/>
              <a:t>при массе 150-160 кг;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расход ПП </a:t>
            </a:r>
            <a:r>
              <a:rPr lang="ru-RU" sz="2000" dirty="0"/>
              <a:t>– </a:t>
            </a:r>
            <a:r>
              <a:rPr lang="ru-RU" sz="2000" dirty="0" smtClean="0"/>
              <a:t>72-</a:t>
            </a:r>
            <a:r>
              <a:rPr lang="ru-RU" sz="2000" dirty="0"/>
              <a:t>75 г</a:t>
            </a:r>
            <a:r>
              <a:rPr lang="ru-RU" sz="2000" dirty="0" smtClean="0"/>
              <a:t> </a:t>
            </a:r>
            <a:r>
              <a:rPr lang="ru-RU" sz="2000" dirty="0"/>
              <a:t>на 1 </a:t>
            </a:r>
            <a:r>
              <a:rPr lang="ru-RU" sz="2000" dirty="0" smtClean="0"/>
              <a:t>ЭКЕ;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приросты – </a:t>
            </a:r>
            <a:r>
              <a:rPr lang="ru-RU" sz="2000" dirty="0" smtClean="0"/>
              <a:t>700-800 г </a:t>
            </a:r>
            <a:r>
              <a:rPr lang="ru-RU" sz="2000" dirty="0"/>
              <a:t>в сутки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Периоды:</a:t>
            </a:r>
            <a:endParaRPr lang="ru-RU" sz="2000" dirty="0"/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sz="1800" dirty="0" smtClean="0"/>
              <a:t>1 – </a:t>
            </a:r>
            <a:r>
              <a:rPr lang="ru-RU" sz="1800" dirty="0"/>
              <a:t>до </a:t>
            </a:r>
            <a:r>
              <a:rPr lang="ru-RU" sz="1800" dirty="0" smtClean="0"/>
              <a:t>100 кг,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sz="1800" dirty="0" smtClean="0"/>
              <a:t>2 </a:t>
            </a:r>
            <a:r>
              <a:rPr lang="ru-RU" sz="1800" dirty="0"/>
              <a:t>– </a:t>
            </a:r>
            <a:r>
              <a:rPr lang="ru-RU" sz="1800" dirty="0" smtClean="0"/>
              <a:t>далее.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4179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Откорм свиней: сальный откорм</a:t>
            </a:r>
            <a:endParaRPr lang="ru-RU" dirty="0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230521000"/>
              </p:ext>
            </p:extLst>
          </p:nvPr>
        </p:nvGraphicFramePr>
        <p:xfrm>
          <a:off x="365156" y="2461759"/>
          <a:ext cx="5273644" cy="169164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666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2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61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Корма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Начало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Середина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Конец</a:t>
                      </a:r>
                      <a:endParaRPr lang="ru-RU" sz="1600" dirty="0"/>
                    </a:p>
                  </a:txBody>
                  <a:tcPr marL="42040" marR="4204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Концентраты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</a:t>
                      </a:r>
                      <a:endParaRPr lang="ru-RU" sz="1600" dirty="0"/>
                    </a:p>
                  </a:txBody>
                  <a:tcPr marL="42040" marR="4204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Сочные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 marL="42040" marR="4204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Травяная мука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 marL="42040" marR="420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L="42040" marR="4204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5158" y="1894655"/>
            <a:ext cx="5251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cs typeface="Times New Roman" pitchFamily="18" charset="0"/>
              </a:rPr>
              <a:t>Структура рациона, %</a:t>
            </a:r>
            <a:endParaRPr lang="ru-RU" sz="2000" dirty="0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5"/>
          </p:nvPr>
        </p:nvSpPr>
        <p:spPr>
          <a:xfrm>
            <a:off x="6150429" y="1608325"/>
            <a:ext cx="5590729" cy="431652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 smtClean="0"/>
              <a:t>Сальный откорм: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ставят:</a:t>
            </a:r>
          </a:p>
          <a:p>
            <a:pPr marL="10287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выбракованных </a:t>
            </a:r>
            <a:r>
              <a:rPr lang="ru-RU" dirty="0"/>
              <a:t>взрослых хряков (кастрированных</a:t>
            </a:r>
            <a:r>
              <a:rPr lang="ru-RU" dirty="0" smtClean="0"/>
              <a:t>),</a:t>
            </a:r>
          </a:p>
          <a:p>
            <a:pPr marL="10287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маток,</a:t>
            </a:r>
          </a:p>
          <a:p>
            <a:pPr marL="10287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иногда подсвинков;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продолжительность 2-3 месяца;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снимают по </a:t>
            </a:r>
            <a:r>
              <a:rPr lang="ru-RU" dirty="0"/>
              <a:t>достижении живой </a:t>
            </a:r>
            <a:r>
              <a:rPr lang="ru-RU" dirty="0" smtClean="0"/>
              <a:t>массы:</a:t>
            </a:r>
          </a:p>
          <a:p>
            <a:pPr marL="10287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свинками </a:t>
            </a:r>
            <a:r>
              <a:rPr lang="ru-RU" dirty="0"/>
              <a:t>– </a:t>
            </a:r>
            <a:r>
              <a:rPr lang="ru-RU" dirty="0" smtClean="0"/>
              <a:t>160-180 кг,</a:t>
            </a:r>
          </a:p>
          <a:p>
            <a:pPr marL="10287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взрослыми </a:t>
            </a:r>
            <a:r>
              <a:rPr lang="ru-RU" dirty="0"/>
              <a:t>свиньями – </a:t>
            </a:r>
            <a:r>
              <a:rPr lang="ru-RU" dirty="0" smtClean="0"/>
              <a:t>200-300 кг</a:t>
            </a:r>
            <a:r>
              <a:rPr lang="ru-RU" dirty="0"/>
              <a:t>;</a:t>
            </a:r>
            <a:endParaRPr lang="ru-RU" dirty="0" smtClean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расход </a:t>
            </a:r>
            <a:r>
              <a:rPr lang="ru-RU" dirty="0"/>
              <a:t>кормовых единиц на 1 кг прироста – </a:t>
            </a:r>
            <a:r>
              <a:rPr lang="ru-RU" dirty="0" smtClean="0"/>
              <a:t>7-8;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расход ПП на 1 корм. ед.</a:t>
            </a:r>
            <a:r>
              <a:rPr lang="ru-RU" dirty="0"/>
              <a:t> </a:t>
            </a:r>
            <a:r>
              <a:rPr lang="ru-RU" dirty="0" smtClean="0"/>
              <a:t>– 60-80 г.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Условное периоды:</a:t>
            </a:r>
          </a:p>
          <a:p>
            <a:pPr marL="10287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начало,</a:t>
            </a:r>
          </a:p>
          <a:p>
            <a:pPr marL="10287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середина,</a:t>
            </a:r>
          </a:p>
          <a:p>
            <a:pPr marL="10287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конец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782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29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ru-RU" b="1" dirty="0" smtClean="0"/>
              <a:t>Высокая энергия </a:t>
            </a:r>
            <a:r>
              <a:rPr lang="ru-RU" b="1" dirty="0"/>
              <a:t>роста.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У свиней живая масса от новорожденного возраста до взрослого увеличивается </a:t>
            </a:r>
            <a:r>
              <a:rPr lang="ru-RU" dirty="0" smtClean="0"/>
              <a:t>в 200 </a:t>
            </a:r>
            <a:r>
              <a:rPr lang="ru-RU" dirty="0"/>
              <a:t>раз, у </a:t>
            </a:r>
            <a:r>
              <a:rPr lang="ru-RU" dirty="0" smtClean="0"/>
              <a:t>крупного рогатого скота – 15-17 </a:t>
            </a:r>
            <a:r>
              <a:rPr lang="ru-RU" dirty="0"/>
              <a:t>раз, </a:t>
            </a:r>
            <a:r>
              <a:rPr lang="ru-RU" dirty="0" smtClean="0"/>
              <a:t>овец</a:t>
            </a:r>
            <a:r>
              <a:rPr lang="ru-RU" dirty="0"/>
              <a:t> – </a:t>
            </a:r>
            <a:r>
              <a:rPr lang="ru-RU" dirty="0" smtClean="0"/>
              <a:t>15 раз.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2. </a:t>
            </a:r>
            <a:r>
              <a:rPr lang="ru-RU" b="1" dirty="0" smtClean="0"/>
              <a:t>Высокая плодовитость.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среднем </a:t>
            </a:r>
            <a:r>
              <a:rPr lang="ru-RU" dirty="0" smtClean="0"/>
              <a:t>свиноматка </a:t>
            </a:r>
            <a:r>
              <a:rPr lang="ru-RU" dirty="0"/>
              <a:t>приносит в помете 10-15 </a:t>
            </a:r>
            <a:r>
              <a:rPr lang="ru-RU" dirty="0" smtClean="0"/>
              <a:t>поросят.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За </a:t>
            </a:r>
            <a:r>
              <a:rPr lang="ru-RU" dirty="0"/>
              <a:t>год свиноматка дает в среднем 1,5 </a:t>
            </a:r>
            <a:r>
              <a:rPr lang="ru-RU" dirty="0" smtClean="0"/>
              <a:t>опороса (до 2,3), </a:t>
            </a:r>
            <a:r>
              <a:rPr lang="ru-RU" dirty="0"/>
              <a:t>15-20 </a:t>
            </a:r>
            <a:r>
              <a:rPr lang="ru-RU" dirty="0" smtClean="0"/>
              <a:t>поросят.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Биологические особенности свиней</a:t>
            </a:r>
            <a:endParaRPr lang="ru-RU" dirty="0"/>
          </a:p>
        </p:txBody>
      </p:sp>
      <p:pic>
        <p:nvPicPr>
          <p:cNvPr id="1026" name="Picture 2" descr="http://01.img.avito.st/1280x960/8493939001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r="134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76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Биологические особенности свиней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400"/>
              </a:spcAft>
            </a:pPr>
            <a:r>
              <a:rPr lang="ru-RU" sz="2000" dirty="0" smtClean="0"/>
              <a:t>3. </a:t>
            </a:r>
            <a:r>
              <a:rPr lang="ru-RU" sz="2000" b="1" dirty="0" smtClean="0"/>
              <a:t>Эффективно используют</a:t>
            </a:r>
            <a:r>
              <a:rPr lang="ru-RU" sz="2000" dirty="0" smtClean="0"/>
              <a:t> энергию рационов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000" dirty="0" smtClean="0"/>
              <a:t>На </a:t>
            </a:r>
            <a:r>
              <a:rPr lang="ru-RU" sz="2000" dirty="0"/>
              <a:t>1 кг прироста </a:t>
            </a:r>
            <a:r>
              <a:rPr lang="ru-RU" sz="2000" dirty="0" smtClean="0"/>
              <a:t>живой массы затрачивают: </a:t>
            </a:r>
            <a:endParaRPr lang="ru-RU" sz="2000" dirty="0"/>
          </a:p>
          <a:p>
            <a:pPr marL="1028700" lvl="1" indent="-3429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свиньи – </a:t>
            </a:r>
            <a:r>
              <a:rPr lang="ru-RU" sz="1800" dirty="0" smtClean="0"/>
              <a:t>2,0-3,5-4,0 </a:t>
            </a:r>
            <a:r>
              <a:rPr lang="ru-RU" sz="1800" dirty="0"/>
              <a:t>ЭКЕ, </a:t>
            </a:r>
          </a:p>
          <a:p>
            <a:pPr marL="1028700" lvl="1" indent="-3429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800" dirty="0" smtClean="0"/>
              <a:t>КРС </a:t>
            </a:r>
            <a:r>
              <a:rPr lang="ru-RU" sz="1800" dirty="0"/>
              <a:t>– </a:t>
            </a:r>
            <a:r>
              <a:rPr lang="ru-RU" sz="1800" dirty="0" smtClean="0"/>
              <a:t>7,0-9,0 </a:t>
            </a:r>
            <a:r>
              <a:rPr lang="ru-RU" sz="1800" dirty="0"/>
              <a:t>ЭКЕ</a:t>
            </a:r>
          </a:p>
          <a:p>
            <a:pPr>
              <a:spcAft>
                <a:spcPts val="400"/>
              </a:spcAft>
            </a:pPr>
            <a:r>
              <a:rPr lang="ru-RU" sz="2000" dirty="0" smtClean="0"/>
              <a:t>4. Свиньи </a:t>
            </a:r>
            <a:r>
              <a:rPr lang="ru-RU" sz="2000" dirty="0"/>
              <a:t>лучше </a:t>
            </a:r>
            <a:r>
              <a:rPr lang="ru-RU" sz="2000" b="1" dirty="0" smtClean="0"/>
              <a:t>переваривают и </a:t>
            </a:r>
            <a:r>
              <a:rPr lang="ru-RU" sz="2000" b="1" dirty="0"/>
              <a:t>усваивают</a:t>
            </a:r>
            <a:r>
              <a:rPr lang="ru-RU" sz="2000" dirty="0"/>
              <a:t> </a:t>
            </a:r>
            <a:r>
              <a:rPr lang="ru-RU" sz="2000" dirty="0" smtClean="0"/>
              <a:t>питательные вещества рациона: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откладывается в виде продукции </a:t>
            </a:r>
            <a:r>
              <a:rPr lang="ru-RU" sz="2000" dirty="0"/>
              <a:t>– </a:t>
            </a:r>
            <a:r>
              <a:rPr lang="ru-RU" sz="2000" dirty="0" smtClean="0"/>
              <a:t>30-35%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расходуется на поддержание жизни </a:t>
            </a:r>
            <a:r>
              <a:rPr lang="ru-RU" sz="2000" dirty="0"/>
              <a:t>– </a:t>
            </a:r>
            <a:r>
              <a:rPr lang="ru-RU" sz="2000" dirty="0" smtClean="0"/>
              <a:t>40%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теряется с калом и мочой </a:t>
            </a:r>
            <a:r>
              <a:rPr lang="ru-RU" sz="2000" dirty="0"/>
              <a:t>– </a:t>
            </a:r>
            <a:r>
              <a:rPr lang="ru-RU" sz="2000" dirty="0" smtClean="0"/>
              <a:t>25-30%.</a:t>
            </a:r>
            <a:endParaRPr lang="ru-RU" sz="2000" dirty="0"/>
          </a:p>
        </p:txBody>
      </p:sp>
      <p:pic>
        <p:nvPicPr>
          <p:cNvPr id="1026" name="Picture 2" descr="https://agro-matik.ru/assets/img/upload/2018/06/04/otkormsvin4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6" r="1590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6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Биологические особенности свиней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0" y="1154992"/>
            <a:ext cx="10748000" cy="317966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5. </a:t>
            </a:r>
            <a:r>
              <a:rPr lang="ru-RU" b="1" dirty="0" err="1" smtClean="0"/>
              <a:t>Моногастричные</a:t>
            </a:r>
            <a:r>
              <a:rPr lang="ru-RU" b="1" dirty="0" smtClean="0"/>
              <a:t> животные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отсутствуют микробиологические процессы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в ЖКТ </a:t>
            </a:r>
            <a:r>
              <a:rPr lang="ru-RU" dirty="0"/>
              <a:t>не синтезируют аминокислоты и </a:t>
            </a:r>
            <a:r>
              <a:rPr lang="ru-RU" dirty="0" smtClean="0"/>
              <a:t>витамины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хорошо используют протеин, жир, крахмал, </a:t>
            </a:r>
            <a:r>
              <a:rPr lang="ru-RU" dirty="0" smtClean="0"/>
              <a:t>сахар, плохо – клетчатку.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58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Факторы полноценного питания свиней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18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Факторы полноценного питания </a:t>
            </a:r>
            <a:r>
              <a:rPr lang="ru-RU" dirty="0"/>
              <a:t>свиней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365158" y="1414020"/>
            <a:ext cx="11376000" cy="47039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ru-RU" sz="1800" b="1" dirty="0" smtClean="0"/>
              <a:t>1</a:t>
            </a:r>
            <a:r>
              <a:rPr lang="ru-RU" sz="1800" b="1" dirty="0"/>
              <a:t>. </a:t>
            </a:r>
            <a:r>
              <a:rPr lang="ru-RU" sz="1800" b="1" dirty="0" smtClean="0"/>
              <a:t>Энергия </a:t>
            </a:r>
            <a:endParaRPr lang="ru-RU" sz="1800" b="1" dirty="0"/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800" dirty="0" smtClean="0"/>
              <a:t>Энергетическую </a:t>
            </a:r>
            <a:r>
              <a:rPr lang="ru-RU" sz="1800" dirty="0"/>
              <a:t>питательность рациона у свиней оценивают по содержанию в нем ЭКЕ, ОЭ (МДж), СВ и концентрации клетчатки в СВ.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С увеличением среднесуточных приростов у свиней затраты энергии на единицу прироста живой </a:t>
            </a:r>
            <a:r>
              <a:rPr lang="ru-RU" sz="1800" dirty="0" smtClean="0"/>
              <a:t>массы снижаются</a:t>
            </a:r>
            <a:r>
              <a:rPr lang="ru-RU" sz="1800" dirty="0" smtClean="0"/>
              <a:t>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ru-RU" sz="1800" b="1" dirty="0"/>
              <a:t>2. Протеин и аминокислоты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Протеиновое питание свиней нормируют по содержанию в рационе сырого и </a:t>
            </a:r>
            <a:r>
              <a:rPr lang="ru-RU" sz="1800" dirty="0" err="1"/>
              <a:t>переваримого</a:t>
            </a:r>
            <a:r>
              <a:rPr lang="ru-RU" sz="1800" dirty="0"/>
              <a:t> протеина, незаменимых аминокислот.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Свиньи должны получать с рационом все 10 незаменимых аминокислот – ЛИЗ, МЕТ, ТРИ, АРГ, ТРЕ, ВАЛ, ЛЕЙ, ИЗО, ГИС, ФЕН, так как они не синтезируются организмом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6799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Факторы полноценного питания </a:t>
            </a:r>
            <a:r>
              <a:rPr lang="ru-RU" dirty="0"/>
              <a:t>свиней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365158" y="1414020"/>
            <a:ext cx="11376000" cy="47039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ru-RU" sz="1800" b="1" dirty="0" smtClean="0"/>
              <a:t>3</a:t>
            </a:r>
            <a:r>
              <a:rPr lang="ru-RU" sz="1800" b="1" dirty="0"/>
              <a:t>. Жир.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Служит важным энергетическим источником.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Является пластическим материалом, который входит в состав протоплазмы клеток, участвует в обменных процессах организма.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Нормируют в рационах поросят.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ru-RU" sz="1800" b="1" dirty="0"/>
              <a:t>4. Витамины.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Свиньи исключительно чувствительны к недостаточному поступлению витаминов А, Д, группы В</a:t>
            </a:r>
            <a:r>
              <a:rPr lang="ru-RU" sz="1800" dirty="0" smtClean="0"/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800" b="1" dirty="0"/>
              <a:t>5. Минеральное питание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Жизненно необходимыми считаются: </a:t>
            </a:r>
            <a:r>
              <a:rPr lang="ru-RU" sz="1800" dirty="0" err="1"/>
              <a:t>Са</a:t>
            </a:r>
            <a:r>
              <a:rPr lang="ru-RU" sz="1800" dirty="0"/>
              <a:t>, Р, К, </a:t>
            </a:r>
            <a:r>
              <a:rPr lang="ru-RU" sz="1800" dirty="0" err="1"/>
              <a:t>Nа</a:t>
            </a:r>
            <a:r>
              <a:rPr lang="ru-RU" sz="1800" dirty="0"/>
              <a:t>, </a:t>
            </a:r>
            <a:r>
              <a:rPr lang="ru-RU" sz="1800" dirty="0" err="1"/>
              <a:t>Сl</a:t>
            </a:r>
            <a:r>
              <a:rPr lang="ru-RU" sz="1800" dirty="0"/>
              <a:t>, а также – </a:t>
            </a:r>
            <a:r>
              <a:rPr lang="ru-RU" sz="1800" dirty="0" err="1"/>
              <a:t>Fе</a:t>
            </a:r>
            <a:r>
              <a:rPr lang="ru-RU" sz="1800" dirty="0"/>
              <a:t>, </a:t>
            </a:r>
            <a:r>
              <a:rPr lang="ru-RU" sz="1800" dirty="0" err="1"/>
              <a:t>Сu</a:t>
            </a:r>
            <a:r>
              <a:rPr lang="ru-RU" sz="1800" dirty="0"/>
              <a:t>, </a:t>
            </a:r>
            <a:r>
              <a:rPr lang="ru-RU" sz="1800" dirty="0" err="1"/>
              <a:t>Co</a:t>
            </a:r>
            <a:r>
              <a:rPr lang="ru-RU" sz="1800" dirty="0"/>
              <a:t>, </a:t>
            </a:r>
            <a:r>
              <a:rPr lang="ru-RU" sz="1800" dirty="0" err="1"/>
              <a:t>Sе</a:t>
            </a:r>
            <a:r>
              <a:rPr lang="ru-RU" sz="1800" dirty="0"/>
              <a:t>, </a:t>
            </a:r>
            <a:r>
              <a:rPr lang="ru-RU" sz="1800" dirty="0" err="1"/>
              <a:t>Mn</a:t>
            </a:r>
            <a:r>
              <a:rPr lang="ru-RU" sz="1800" dirty="0"/>
              <a:t>, </a:t>
            </a:r>
            <a:r>
              <a:rPr lang="ru-RU" sz="1800" dirty="0" err="1"/>
              <a:t>Zn</a:t>
            </a:r>
            <a:r>
              <a:rPr lang="ru-RU" sz="1800" dirty="0"/>
              <a:t>, J, </a:t>
            </a:r>
            <a:r>
              <a:rPr lang="ru-RU" sz="1800" dirty="0" err="1"/>
              <a:t>Mo</a:t>
            </a:r>
            <a:r>
              <a:rPr lang="ru-RU" sz="1800" dirty="0"/>
              <a:t> и F.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Необходимо учитывать определенное соотношение макро- и микроэлементов. Оптимальное соотношение </a:t>
            </a:r>
            <a:r>
              <a:rPr lang="ru-RU" sz="1800" dirty="0" err="1"/>
              <a:t>Са</a:t>
            </a:r>
            <a:r>
              <a:rPr lang="ru-RU" sz="1800" dirty="0"/>
              <a:t> и Р для свиней находится в пределах 1-1,2:1.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Чувствительны к </a:t>
            </a:r>
            <a:r>
              <a:rPr lang="ru-RU" sz="1800" dirty="0" err="1"/>
              <a:t>NaCl</a:t>
            </a:r>
            <a:r>
              <a:rPr lang="ru-RU" sz="1800" dirty="0"/>
              <a:t>, токсическая доза – 20 г на 1 кг СВ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4151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">
      <a:dk1>
        <a:srgbClr val="001B71"/>
      </a:dk1>
      <a:lt1>
        <a:srgbClr val="FFFFFF"/>
      </a:lt1>
      <a:dk2>
        <a:srgbClr val="373743"/>
      </a:dk2>
      <a:lt2>
        <a:srgbClr val="F4F4F6"/>
      </a:lt2>
      <a:accent1>
        <a:srgbClr val="67430C"/>
      </a:accent1>
      <a:accent2>
        <a:srgbClr val="D7A534"/>
      </a:accent2>
      <a:accent3>
        <a:srgbClr val="67430C"/>
      </a:accent3>
      <a:accent4>
        <a:srgbClr val="001B71"/>
      </a:accent4>
      <a:accent5>
        <a:srgbClr val="A2A2A2"/>
      </a:accent5>
      <a:accent6>
        <a:srgbClr val="FF0000"/>
      </a:accent6>
      <a:hlink>
        <a:srgbClr val="F4F4F6"/>
      </a:hlink>
      <a:folHlink>
        <a:srgbClr val="383A3F"/>
      </a:folHlink>
    </a:clrScheme>
    <a:fontScheme name="Другая 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5546</TotalTime>
  <Words>1672</Words>
  <Application>Microsoft Office PowerPoint</Application>
  <PresentationFormat>Широкоэкранный</PresentationFormat>
  <Paragraphs>583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Учетная запись Майкрософт</cp:lastModifiedBy>
  <cp:revision>159</cp:revision>
  <dcterms:created xsi:type="dcterms:W3CDTF">2021-11-18T06:01:37Z</dcterms:created>
  <dcterms:modified xsi:type="dcterms:W3CDTF">2024-03-02T14:14:49Z</dcterms:modified>
</cp:coreProperties>
</file>