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285" r:id="rId3"/>
    <p:sldId id="286" r:id="rId4"/>
    <p:sldId id="288" r:id="rId5"/>
    <p:sldId id="289" r:id="rId6"/>
    <p:sldId id="290" r:id="rId7"/>
    <p:sldId id="291" r:id="rId8"/>
    <p:sldId id="293" r:id="rId9"/>
    <p:sldId id="292" r:id="rId10"/>
    <p:sldId id="294" r:id="rId11"/>
    <p:sldId id="296" r:id="rId12"/>
    <p:sldId id="295" r:id="rId13"/>
    <p:sldId id="297" r:id="rId14"/>
    <p:sldId id="298" r:id="rId15"/>
    <p:sldId id="300" r:id="rId16"/>
    <p:sldId id="301" r:id="rId17"/>
    <p:sldId id="299" r:id="rId18"/>
    <p:sldId id="302" r:id="rId19"/>
    <p:sldId id="304" r:id="rId20"/>
    <p:sldId id="305" r:id="rId21"/>
    <p:sldId id="306" r:id="rId22"/>
    <p:sldId id="308" r:id="rId23"/>
    <p:sldId id="309" r:id="rId24"/>
    <p:sldId id="310" r:id="rId25"/>
    <p:sldId id="311" r:id="rId26"/>
    <p:sldId id="312" r:id="rId27"/>
    <p:sldId id="27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70" d="100"/>
          <a:sy n="70" d="100"/>
        </p:scale>
        <p:origin x="77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A78B9-425F-47D9-B330-8371F206D3A1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FEDC2D44-8412-4EED-AC15-7A6C9FE3B0F0}">
      <dgm:prSet phldrT="[Текст]"/>
      <dgm:spPr/>
      <dgm:t>
        <a:bodyPr/>
        <a:lstStyle/>
        <a:p>
          <a:r>
            <a:rPr lang="ru-RU" b="1" dirty="0" smtClean="0"/>
            <a:t>1. Выращивание</a:t>
          </a:r>
          <a:r>
            <a:rPr lang="ru-RU" dirty="0" smtClean="0"/>
            <a:t>: от рождения до 5-6-месячного возрас­та</a:t>
          </a:r>
          <a:endParaRPr lang="ru-RU" dirty="0"/>
        </a:p>
      </dgm:t>
    </dgm:pt>
    <dgm:pt modelId="{1C3490A4-3360-453F-BFB1-F229585DB331}" type="parTrans" cxnId="{E0949067-B0DA-4E0F-AEE7-AF044040927E}">
      <dgm:prSet/>
      <dgm:spPr/>
      <dgm:t>
        <a:bodyPr/>
        <a:lstStyle/>
        <a:p>
          <a:endParaRPr lang="ru-RU"/>
        </a:p>
      </dgm:t>
    </dgm:pt>
    <dgm:pt modelId="{F551425B-5E05-42E1-AC6D-2ECD51B0EFC9}" type="sibTrans" cxnId="{E0949067-B0DA-4E0F-AEE7-AF044040927E}">
      <dgm:prSet/>
      <dgm:spPr/>
      <dgm:t>
        <a:bodyPr/>
        <a:lstStyle/>
        <a:p>
          <a:endParaRPr lang="ru-RU"/>
        </a:p>
      </dgm:t>
    </dgm:pt>
    <dgm:pt modelId="{D0F1FE14-2A30-417D-8C4C-7466DA5B8F55}">
      <dgm:prSet phldrT="[Текст]"/>
      <dgm:spPr/>
      <dgm:t>
        <a:bodyPr/>
        <a:lstStyle/>
        <a:p>
          <a:r>
            <a:rPr lang="ru-RU" b="1" dirty="0" smtClean="0"/>
            <a:t>2. </a:t>
          </a:r>
          <a:r>
            <a:rPr lang="ru-RU" b="1" dirty="0" err="1" smtClean="0"/>
            <a:t>Доращивание</a:t>
          </a:r>
          <a:r>
            <a:rPr lang="ru-RU" dirty="0" smtClean="0"/>
            <a:t>: от 5-6 до 12-16 месяцев</a:t>
          </a:r>
          <a:endParaRPr lang="ru-RU" dirty="0"/>
        </a:p>
      </dgm:t>
    </dgm:pt>
    <dgm:pt modelId="{4B41E2A4-99E2-4D67-8A3B-E86E6B1D14E0}" type="parTrans" cxnId="{EC21B402-90E3-449F-9DA9-D2B0861B6A33}">
      <dgm:prSet/>
      <dgm:spPr/>
      <dgm:t>
        <a:bodyPr/>
        <a:lstStyle/>
        <a:p>
          <a:endParaRPr lang="ru-RU"/>
        </a:p>
      </dgm:t>
    </dgm:pt>
    <dgm:pt modelId="{319F0B3F-3171-4702-AAF9-85028C260DBB}" type="sibTrans" cxnId="{EC21B402-90E3-449F-9DA9-D2B0861B6A33}">
      <dgm:prSet/>
      <dgm:spPr/>
      <dgm:t>
        <a:bodyPr/>
        <a:lstStyle/>
        <a:p>
          <a:endParaRPr lang="ru-RU"/>
        </a:p>
      </dgm:t>
    </dgm:pt>
    <dgm:pt modelId="{4526630C-ABE0-43D1-A724-D6EA40A07BB5}">
      <dgm:prSet phldrT="[Текст]"/>
      <dgm:spPr/>
      <dgm:t>
        <a:bodyPr/>
        <a:lstStyle/>
        <a:p>
          <a:r>
            <a:rPr lang="ru-RU" b="1" dirty="0" smtClean="0"/>
            <a:t>3. Откорм</a:t>
          </a:r>
          <a:r>
            <a:rPr lang="ru-RU" dirty="0" smtClean="0"/>
            <a:t>: от 12-16 до 18-21 месяцев</a:t>
          </a:r>
          <a:endParaRPr lang="ru-RU" dirty="0"/>
        </a:p>
      </dgm:t>
    </dgm:pt>
    <dgm:pt modelId="{6B7B5391-B314-41E2-BB09-AF5022DF9485}" type="parTrans" cxnId="{7FC81A3E-02DA-4AB4-8B9B-0D5E84FB8114}">
      <dgm:prSet/>
      <dgm:spPr/>
      <dgm:t>
        <a:bodyPr/>
        <a:lstStyle/>
        <a:p>
          <a:endParaRPr lang="ru-RU"/>
        </a:p>
      </dgm:t>
    </dgm:pt>
    <dgm:pt modelId="{70291B7B-BF41-473E-A636-D2C9AE4E093E}" type="sibTrans" cxnId="{7FC81A3E-02DA-4AB4-8B9B-0D5E84FB8114}">
      <dgm:prSet/>
      <dgm:spPr/>
      <dgm:t>
        <a:bodyPr/>
        <a:lstStyle/>
        <a:p>
          <a:endParaRPr lang="ru-RU"/>
        </a:p>
      </dgm:t>
    </dgm:pt>
    <dgm:pt modelId="{C03901C2-F902-4DBC-BD8C-4765C7D475F6}" type="pres">
      <dgm:prSet presAssocID="{00AA78B9-425F-47D9-B330-8371F206D3A1}" presName="CompostProcess" presStyleCnt="0">
        <dgm:presLayoutVars>
          <dgm:dir/>
          <dgm:resizeHandles val="exact"/>
        </dgm:presLayoutVars>
      </dgm:prSet>
      <dgm:spPr/>
    </dgm:pt>
    <dgm:pt modelId="{A129C1A3-D7F4-44D2-AA8D-FB8903B55D64}" type="pres">
      <dgm:prSet presAssocID="{00AA78B9-425F-47D9-B330-8371F206D3A1}" presName="arrow" presStyleLbl="bgShp" presStyleIdx="0" presStyleCnt="1"/>
      <dgm:spPr/>
    </dgm:pt>
    <dgm:pt modelId="{16AA3A86-FE0C-44B0-B636-F6CF69E5C883}" type="pres">
      <dgm:prSet presAssocID="{00AA78B9-425F-47D9-B330-8371F206D3A1}" presName="linearProcess" presStyleCnt="0"/>
      <dgm:spPr/>
    </dgm:pt>
    <dgm:pt modelId="{3C556876-F382-4730-8982-493341D2159B}" type="pres">
      <dgm:prSet presAssocID="{FEDC2D44-8412-4EED-AC15-7A6C9FE3B0F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4C20C-1E78-47CC-A813-83259DA64169}" type="pres">
      <dgm:prSet presAssocID="{F551425B-5E05-42E1-AC6D-2ECD51B0EFC9}" presName="sibTrans" presStyleCnt="0"/>
      <dgm:spPr/>
    </dgm:pt>
    <dgm:pt modelId="{F0DBC5A9-E9B0-4B5B-9047-DD3A4E87C8AD}" type="pres">
      <dgm:prSet presAssocID="{D0F1FE14-2A30-417D-8C4C-7466DA5B8F5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C30EF-ADC4-481E-9FD1-321E74AB1F2B}" type="pres">
      <dgm:prSet presAssocID="{319F0B3F-3171-4702-AAF9-85028C260DBB}" presName="sibTrans" presStyleCnt="0"/>
      <dgm:spPr/>
    </dgm:pt>
    <dgm:pt modelId="{107931C5-FF2B-49C3-BECA-CDCFDA22BDEF}" type="pres">
      <dgm:prSet presAssocID="{4526630C-ABE0-43D1-A724-D6EA40A07B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1B402-90E3-449F-9DA9-D2B0861B6A33}" srcId="{00AA78B9-425F-47D9-B330-8371F206D3A1}" destId="{D0F1FE14-2A30-417D-8C4C-7466DA5B8F55}" srcOrd="1" destOrd="0" parTransId="{4B41E2A4-99E2-4D67-8A3B-E86E6B1D14E0}" sibTransId="{319F0B3F-3171-4702-AAF9-85028C260DBB}"/>
    <dgm:cxn modelId="{7658C12B-2174-4B60-92AD-E788E5053124}" type="presOf" srcId="{00AA78B9-425F-47D9-B330-8371F206D3A1}" destId="{C03901C2-F902-4DBC-BD8C-4765C7D475F6}" srcOrd="0" destOrd="0" presId="urn:microsoft.com/office/officeart/2005/8/layout/hProcess9"/>
    <dgm:cxn modelId="{7FC81A3E-02DA-4AB4-8B9B-0D5E84FB8114}" srcId="{00AA78B9-425F-47D9-B330-8371F206D3A1}" destId="{4526630C-ABE0-43D1-A724-D6EA40A07BB5}" srcOrd="2" destOrd="0" parTransId="{6B7B5391-B314-41E2-BB09-AF5022DF9485}" sibTransId="{70291B7B-BF41-473E-A636-D2C9AE4E093E}"/>
    <dgm:cxn modelId="{17EE9065-29DD-492E-A9CE-130801522347}" type="presOf" srcId="{D0F1FE14-2A30-417D-8C4C-7466DA5B8F55}" destId="{F0DBC5A9-E9B0-4B5B-9047-DD3A4E87C8AD}" srcOrd="0" destOrd="0" presId="urn:microsoft.com/office/officeart/2005/8/layout/hProcess9"/>
    <dgm:cxn modelId="{8E95ED7A-1304-4D65-B19E-A06DA71028B8}" type="presOf" srcId="{4526630C-ABE0-43D1-A724-D6EA40A07BB5}" destId="{107931C5-FF2B-49C3-BECA-CDCFDA22BDEF}" srcOrd="0" destOrd="0" presId="urn:microsoft.com/office/officeart/2005/8/layout/hProcess9"/>
    <dgm:cxn modelId="{31276A2F-6570-46F8-A35A-1D3981201A60}" type="presOf" srcId="{FEDC2D44-8412-4EED-AC15-7A6C9FE3B0F0}" destId="{3C556876-F382-4730-8982-493341D2159B}" srcOrd="0" destOrd="0" presId="urn:microsoft.com/office/officeart/2005/8/layout/hProcess9"/>
    <dgm:cxn modelId="{E0949067-B0DA-4E0F-AEE7-AF044040927E}" srcId="{00AA78B9-425F-47D9-B330-8371F206D3A1}" destId="{FEDC2D44-8412-4EED-AC15-7A6C9FE3B0F0}" srcOrd="0" destOrd="0" parTransId="{1C3490A4-3360-453F-BFB1-F229585DB331}" sibTransId="{F551425B-5E05-42E1-AC6D-2ECD51B0EFC9}"/>
    <dgm:cxn modelId="{FB881A4F-0E12-4B30-B22E-E5C7F4737AAC}" type="presParOf" srcId="{C03901C2-F902-4DBC-BD8C-4765C7D475F6}" destId="{A129C1A3-D7F4-44D2-AA8D-FB8903B55D64}" srcOrd="0" destOrd="0" presId="urn:microsoft.com/office/officeart/2005/8/layout/hProcess9"/>
    <dgm:cxn modelId="{A40512E1-08DA-43F3-ADCA-1B01AEEF0397}" type="presParOf" srcId="{C03901C2-F902-4DBC-BD8C-4765C7D475F6}" destId="{16AA3A86-FE0C-44B0-B636-F6CF69E5C883}" srcOrd="1" destOrd="0" presId="urn:microsoft.com/office/officeart/2005/8/layout/hProcess9"/>
    <dgm:cxn modelId="{BBE39720-5DF9-4170-882F-3B0CBED6ADB7}" type="presParOf" srcId="{16AA3A86-FE0C-44B0-B636-F6CF69E5C883}" destId="{3C556876-F382-4730-8982-493341D2159B}" srcOrd="0" destOrd="0" presId="urn:microsoft.com/office/officeart/2005/8/layout/hProcess9"/>
    <dgm:cxn modelId="{55FBDD43-6D96-4EC3-87EA-C3270A67836D}" type="presParOf" srcId="{16AA3A86-FE0C-44B0-B636-F6CF69E5C883}" destId="{9764C20C-1E78-47CC-A813-83259DA64169}" srcOrd="1" destOrd="0" presId="urn:microsoft.com/office/officeart/2005/8/layout/hProcess9"/>
    <dgm:cxn modelId="{32744E96-89C3-412A-8DA5-D9E20A75C8D5}" type="presParOf" srcId="{16AA3A86-FE0C-44B0-B636-F6CF69E5C883}" destId="{F0DBC5A9-E9B0-4B5B-9047-DD3A4E87C8AD}" srcOrd="2" destOrd="0" presId="urn:microsoft.com/office/officeart/2005/8/layout/hProcess9"/>
    <dgm:cxn modelId="{652438A1-A8D4-4E12-99A1-1EF0472DE28A}" type="presParOf" srcId="{16AA3A86-FE0C-44B0-B636-F6CF69E5C883}" destId="{02AC30EF-ADC4-481E-9FD1-321E74AB1F2B}" srcOrd="3" destOrd="0" presId="urn:microsoft.com/office/officeart/2005/8/layout/hProcess9"/>
    <dgm:cxn modelId="{E3B9183A-7CEF-451C-8BA6-556C3B480053}" type="presParOf" srcId="{16AA3A86-FE0C-44B0-B636-F6CF69E5C883}" destId="{107931C5-FF2B-49C3-BECA-CDCFDA22BD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0D69D-615A-466F-BB91-F9B89F35BC20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C6958C-5AE9-49CC-9B19-364C8F0C464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1F1F2EA-61A4-4467-A444-FDBEDFDC81FB}" type="parTrans" cxnId="{7C6F4DB9-DF3D-452B-8026-ABA40859DC56}">
      <dgm:prSet/>
      <dgm:spPr/>
      <dgm:t>
        <a:bodyPr/>
        <a:lstStyle/>
        <a:p>
          <a:endParaRPr lang="ru-RU"/>
        </a:p>
      </dgm:t>
    </dgm:pt>
    <dgm:pt modelId="{B157D8B5-69C8-433D-849B-4AD721C5D324}" type="sibTrans" cxnId="{7C6F4DB9-DF3D-452B-8026-ABA40859DC56}">
      <dgm:prSet/>
      <dgm:spPr/>
      <dgm:t>
        <a:bodyPr/>
        <a:lstStyle/>
        <a:p>
          <a:endParaRPr lang="ru-RU"/>
        </a:p>
      </dgm:t>
    </dgm:pt>
    <dgm:pt modelId="{5E4F6C15-2838-48C8-AC25-21A280D67429}">
      <dgm:prSet phldrT="[Текст]"/>
      <dgm:spPr/>
      <dgm:t>
        <a:bodyPr/>
        <a:lstStyle/>
        <a:p>
          <a:r>
            <a:rPr lang="ru-RU" b="1" i="0" dirty="0" smtClean="0"/>
            <a:t>Молочный период</a:t>
          </a:r>
          <a:r>
            <a:rPr lang="ru-RU" i="0" dirty="0" smtClean="0"/>
            <a:t> </a:t>
          </a:r>
          <a:endParaRPr lang="ru-RU" i="0" dirty="0"/>
        </a:p>
      </dgm:t>
    </dgm:pt>
    <dgm:pt modelId="{8863D9DA-46F4-40A9-8F88-A117C57463B2}" type="parTrans" cxnId="{82B23F3E-2CF2-4C35-893C-2B219BC494A7}">
      <dgm:prSet/>
      <dgm:spPr/>
      <dgm:t>
        <a:bodyPr/>
        <a:lstStyle/>
        <a:p>
          <a:endParaRPr lang="ru-RU"/>
        </a:p>
      </dgm:t>
    </dgm:pt>
    <dgm:pt modelId="{2A9B245C-5B70-42E3-8DD2-7586CBBCFFD8}" type="sibTrans" cxnId="{82B23F3E-2CF2-4C35-893C-2B219BC494A7}">
      <dgm:prSet/>
      <dgm:spPr/>
      <dgm:t>
        <a:bodyPr/>
        <a:lstStyle/>
        <a:p>
          <a:endParaRPr lang="ru-RU"/>
        </a:p>
      </dgm:t>
    </dgm:pt>
    <dgm:pt modelId="{E958161C-0A43-4C13-A902-E5B64DA0B548}">
      <dgm:prSet phldrT="[Текст]"/>
      <dgm:spPr/>
      <dgm:t>
        <a:bodyPr/>
        <a:lstStyle/>
        <a:p>
          <a:r>
            <a:rPr lang="ru-RU" dirty="0" smtClean="0"/>
            <a:t>60-90 дней: основные корма молочные</a:t>
          </a:r>
          <a:endParaRPr lang="ru-RU" dirty="0"/>
        </a:p>
      </dgm:t>
    </dgm:pt>
    <dgm:pt modelId="{F78FE7B5-4644-419E-9897-75E545BC9FCB}" type="parTrans" cxnId="{B4C7C452-3C6A-4D35-B577-FC66FCC4241C}">
      <dgm:prSet/>
      <dgm:spPr/>
      <dgm:t>
        <a:bodyPr/>
        <a:lstStyle/>
        <a:p>
          <a:endParaRPr lang="ru-RU"/>
        </a:p>
      </dgm:t>
    </dgm:pt>
    <dgm:pt modelId="{6ACACD49-D986-45B8-8183-D9FEE4A9724E}" type="sibTrans" cxnId="{B4C7C452-3C6A-4D35-B577-FC66FCC4241C}">
      <dgm:prSet/>
      <dgm:spPr/>
      <dgm:t>
        <a:bodyPr/>
        <a:lstStyle/>
        <a:p>
          <a:endParaRPr lang="ru-RU"/>
        </a:p>
      </dgm:t>
    </dgm:pt>
    <dgm:pt modelId="{A42848FF-0C4D-4D51-9735-D0BCD145219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E471EC6-0D69-4487-BD4B-C9F0C1B59EDA}" type="parTrans" cxnId="{F4C8E17C-EED6-4481-9689-F9674264489C}">
      <dgm:prSet/>
      <dgm:spPr/>
      <dgm:t>
        <a:bodyPr/>
        <a:lstStyle/>
        <a:p>
          <a:endParaRPr lang="ru-RU"/>
        </a:p>
      </dgm:t>
    </dgm:pt>
    <dgm:pt modelId="{EE98902C-38D9-4795-A553-CF3BA021D185}" type="sibTrans" cxnId="{F4C8E17C-EED6-4481-9689-F9674264489C}">
      <dgm:prSet/>
      <dgm:spPr/>
      <dgm:t>
        <a:bodyPr/>
        <a:lstStyle/>
        <a:p>
          <a:endParaRPr lang="ru-RU"/>
        </a:p>
      </dgm:t>
    </dgm:pt>
    <dgm:pt modelId="{72D3EDA6-CE21-4C8C-A6BD-F958A272F77A}">
      <dgm:prSet phldrT="[Текст]"/>
      <dgm:spPr/>
      <dgm:t>
        <a:bodyPr/>
        <a:lstStyle/>
        <a:p>
          <a:r>
            <a:rPr lang="ru-RU" b="1" dirty="0" err="1" smtClean="0"/>
            <a:t>Послемолочный</a:t>
          </a:r>
          <a:r>
            <a:rPr lang="ru-RU" b="1" dirty="0" smtClean="0"/>
            <a:t> период</a:t>
          </a:r>
          <a:endParaRPr lang="ru-RU" b="1" dirty="0"/>
        </a:p>
      </dgm:t>
    </dgm:pt>
    <dgm:pt modelId="{6E70BE94-2CB7-4C40-8D94-D99E68378E59}" type="parTrans" cxnId="{8582CD5D-377E-434E-8C76-7C79C2A85303}">
      <dgm:prSet/>
      <dgm:spPr/>
      <dgm:t>
        <a:bodyPr/>
        <a:lstStyle/>
        <a:p>
          <a:endParaRPr lang="ru-RU"/>
        </a:p>
      </dgm:t>
    </dgm:pt>
    <dgm:pt modelId="{86054E45-6267-4A1D-9FE2-D58EC59B9E89}" type="sibTrans" cxnId="{8582CD5D-377E-434E-8C76-7C79C2A85303}">
      <dgm:prSet/>
      <dgm:spPr/>
      <dgm:t>
        <a:bodyPr/>
        <a:lstStyle/>
        <a:p>
          <a:endParaRPr lang="ru-RU"/>
        </a:p>
      </dgm:t>
    </dgm:pt>
    <dgm:pt modelId="{2A11B531-CE7E-4874-B5B4-CAEE2BAE7F5D}">
      <dgm:prSet phldrT="[Текст]"/>
      <dgm:spPr/>
      <dgm:t>
        <a:bodyPr/>
        <a:lstStyle/>
        <a:p>
          <a:r>
            <a:rPr lang="ru-RU" dirty="0" smtClean="0"/>
            <a:t>60-90 дней: переход на растительные корма</a:t>
          </a:r>
          <a:endParaRPr lang="ru-RU" dirty="0"/>
        </a:p>
      </dgm:t>
    </dgm:pt>
    <dgm:pt modelId="{5309DAC7-4595-487B-97E3-C263CE5F49A9}" type="parTrans" cxnId="{41EC3191-C8F5-465A-AF37-C1DB7B42950B}">
      <dgm:prSet/>
      <dgm:spPr/>
      <dgm:t>
        <a:bodyPr/>
        <a:lstStyle/>
        <a:p>
          <a:endParaRPr lang="ru-RU"/>
        </a:p>
      </dgm:t>
    </dgm:pt>
    <dgm:pt modelId="{5B9531E0-E8D5-43E6-836D-A83EF780DE56}" type="sibTrans" cxnId="{41EC3191-C8F5-465A-AF37-C1DB7B42950B}">
      <dgm:prSet/>
      <dgm:spPr/>
      <dgm:t>
        <a:bodyPr/>
        <a:lstStyle/>
        <a:p>
          <a:endParaRPr lang="ru-RU"/>
        </a:p>
      </dgm:t>
    </dgm:pt>
    <dgm:pt modelId="{1A331A05-E3BA-42CC-8DF6-ED33098281F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7AB595-BC0F-408C-9D5A-237690D796BE}" type="parTrans" cxnId="{2FFC50DD-24A8-417F-8256-3843B537973A}">
      <dgm:prSet/>
      <dgm:spPr/>
      <dgm:t>
        <a:bodyPr/>
        <a:lstStyle/>
        <a:p>
          <a:endParaRPr lang="ru-RU"/>
        </a:p>
      </dgm:t>
    </dgm:pt>
    <dgm:pt modelId="{543EA1B3-7DBC-4F1C-9232-F6506D7667DE}" type="sibTrans" cxnId="{2FFC50DD-24A8-417F-8256-3843B537973A}">
      <dgm:prSet/>
      <dgm:spPr/>
      <dgm:t>
        <a:bodyPr/>
        <a:lstStyle/>
        <a:p>
          <a:endParaRPr lang="ru-RU"/>
        </a:p>
      </dgm:t>
    </dgm:pt>
    <dgm:pt modelId="{1F123D0C-156C-44C6-B25F-A091B42294D7}">
      <dgm:prSet phldrT="[Текст]"/>
      <dgm:spPr/>
      <dgm:t>
        <a:bodyPr/>
        <a:lstStyle/>
        <a:p>
          <a:r>
            <a:rPr lang="ru-RU" b="1" dirty="0" smtClean="0"/>
            <a:t>Период интенсивного роста</a:t>
          </a:r>
          <a:endParaRPr lang="ru-RU" b="1" dirty="0"/>
        </a:p>
      </dgm:t>
    </dgm:pt>
    <dgm:pt modelId="{9631FA1A-C0D4-45EA-B7EF-3821375DA843}" type="parTrans" cxnId="{D98FC63E-191C-4114-91C7-FC813859FF4F}">
      <dgm:prSet/>
      <dgm:spPr/>
      <dgm:t>
        <a:bodyPr/>
        <a:lstStyle/>
        <a:p>
          <a:endParaRPr lang="ru-RU"/>
        </a:p>
      </dgm:t>
    </dgm:pt>
    <dgm:pt modelId="{B552BF1A-1278-43AE-952C-D94FF9B1436B}" type="sibTrans" cxnId="{D98FC63E-191C-4114-91C7-FC813859FF4F}">
      <dgm:prSet/>
      <dgm:spPr/>
      <dgm:t>
        <a:bodyPr/>
        <a:lstStyle/>
        <a:p>
          <a:endParaRPr lang="ru-RU"/>
        </a:p>
      </dgm:t>
    </dgm:pt>
    <dgm:pt modelId="{B7597F74-3B66-46EF-8898-E654438ABC58}">
      <dgm:prSet phldrT="[Текст]"/>
      <dgm:spPr/>
      <dgm:t>
        <a:bodyPr/>
        <a:lstStyle/>
        <a:p>
          <a:r>
            <a:rPr lang="ru-RU" dirty="0" smtClean="0"/>
            <a:t>4-8 месяцев: недорогие объемистые корма</a:t>
          </a:r>
          <a:endParaRPr lang="ru-RU" dirty="0"/>
        </a:p>
      </dgm:t>
    </dgm:pt>
    <dgm:pt modelId="{974AC4E8-CE9E-4B2B-B6F7-FF7E355EA8D3}" type="parTrans" cxnId="{26DB6E5C-CB6F-4048-84AA-BE282A699DB7}">
      <dgm:prSet/>
      <dgm:spPr/>
      <dgm:t>
        <a:bodyPr/>
        <a:lstStyle/>
        <a:p>
          <a:endParaRPr lang="ru-RU"/>
        </a:p>
      </dgm:t>
    </dgm:pt>
    <dgm:pt modelId="{876546BF-344A-4ED9-A45C-2EA8FD6052AB}" type="sibTrans" cxnId="{26DB6E5C-CB6F-4048-84AA-BE282A699DB7}">
      <dgm:prSet/>
      <dgm:spPr/>
      <dgm:t>
        <a:bodyPr/>
        <a:lstStyle/>
        <a:p>
          <a:endParaRPr lang="ru-RU"/>
        </a:p>
      </dgm:t>
    </dgm:pt>
    <dgm:pt modelId="{80205E50-B16C-4410-992D-3DAA47B08419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5D0272E-70D0-46FE-BD6C-689A7C93F824}" type="parTrans" cxnId="{E1FD2F78-8CB4-4302-9385-951F344DC476}">
      <dgm:prSet/>
      <dgm:spPr/>
      <dgm:t>
        <a:bodyPr/>
        <a:lstStyle/>
        <a:p>
          <a:endParaRPr lang="ru-RU"/>
        </a:p>
      </dgm:t>
    </dgm:pt>
    <dgm:pt modelId="{5999ABA4-A1F0-44C2-ADF3-732D5711E246}" type="sibTrans" cxnId="{E1FD2F78-8CB4-4302-9385-951F344DC476}">
      <dgm:prSet/>
      <dgm:spPr/>
      <dgm:t>
        <a:bodyPr/>
        <a:lstStyle/>
        <a:p>
          <a:endParaRPr lang="ru-RU"/>
        </a:p>
      </dgm:t>
    </dgm:pt>
    <dgm:pt modelId="{7580EBD5-35FF-4CF8-AFB2-BBDCB899A3B1}">
      <dgm:prSet phldrT="[Текст]"/>
      <dgm:spPr/>
      <dgm:t>
        <a:bodyPr/>
        <a:lstStyle/>
        <a:p>
          <a:r>
            <a:rPr lang="ru-RU" b="1" dirty="0" smtClean="0"/>
            <a:t>Период заключительного откорма</a:t>
          </a:r>
          <a:endParaRPr lang="ru-RU" b="1" dirty="0"/>
        </a:p>
      </dgm:t>
    </dgm:pt>
    <dgm:pt modelId="{13C22E76-558A-4AE3-A334-26F7C4E32E14}" type="parTrans" cxnId="{AA27C4CA-5719-4F5B-8608-73E7113D9633}">
      <dgm:prSet/>
      <dgm:spPr/>
      <dgm:t>
        <a:bodyPr/>
        <a:lstStyle/>
        <a:p>
          <a:endParaRPr lang="ru-RU"/>
        </a:p>
      </dgm:t>
    </dgm:pt>
    <dgm:pt modelId="{795F4861-0C69-48F2-BB59-63E4431BB525}" type="sibTrans" cxnId="{AA27C4CA-5719-4F5B-8608-73E7113D9633}">
      <dgm:prSet/>
      <dgm:spPr/>
      <dgm:t>
        <a:bodyPr/>
        <a:lstStyle/>
        <a:p>
          <a:endParaRPr lang="ru-RU"/>
        </a:p>
      </dgm:t>
    </dgm:pt>
    <dgm:pt modelId="{D7F353DB-D031-4E4C-832E-9EAB2C055D4A}">
      <dgm:prSet phldrT="[Текст]"/>
      <dgm:spPr/>
      <dgm:t>
        <a:bodyPr/>
        <a:lstStyle/>
        <a:p>
          <a:r>
            <a:rPr lang="ru-RU" dirty="0" smtClean="0"/>
            <a:t>Использование кормов с высокой концентрацией энергии</a:t>
          </a:r>
          <a:endParaRPr lang="ru-RU" dirty="0"/>
        </a:p>
      </dgm:t>
    </dgm:pt>
    <dgm:pt modelId="{229C510A-15D6-4941-986E-0F86E4C72854}" type="parTrans" cxnId="{780DAEB4-EAFC-4FBE-9C0A-AB94818370F0}">
      <dgm:prSet/>
      <dgm:spPr/>
      <dgm:t>
        <a:bodyPr/>
        <a:lstStyle/>
        <a:p>
          <a:endParaRPr lang="ru-RU"/>
        </a:p>
      </dgm:t>
    </dgm:pt>
    <dgm:pt modelId="{07A50BAB-300B-4351-B200-253E1455BBCC}" type="sibTrans" cxnId="{780DAEB4-EAFC-4FBE-9C0A-AB94818370F0}">
      <dgm:prSet/>
      <dgm:spPr/>
      <dgm:t>
        <a:bodyPr/>
        <a:lstStyle/>
        <a:p>
          <a:endParaRPr lang="ru-RU"/>
        </a:p>
      </dgm:t>
    </dgm:pt>
    <dgm:pt modelId="{F2A03BE4-A358-482C-9871-5E4A0F0DA993}" type="pres">
      <dgm:prSet presAssocID="{0AE0D69D-615A-466F-BB91-F9B89F35BC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24A73-51DE-4CF9-B1E2-85CB7FA17447}" type="pres">
      <dgm:prSet presAssocID="{96C6958C-5AE9-49CC-9B19-364C8F0C4646}" presName="composite" presStyleCnt="0"/>
      <dgm:spPr/>
    </dgm:pt>
    <dgm:pt modelId="{15A5DEBA-34D9-49B3-B2A4-6A2A3BB1E10D}" type="pres">
      <dgm:prSet presAssocID="{96C6958C-5AE9-49CC-9B19-364C8F0C464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93FD4-6316-464C-90B4-8BFC960B3DAD}" type="pres">
      <dgm:prSet presAssocID="{96C6958C-5AE9-49CC-9B19-364C8F0C464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86A89-9AB2-487C-905A-52C9F3C0FFD2}" type="pres">
      <dgm:prSet presAssocID="{B157D8B5-69C8-433D-849B-4AD721C5D324}" presName="sp" presStyleCnt="0"/>
      <dgm:spPr/>
    </dgm:pt>
    <dgm:pt modelId="{843EA29E-3008-4D67-8121-8BE805AF0D94}" type="pres">
      <dgm:prSet presAssocID="{A42848FF-0C4D-4D51-9735-D0BCD145219A}" presName="composite" presStyleCnt="0"/>
      <dgm:spPr/>
    </dgm:pt>
    <dgm:pt modelId="{DFFB7A9F-87E2-4BD0-AB53-7D7AF2A91564}" type="pres">
      <dgm:prSet presAssocID="{A42848FF-0C4D-4D51-9735-D0BCD145219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D1D1-E196-4E46-A964-B763933BDC0B}" type="pres">
      <dgm:prSet presAssocID="{A42848FF-0C4D-4D51-9735-D0BCD145219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F7901-6759-4BF8-B8BC-815D87907371}" type="pres">
      <dgm:prSet presAssocID="{EE98902C-38D9-4795-A553-CF3BA021D185}" presName="sp" presStyleCnt="0"/>
      <dgm:spPr/>
    </dgm:pt>
    <dgm:pt modelId="{AE100673-DEF6-4B0A-BCDA-B7A5DA208A60}" type="pres">
      <dgm:prSet presAssocID="{1A331A05-E3BA-42CC-8DF6-ED33098281FE}" presName="composite" presStyleCnt="0"/>
      <dgm:spPr/>
    </dgm:pt>
    <dgm:pt modelId="{CE801F9E-BD70-4FA1-94DF-94ABC95D5549}" type="pres">
      <dgm:prSet presAssocID="{1A331A05-E3BA-42CC-8DF6-ED33098281F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B4014-9275-499B-9421-CFCBE0A942A1}" type="pres">
      <dgm:prSet presAssocID="{1A331A05-E3BA-42CC-8DF6-ED33098281F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020FA-5119-4424-9053-AB01A4F2965B}" type="pres">
      <dgm:prSet presAssocID="{543EA1B3-7DBC-4F1C-9232-F6506D7667DE}" presName="sp" presStyleCnt="0"/>
      <dgm:spPr/>
    </dgm:pt>
    <dgm:pt modelId="{934F54FD-EAA8-406A-962B-298CC139799B}" type="pres">
      <dgm:prSet presAssocID="{80205E50-B16C-4410-992D-3DAA47B08419}" presName="composite" presStyleCnt="0"/>
      <dgm:spPr/>
    </dgm:pt>
    <dgm:pt modelId="{B396F8AD-682C-4EC6-BC07-8D1415C012D8}" type="pres">
      <dgm:prSet presAssocID="{80205E50-B16C-4410-992D-3DAA47B0841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D3000-F484-4655-A482-169EAF1AC3FD}" type="pres">
      <dgm:prSet presAssocID="{80205E50-B16C-4410-992D-3DAA47B0841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40410-941E-48A9-BBAF-FCCA702CF74A}" type="presOf" srcId="{D7F353DB-D031-4E4C-832E-9EAB2C055D4A}" destId="{AB0D3000-F484-4655-A482-169EAF1AC3FD}" srcOrd="0" destOrd="1" presId="urn:microsoft.com/office/officeart/2005/8/layout/chevron2"/>
    <dgm:cxn modelId="{46000691-058B-449F-8B14-6999EF7D7FF3}" type="presOf" srcId="{E958161C-0A43-4C13-A902-E5B64DA0B548}" destId="{12E93FD4-6316-464C-90B4-8BFC960B3DAD}" srcOrd="0" destOrd="1" presId="urn:microsoft.com/office/officeart/2005/8/layout/chevron2"/>
    <dgm:cxn modelId="{EC808D1C-00AF-4B22-B010-F31DE4F90BB9}" type="presOf" srcId="{B7597F74-3B66-46EF-8898-E654438ABC58}" destId="{E2EB4014-9275-499B-9421-CFCBE0A942A1}" srcOrd="0" destOrd="1" presId="urn:microsoft.com/office/officeart/2005/8/layout/chevron2"/>
    <dgm:cxn modelId="{2FFC50DD-24A8-417F-8256-3843B537973A}" srcId="{0AE0D69D-615A-466F-BB91-F9B89F35BC20}" destId="{1A331A05-E3BA-42CC-8DF6-ED33098281FE}" srcOrd="2" destOrd="0" parTransId="{A67AB595-BC0F-408C-9D5A-237690D796BE}" sibTransId="{543EA1B3-7DBC-4F1C-9232-F6506D7667DE}"/>
    <dgm:cxn modelId="{D98FC63E-191C-4114-91C7-FC813859FF4F}" srcId="{1A331A05-E3BA-42CC-8DF6-ED33098281FE}" destId="{1F123D0C-156C-44C6-B25F-A091B42294D7}" srcOrd="0" destOrd="0" parTransId="{9631FA1A-C0D4-45EA-B7EF-3821375DA843}" sibTransId="{B552BF1A-1278-43AE-952C-D94FF9B1436B}"/>
    <dgm:cxn modelId="{57045A34-47B1-489A-93C3-A8C319DA7C7F}" type="presOf" srcId="{96C6958C-5AE9-49CC-9B19-364C8F0C4646}" destId="{15A5DEBA-34D9-49B3-B2A4-6A2A3BB1E10D}" srcOrd="0" destOrd="0" presId="urn:microsoft.com/office/officeart/2005/8/layout/chevron2"/>
    <dgm:cxn modelId="{08DC9B14-12FF-4865-AB84-D6200D72DC68}" type="presOf" srcId="{72D3EDA6-CE21-4C8C-A6BD-F958A272F77A}" destId="{1E29D1D1-E196-4E46-A964-B763933BDC0B}" srcOrd="0" destOrd="0" presId="urn:microsoft.com/office/officeart/2005/8/layout/chevron2"/>
    <dgm:cxn modelId="{E1FD2F78-8CB4-4302-9385-951F344DC476}" srcId="{0AE0D69D-615A-466F-BB91-F9B89F35BC20}" destId="{80205E50-B16C-4410-992D-3DAA47B08419}" srcOrd="3" destOrd="0" parTransId="{E5D0272E-70D0-46FE-BD6C-689A7C93F824}" sibTransId="{5999ABA4-A1F0-44C2-ADF3-732D5711E246}"/>
    <dgm:cxn modelId="{26DB6E5C-CB6F-4048-84AA-BE282A699DB7}" srcId="{1A331A05-E3BA-42CC-8DF6-ED33098281FE}" destId="{B7597F74-3B66-46EF-8898-E654438ABC58}" srcOrd="1" destOrd="0" parTransId="{974AC4E8-CE9E-4B2B-B6F7-FF7E355EA8D3}" sibTransId="{876546BF-344A-4ED9-A45C-2EA8FD6052AB}"/>
    <dgm:cxn modelId="{14C47BEF-8241-4A4A-B593-7ACAB80AFD78}" type="presOf" srcId="{7580EBD5-35FF-4CF8-AFB2-BBDCB899A3B1}" destId="{AB0D3000-F484-4655-A482-169EAF1AC3FD}" srcOrd="0" destOrd="0" presId="urn:microsoft.com/office/officeart/2005/8/layout/chevron2"/>
    <dgm:cxn modelId="{2A253FC9-8916-4D9A-8A67-5014B24428A9}" type="presOf" srcId="{2A11B531-CE7E-4874-B5B4-CAEE2BAE7F5D}" destId="{1E29D1D1-E196-4E46-A964-B763933BDC0B}" srcOrd="0" destOrd="1" presId="urn:microsoft.com/office/officeart/2005/8/layout/chevron2"/>
    <dgm:cxn modelId="{56269FBA-3D44-4DB4-98AA-FDABEE5865A1}" type="presOf" srcId="{1F123D0C-156C-44C6-B25F-A091B42294D7}" destId="{E2EB4014-9275-499B-9421-CFCBE0A942A1}" srcOrd="0" destOrd="0" presId="urn:microsoft.com/office/officeart/2005/8/layout/chevron2"/>
    <dgm:cxn modelId="{FEC237B9-65E2-4E15-A72E-32C0DE90E3C2}" type="presOf" srcId="{0AE0D69D-615A-466F-BB91-F9B89F35BC20}" destId="{F2A03BE4-A358-482C-9871-5E4A0F0DA993}" srcOrd="0" destOrd="0" presId="urn:microsoft.com/office/officeart/2005/8/layout/chevron2"/>
    <dgm:cxn modelId="{AA27C4CA-5719-4F5B-8608-73E7113D9633}" srcId="{80205E50-B16C-4410-992D-3DAA47B08419}" destId="{7580EBD5-35FF-4CF8-AFB2-BBDCB899A3B1}" srcOrd="0" destOrd="0" parTransId="{13C22E76-558A-4AE3-A334-26F7C4E32E14}" sibTransId="{795F4861-0C69-48F2-BB59-63E4431BB525}"/>
    <dgm:cxn modelId="{F4C8E17C-EED6-4481-9689-F9674264489C}" srcId="{0AE0D69D-615A-466F-BB91-F9B89F35BC20}" destId="{A42848FF-0C4D-4D51-9735-D0BCD145219A}" srcOrd="1" destOrd="0" parTransId="{BE471EC6-0D69-4487-BD4B-C9F0C1B59EDA}" sibTransId="{EE98902C-38D9-4795-A553-CF3BA021D185}"/>
    <dgm:cxn modelId="{3D0EF229-EE50-41F8-8197-C933A9652F0B}" type="presOf" srcId="{5E4F6C15-2838-48C8-AC25-21A280D67429}" destId="{12E93FD4-6316-464C-90B4-8BFC960B3DAD}" srcOrd="0" destOrd="0" presId="urn:microsoft.com/office/officeart/2005/8/layout/chevron2"/>
    <dgm:cxn modelId="{C493EE42-80BE-447D-A160-D9B5CF15975E}" type="presOf" srcId="{80205E50-B16C-4410-992D-3DAA47B08419}" destId="{B396F8AD-682C-4EC6-BC07-8D1415C012D8}" srcOrd="0" destOrd="0" presId="urn:microsoft.com/office/officeart/2005/8/layout/chevron2"/>
    <dgm:cxn modelId="{7487D64C-3AA1-4487-81EC-7367A6C6AAC2}" type="presOf" srcId="{A42848FF-0C4D-4D51-9735-D0BCD145219A}" destId="{DFFB7A9F-87E2-4BD0-AB53-7D7AF2A91564}" srcOrd="0" destOrd="0" presId="urn:microsoft.com/office/officeart/2005/8/layout/chevron2"/>
    <dgm:cxn modelId="{B4C7C452-3C6A-4D35-B577-FC66FCC4241C}" srcId="{96C6958C-5AE9-49CC-9B19-364C8F0C4646}" destId="{E958161C-0A43-4C13-A902-E5B64DA0B548}" srcOrd="1" destOrd="0" parTransId="{F78FE7B5-4644-419E-9897-75E545BC9FCB}" sibTransId="{6ACACD49-D986-45B8-8183-D9FEE4A9724E}"/>
    <dgm:cxn modelId="{82B23F3E-2CF2-4C35-893C-2B219BC494A7}" srcId="{96C6958C-5AE9-49CC-9B19-364C8F0C4646}" destId="{5E4F6C15-2838-48C8-AC25-21A280D67429}" srcOrd="0" destOrd="0" parTransId="{8863D9DA-46F4-40A9-8F88-A117C57463B2}" sibTransId="{2A9B245C-5B70-42E3-8DD2-7586CBBCFFD8}"/>
    <dgm:cxn modelId="{8402EADD-6F89-4A75-9F3E-BBCC286A1046}" type="presOf" srcId="{1A331A05-E3BA-42CC-8DF6-ED33098281FE}" destId="{CE801F9E-BD70-4FA1-94DF-94ABC95D5549}" srcOrd="0" destOrd="0" presId="urn:microsoft.com/office/officeart/2005/8/layout/chevron2"/>
    <dgm:cxn modelId="{41EC3191-C8F5-465A-AF37-C1DB7B42950B}" srcId="{A42848FF-0C4D-4D51-9735-D0BCD145219A}" destId="{2A11B531-CE7E-4874-B5B4-CAEE2BAE7F5D}" srcOrd="1" destOrd="0" parTransId="{5309DAC7-4595-487B-97E3-C263CE5F49A9}" sibTransId="{5B9531E0-E8D5-43E6-836D-A83EF780DE56}"/>
    <dgm:cxn modelId="{780DAEB4-EAFC-4FBE-9C0A-AB94818370F0}" srcId="{80205E50-B16C-4410-992D-3DAA47B08419}" destId="{D7F353DB-D031-4E4C-832E-9EAB2C055D4A}" srcOrd="1" destOrd="0" parTransId="{229C510A-15D6-4941-986E-0F86E4C72854}" sibTransId="{07A50BAB-300B-4351-B200-253E1455BBCC}"/>
    <dgm:cxn modelId="{8582CD5D-377E-434E-8C76-7C79C2A85303}" srcId="{A42848FF-0C4D-4D51-9735-D0BCD145219A}" destId="{72D3EDA6-CE21-4C8C-A6BD-F958A272F77A}" srcOrd="0" destOrd="0" parTransId="{6E70BE94-2CB7-4C40-8D94-D99E68378E59}" sibTransId="{86054E45-6267-4A1D-9FE2-D58EC59B9E89}"/>
    <dgm:cxn modelId="{7C6F4DB9-DF3D-452B-8026-ABA40859DC56}" srcId="{0AE0D69D-615A-466F-BB91-F9B89F35BC20}" destId="{96C6958C-5AE9-49CC-9B19-364C8F0C4646}" srcOrd="0" destOrd="0" parTransId="{21F1F2EA-61A4-4467-A444-FDBEDFDC81FB}" sibTransId="{B157D8B5-69C8-433D-849B-4AD721C5D324}"/>
    <dgm:cxn modelId="{342A4F74-85CE-4F04-804B-1BE72E5D0978}" type="presParOf" srcId="{F2A03BE4-A358-482C-9871-5E4A0F0DA993}" destId="{04024A73-51DE-4CF9-B1E2-85CB7FA17447}" srcOrd="0" destOrd="0" presId="urn:microsoft.com/office/officeart/2005/8/layout/chevron2"/>
    <dgm:cxn modelId="{66183178-6D0D-4347-88EA-73157D28F8E2}" type="presParOf" srcId="{04024A73-51DE-4CF9-B1E2-85CB7FA17447}" destId="{15A5DEBA-34D9-49B3-B2A4-6A2A3BB1E10D}" srcOrd="0" destOrd="0" presId="urn:microsoft.com/office/officeart/2005/8/layout/chevron2"/>
    <dgm:cxn modelId="{A0339451-3061-4231-B91B-2F7EB9F991C2}" type="presParOf" srcId="{04024A73-51DE-4CF9-B1E2-85CB7FA17447}" destId="{12E93FD4-6316-464C-90B4-8BFC960B3DAD}" srcOrd="1" destOrd="0" presId="urn:microsoft.com/office/officeart/2005/8/layout/chevron2"/>
    <dgm:cxn modelId="{CA3EBCF7-4F92-4585-8CF2-98953794530D}" type="presParOf" srcId="{F2A03BE4-A358-482C-9871-5E4A0F0DA993}" destId="{B6786A89-9AB2-487C-905A-52C9F3C0FFD2}" srcOrd="1" destOrd="0" presId="urn:microsoft.com/office/officeart/2005/8/layout/chevron2"/>
    <dgm:cxn modelId="{1953A57C-CE65-49BE-9A58-1F041EDEAD41}" type="presParOf" srcId="{F2A03BE4-A358-482C-9871-5E4A0F0DA993}" destId="{843EA29E-3008-4D67-8121-8BE805AF0D94}" srcOrd="2" destOrd="0" presId="urn:microsoft.com/office/officeart/2005/8/layout/chevron2"/>
    <dgm:cxn modelId="{F803FBED-EB2C-4A82-995A-41AC4A12BBCF}" type="presParOf" srcId="{843EA29E-3008-4D67-8121-8BE805AF0D94}" destId="{DFFB7A9F-87E2-4BD0-AB53-7D7AF2A91564}" srcOrd="0" destOrd="0" presId="urn:microsoft.com/office/officeart/2005/8/layout/chevron2"/>
    <dgm:cxn modelId="{C3F17E25-3456-45CD-8F57-3336DDABAAF1}" type="presParOf" srcId="{843EA29E-3008-4D67-8121-8BE805AF0D94}" destId="{1E29D1D1-E196-4E46-A964-B763933BDC0B}" srcOrd="1" destOrd="0" presId="urn:microsoft.com/office/officeart/2005/8/layout/chevron2"/>
    <dgm:cxn modelId="{45E7A5C1-812F-49AE-91E1-DD022BF03E4A}" type="presParOf" srcId="{F2A03BE4-A358-482C-9871-5E4A0F0DA993}" destId="{D83F7901-6759-4BF8-B8BC-815D87907371}" srcOrd="3" destOrd="0" presId="urn:microsoft.com/office/officeart/2005/8/layout/chevron2"/>
    <dgm:cxn modelId="{22D1C4C8-5998-4792-9794-8673FD3E15AA}" type="presParOf" srcId="{F2A03BE4-A358-482C-9871-5E4A0F0DA993}" destId="{AE100673-DEF6-4B0A-BCDA-B7A5DA208A60}" srcOrd="4" destOrd="0" presId="urn:microsoft.com/office/officeart/2005/8/layout/chevron2"/>
    <dgm:cxn modelId="{C27A16C8-F94A-49AA-BAFF-B5DB6E3F54CE}" type="presParOf" srcId="{AE100673-DEF6-4B0A-BCDA-B7A5DA208A60}" destId="{CE801F9E-BD70-4FA1-94DF-94ABC95D5549}" srcOrd="0" destOrd="0" presId="urn:microsoft.com/office/officeart/2005/8/layout/chevron2"/>
    <dgm:cxn modelId="{7B27BC9C-F407-478A-B880-B3BED2468025}" type="presParOf" srcId="{AE100673-DEF6-4B0A-BCDA-B7A5DA208A60}" destId="{E2EB4014-9275-499B-9421-CFCBE0A942A1}" srcOrd="1" destOrd="0" presId="urn:microsoft.com/office/officeart/2005/8/layout/chevron2"/>
    <dgm:cxn modelId="{62FEE762-460D-46D0-A5B7-298189B8E021}" type="presParOf" srcId="{F2A03BE4-A358-482C-9871-5E4A0F0DA993}" destId="{D61020FA-5119-4424-9053-AB01A4F2965B}" srcOrd="5" destOrd="0" presId="urn:microsoft.com/office/officeart/2005/8/layout/chevron2"/>
    <dgm:cxn modelId="{487BA9FE-25C0-442A-9397-9D179C58FE50}" type="presParOf" srcId="{F2A03BE4-A358-482C-9871-5E4A0F0DA993}" destId="{934F54FD-EAA8-406A-962B-298CC139799B}" srcOrd="6" destOrd="0" presId="urn:microsoft.com/office/officeart/2005/8/layout/chevron2"/>
    <dgm:cxn modelId="{ABB9B632-589D-497E-AC65-31CA84732EBA}" type="presParOf" srcId="{934F54FD-EAA8-406A-962B-298CC139799B}" destId="{B396F8AD-682C-4EC6-BC07-8D1415C012D8}" srcOrd="0" destOrd="0" presId="urn:microsoft.com/office/officeart/2005/8/layout/chevron2"/>
    <dgm:cxn modelId="{5161B088-12E1-4D7B-A72C-057288D7A0B2}" type="presParOf" srcId="{934F54FD-EAA8-406A-962B-298CC139799B}" destId="{AB0D3000-F484-4655-A482-169EAF1AC3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C1A3-D7F4-44D2-AA8D-FB8903B55D64}">
      <dsp:nvSpPr>
        <dsp:cNvPr id="0" name=""/>
        <dsp:cNvSpPr/>
      </dsp:nvSpPr>
      <dsp:spPr>
        <a:xfrm>
          <a:off x="853199" y="0"/>
          <a:ext cx="9669600" cy="387531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56876-F382-4730-8982-493341D2159B}">
      <dsp:nvSpPr>
        <dsp:cNvPr id="0" name=""/>
        <dsp:cNvSpPr/>
      </dsp:nvSpPr>
      <dsp:spPr>
        <a:xfrm>
          <a:off x="12220" y="1162594"/>
          <a:ext cx="3661650" cy="1550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 Выращивание</a:t>
          </a:r>
          <a:r>
            <a:rPr lang="ru-RU" sz="2400" kern="1200" dirty="0" smtClean="0"/>
            <a:t>: от рождения до 5-6-месячного возрас­та</a:t>
          </a:r>
          <a:endParaRPr lang="ru-RU" sz="2400" kern="1200" dirty="0"/>
        </a:p>
      </dsp:txBody>
      <dsp:txXfrm>
        <a:off x="87891" y="1238265"/>
        <a:ext cx="3510308" cy="1398783"/>
      </dsp:txXfrm>
    </dsp:sp>
    <dsp:sp modelId="{F0DBC5A9-E9B0-4B5B-9047-DD3A4E87C8AD}">
      <dsp:nvSpPr>
        <dsp:cNvPr id="0" name=""/>
        <dsp:cNvSpPr/>
      </dsp:nvSpPr>
      <dsp:spPr>
        <a:xfrm>
          <a:off x="3857175" y="1162594"/>
          <a:ext cx="3661650" cy="1550125"/>
        </a:xfrm>
        <a:prstGeom prst="roundRect">
          <a:avLst/>
        </a:prstGeom>
        <a:solidFill>
          <a:schemeClr val="accent3">
            <a:hueOff val="5682047"/>
            <a:satOff val="10443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2. </a:t>
          </a:r>
          <a:r>
            <a:rPr lang="ru-RU" sz="2400" b="1" kern="1200" dirty="0" err="1" smtClean="0"/>
            <a:t>Доращивание</a:t>
          </a:r>
          <a:r>
            <a:rPr lang="ru-RU" sz="2400" kern="1200" dirty="0" smtClean="0"/>
            <a:t>: от 5-6 до 12-16 месяцев</a:t>
          </a:r>
          <a:endParaRPr lang="ru-RU" sz="2400" kern="1200" dirty="0"/>
        </a:p>
      </dsp:txBody>
      <dsp:txXfrm>
        <a:off x="3932846" y="1238265"/>
        <a:ext cx="3510308" cy="1398783"/>
      </dsp:txXfrm>
    </dsp:sp>
    <dsp:sp modelId="{107931C5-FF2B-49C3-BECA-CDCFDA22BDEF}">
      <dsp:nvSpPr>
        <dsp:cNvPr id="0" name=""/>
        <dsp:cNvSpPr/>
      </dsp:nvSpPr>
      <dsp:spPr>
        <a:xfrm>
          <a:off x="7702129" y="1162594"/>
          <a:ext cx="3661650" cy="1550125"/>
        </a:xfrm>
        <a:prstGeom prst="roundRect">
          <a:avLst/>
        </a:prstGeom>
        <a:solidFill>
          <a:schemeClr val="accent3">
            <a:hueOff val="11364095"/>
            <a:satOff val="20886"/>
            <a:lumOff val="-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3. Откорм</a:t>
          </a:r>
          <a:r>
            <a:rPr lang="ru-RU" sz="2400" kern="1200" dirty="0" smtClean="0"/>
            <a:t>: от 12-16 до 18-21 месяцев</a:t>
          </a:r>
          <a:endParaRPr lang="ru-RU" sz="2400" kern="1200" dirty="0"/>
        </a:p>
      </dsp:txBody>
      <dsp:txXfrm>
        <a:off x="7777800" y="1238265"/>
        <a:ext cx="3510308" cy="1398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5DEBA-34D9-49B3-B2A4-6A2A3BB1E10D}">
      <dsp:nvSpPr>
        <dsp:cNvPr id="0" name=""/>
        <dsp:cNvSpPr/>
      </dsp:nvSpPr>
      <dsp:spPr>
        <a:xfrm rot="5400000">
          <a:off x="-195529" y="199538"/>
          <a:ext cx="1303526" cy="9124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0" y="460243"/>
        <a:ext cx="912468" cy="391058"/>
      </dsp:txXfrm>
    </dsp:sp>
    <dsp:sp modelId="{12E93FD4-6316-464C-90B4-8BFC960B3DAD}">
      <dsp:nvSpPr>
        <dsp:cNvPr id="0" name=""/>
        <dsp:cNvSpPr/>
      </dsp:nvSpPr>
      <dsp:spPr>
        <a:xfrm rot="5400000">
          <a:off x="5760952" y="-4844473"/>
          <a:ext cx="847292" cy="10544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Молочный период</a:t>
          </a:r>
          <a:r>
            <a:rPr lang="ru-RU" sz="2400" i="0" kern="1200" dirty="0" smtClean="0"/>
            <a:t> </a:t>
          </a:r>
          <a:endParaRPr lang="ru-RU" sz="2400" i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60-90 дней: основные корма молочные</a:t>
          </a:r>
          <a:endParaRPr lang="ru-RU" sz="2400" kern="1200" dirty="0"/>
        </a:p>
      </dsp:txBody>
      <dsp:txXfrm rot="-5400000">
        <a:off x="912469" y="45371"/>
        <a:ext cx="10502898" cy="764570"/>
      </dsp:txXfrm>
    </dsp:sp>
    <dsp:sp modelId="{DFFB7A9F-87E2-4BD0-AB53-7D7AF2A91564}">
      <dsp:nvSpPr>
        <dsp:cNvPr id="0" name=""/>
        <dsp:cNvSpPr/>
      </dsp:nvSpPr>
      <dsp:spPr>
        <a:xfrm rot="5400000">
          <a:off x="-195529" y="1357113"/>
          <a:ext cx="1303526" cy="912468"/>
        </a:xfrm>
        <a:prstGeom prst="chevron">
          <a:avLst/>
        </a:prstGeom>
        <a:solidFill>
          <a:schemeClr val="accent3">
            <a:hueOff val="3788032"/>
            <a:satOff val="6962"/>
            <a:lumOff val="-131"/>
            <a:alphaOff val="0"/>
          </a:schemeClr>
        </a:solidFill>
        <a:ln w="12700" cap="flat" cmpd="sng" algn="ctr">
          <a:solidFill>
            <a:schemeClr val="accent3">
              <a:hueOff val="3788032"/>
              <a:satOff val="6962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0" y="1617818"/>
        <a:ext cx="912468" cy="391058"/>
      </dsp:txXfrm>
    </dsp:sp>
    <dsp:sp modelId="{1E29D1D1-E196-4E46-A964-B763933BDC0B}">
      <dsp:nvSpPr>
        <dsp:cNvPr id="0" name=""/>
        <dsp:cNvSpPr/>
      </dsp:nvSpPr>
      <dsp:spPr>
        <a:xfrm rot="5400000">
          <a:off x="5760952" y="-3686898"/>
          <a:ext cx="847292" cy="10544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788032"/>
              <a:satOff val="6962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/>
            <a:t>Послемолочный</a:t>
          </a:r>
          <a:r>
            <a:rPr lang="ru-RU" sz="2400" b="1" kern="1200" dirty="0" smtClean="0"/>
            <a:t> период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60-90 дней: переход на растительные корма</a:t>
          </a:r>
          <a:endParaRPr lang="ru-RU" sz="2400" kern="1200" dirty="0"/>
        </a:p>
      </dsp:txBody>
      <dsp:txXfrm rot="-5400000">
        <a:off x="912469" y="1202946"/>
        <a:ext cx="10502898" cy="764570"/>
      </dsp:txXfrm>
    </dsp:sp>
    <dsp:sp modelId="{CE801F9E-BD70-4FA1-94DF-94ABC95D5549}">
      <dsp:nvSpPr>
        <dsp:cNvPr id="0" name=""/>
        <dsp:cNvSpPr/>
      </dsp:nvSpPr>
      <dsp:spPr>
        <a:xfrm rot="5400000">
          <a:off x="-195529" y="2514688"/>
          <a:ext cx="1303526" cy="912468"/>
        </a:xfrm>
        <a:prstGeom prst="chevron">
          <a:avLst/>
        </a:prstGeom>
        <a:solidFill>
          <a:schemeClr val="accent3">
            <a:hueOff val="7576063"/>
            <a:satOff val="13924"/>
            <a:lumOff val="-263"/>
            <a:alphaOff val="0"/>
          </a:schemeClr>
        </a:solidFill>
        <a:ln w="12700" cap="flat" cmpd="sng" algn="ctr">
          <a:solidFill>
            <a:schemeClr val="accent3">
              <a:hueOff val="7576063"/>
              <a:satOff val="13924"/>
              <a:lumOff val="-2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0" y="2775393"/>
        <a:ext cx="912468" cy="391058"/>
      </dsp:txXfrm>
    </dsp:sp>
    <dsp:sp modelId="{E2EB4014-9275-499B-9421-CFCBE0A942A1}">
      <dsp:nvSpPr>
        <dsp:cNvPr id="0" name=""/>
        <dsp:cNvSpPr/>
      </dsp:nvSpPr>
      <dsp:spPr>
        <a:xfrm rot="5400000">
          <a:off x="5760952" y="-2529323"/>
          <a:ext cx="847292" cy="10544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576063"/>
              <a:satOff val="13924"/>
              <a:lumOff val="-2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Период интенсивного роста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4-8 месяцев: недорогие объемистые корма</a:t>
          </a:r>
          <a:endParaRPr lang="ru-RU" sz="2400" kern="1200" dirty="0"/>
        </a:p>
      </dsp:txBody>
      <dsp:txXfrm rot="-5400000">
        <a:off x="912469" y="2360521"/>
        <a:ext cx="10502898" cy="764570"/>
      </dsp:txXfrm>
    </dsp:sp>
    <dsp:sp modelId="{B396F8AD-682C-4EC6-BC07-8D1415C012D8}">
      <dsp:nvSpPr>
        <dsp:cNvPr id="0" name=""/>
        <dsp:cNvSpPr/>
      </dsp:nvSpPr>
      <dsp:spPr>
        <a:xfrm rot="5400000">
          <a:off x="-195529" y="3672263"/>
          <a:ext cx="1303526" cy="912468"/>
        </a:xfrm>
        <a:prstGeom prst="chevron">
          <a:avLst/>
        </a:prstGeom>
        <a:solidFill>
          <a:schemeClr val="accent3">
            <a:hueOff val="11364095"/>
            <a:satOff val="20886"/>
            <a:lumOff val="-394"/>
            <a:alphaOff val="0"/>
          </a:schemeClr>
        </a:solidFill>
        <a:ln w="12700" cap="flat" cmpd="sng" algn="ctr">
          <a:solidFill>
            <a:schemeClr val="accent3">
              <a:hueOff val="11364095"/>
              <a:satOff val="20886"/>
              <a:lumOff val="-3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0" y="3932968"/>
        <a:ext cx="912468" cy="391058"/>
      </dsp:txXfrm>
    </dsp:sp>
    <dsp:sp modelId="{AB0D3000-F484-4655-A482-169EAF1AC3FD}">
      <dsp:nvSpPr>
        <dsp:cNvPr id="0" name=""/>
        <dsp:cNvSpPr/>
      </dsp:nvSpPr>
      <dsp:spPr>
        <a:xfrm rot="5400000">
          <a:off x="5760952" y="-1371748"/>
          <a:ext cx="847292" cy="10544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364095"/>
              <a:satOff val="20886"/>
              <a:lumOff val="-3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Период заключительного откорма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Использование кормов с высокой концентрацией энергии</a:t>
          </a:r>
          <a:endParaRPr lang="ru-RU" sz="2400" kern="1200" dirty="0"/>
        </a:p>
      </dsp:txBody>
      <dsp:txXfrm rot="-5400000">
        <a:off x="912469" y="3518096"/>
        <a:ext cx="10502898" cy="76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1D87756-4415-4DA2-956D-79C6E67A4B92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6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  <p:sldLayoutId id="214748368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Кормление быков–производителей, телят, молодняка на откорме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413B38-AEDC-B043-46A5-76B17E6B0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Пономарева Мария Евгеньевна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318A8-7EB3-EDFF-3955-D82EB829D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кандидат ветеринарных наук, доцент кафедры кормления животных и общей биологии Ставропольского ГАУ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0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телят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Рацион</a:t>
            </a:r>
            <a:r>
              <a:rPr lang="ru-RU" dirty="0" smtClean="0"/>
              <a:t> на зимний период (</a:t>
            </a:r>
            <a:r>
              <a:rPr lang="ru-RU" dirty="0"/>
              <a:t>на </a:t>
            </a:r>
            <a:r>
              <a:rPr lang="ru-RU" dirty="0" smtClean="0"/>
              <a:t>100 кг </a:t>
            </a:r>
            <a:r>
              <a:rPr lang="ru-RU" dirty="0"/>
              <a:t>живой </a:t>
            </a:r>
            <a:r>
              <a:rPr lang="ru-RU" dirty="0" smtClean="0"/>
              <a:t>массы):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сено </a:t>
            </a:r>
            <a:r>
              <a:rPr lang="ru-RU" dirty="0"/>
              <a:t>– 2...3 </a:t>
            </a:r>
            <a:r>
              <a:rPr lang="ru-RU" dirty="0" smtClean="0"/>
              <a:t>кг (до 30% соломы);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силос – 5...6 </a:t>
            </a:r>
            <a:r>
              <a:rPr lang="ru-RU" dirty="0" smtClean="0"/>
              <a:t>кг;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корнеплодов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2...3 </a:t>
            </a:r>
            <a:r>
              <a:rPr lang="ru-RU" dirty="0" smtClean="0"/>
              <a:t>кг;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сенажа </a:t>
            </a:r>
            <a:r>
              <a:rPr lang="ru-RU" dirty="0"/>
              <a:t>–</a:t>
            </a:r>
            <a:r>
              <a:rPr lang="ru-RU" dirty="0" smtClean="0"/>
              <a:t> 4</a:t>
            </a:r>
            <a:r>
              <a:rPr lang="ru-RU" dirty="0"/>
              <a:t>...5 </a:t>
            </a:r>
            <a:r>
              <a:rPr lang="ru-RU" dirty="0" smtClean="0"/>
              <a:t>кг;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 0,4</a:t>
            </a:r>
            <a:r>
              <a:rPr lang="ru-RU" dirty="0"/>
              <a:t>...0,5 –</a:t>
            </a:r>
            <a:r>
              <a:rPr lang="ru-RU" dirty="0" smtClean="0"/>
              <a:t> </a:t>
            </a:r>
            <a:r>
              <a:rPr lang="ru-RU" dirty="0"/>
              <a:t>1,0...1,5 </a:t>
            </a:r>
            <a:r>
              <a:rPr lang="ru-RU" dirty="0" smtClean="0"/>
              <a:t>кг.</a:t>
            </a:r>
          </a:p>
          <a:p>
            <a:r>
              <a:rPr lang="ru-RU" b="1" dirty="0" smtClean="0"/>
              <a:t>Структура</a:t>
            </a:r>
            <a:r>
              <a:rPr lang="ru-RU" dirty="0" smtClean="0"/>
              <a:t> рациона (от нормы ОЭ):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сено, солома – </a:t>
            </a:r>
            <a:r>
              <a:rPr lang="ru-RU" dirty="0" smtClean="0"/>
              <a:t>20</a:t>
            </a:r>
            <a:r>
              <a:rPr lang="ru-RU" dirty="0"/>
              <a:t>...24</a:t>
            </a:r>
            <a:r>
              <a:rPr lang="ru-RU" dirty="0" smtClean="0"/>
              <a:t>%;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силос </a:t>
            </a:r>
            <a:r>
              <a:rPr lang="ru-RU" dirty="0"/>
              <a:t>– 28...40</a:t>
            </a:r>
            <a:r>
              <a:rPr lang="ru-RU" dirty="0" smtClean="0"/>
              <a:t>%;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сенаж </a:t>
            </a:r>
            <a:r>
              <a:rPr lang="ru-RU" dirty="0"/>
              <a:t>– </a:t>
            </a:r>
            <a:r>
              <a:rPr lang="ru-RU" dirty="0" smtClean="0"/>
              <a:t>23</a:t>
            </a:r>
            <a:r>
              <a:rPr lang="ru-RU" dirty="0"/>
              <a:t>...27</a:t>
            </a:r>
            <a:r>
              <a:rPr lang="ru-RU" dirty="0" smtClean="0"/>
              <a:t>%;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 </a:t>
            </a:r>
            <a:r>
              <a:rPr lang="ru-RU" dirty="0"/>
              <a:t>– </a:t>
            </a:r>
            <a:r>
              <a:rPr lang="ru-RU" dirty="0" smtClean="0"/>
              <a:t>15</a:t>
            </a:r>
            <a:r>
              <a:rPr lang="ru-RU" dirty="0"/>
              <a:t>...25</a:t>
            </a:r>
            <a:r>
              <a:rPr lang="ru-RU" dirty="0" smtClean="0"/>
              <a:t>%.</a:t>
            </a:r>
            <a:endParaRPr lang="ru-RU" dirty="0"/>
          </a:p>
        </p:txBody>
      </p:sp>
      <p:pic>
        <p:nvPicPr>
          <p:cNvPr id="2050" name="Picture 2" descr="https://kombi-korm.ru/upload/medialibrary/vyrashchivanie-molochnykh-telyat_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r="175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0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Кормление быков-производителей: нормы, рационы, техника кормления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15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быков-производителей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Оптимальная или средняя нагрузка – </a:t>
            </a:r>
            <a:r>
              <a:rPr lang="ru-RU" dirty="0" smtClean="0"/>
              <a:t>1 </a:t>
            </a:r>
            <a:r>
              <a:rPr lang="ru-RU" dirty="0"/>
              <a:t>дуплетная садка в неделю.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Повышенная нагрузка – </a:t>
            </a:r>
            <a:r>
              <a:rPr lang="ru-RU" dirty="0" smtClean="0"/>
              <a:t>2-3 </a:t>
            </a:r>
            <a:r>
              <a:rPr lang="ru-RU" dirty="0"/>
              <a:t>садки в неделю.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Потребность в Э</a:t>
            </a:r>
            <a:r>
              <a:rPr lang="ru-RU" dirty="0"/>
              <a:t>, ПВ и БАВ зависит от живой массы и режима использования племенных быков.</a:t>
            </a:r>
          </a:p>
        </p:txBody>
      </p:sp>
      <p:pic>
        <p:nvPicPr>
          <p:cNvPr id="1026" name="Picture 2" descr="https://petnaobed.ru/wp-content/uploads/2021/02/Balthayock-0765-1200x800-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077" y="2337471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2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быков-производителей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563429944"/>
              </p:ext>
            </p:extLst>
          </p:nvPr>
        </p:nvGraphicFramePr>
        <p:xfrm>
          <a:off x="365158" y="1765185"/>
          <a:ext cx="11376000" cy="4183129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3739026"/>
                <a:gridCol w="2424740"/>
                <a:gridCol w="2424740"/>
                <a:gridCol w="2787494"/>
              </a:tblGrid>
              <a:tr h="750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Неслучной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период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Средняя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нагрузка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Повышенная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нагрузка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</a:tr>
              <a:tr h="429040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ЭКЕ на 100 ж. м.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0,83 - 1,3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0,9 -1,4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1,1 - 1,6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</a:tr>
              <a:tr h="429040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Мд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8,3-12,6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8,9-13,6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10,6-16,2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</a:tr>
              <a:tr h="4290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1 ЭКЕ должно приходится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040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ПП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</a:tr>
              <a:tr h="429040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Ca, 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</a:tr>
              <a:tr h="429040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P, 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</a:tr>
              <a:tr h="429040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NaCl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</a:tr>
              <a:tr h="429040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Каротин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73" marR="36273" marT="45726" marB="4572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2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быков-производителей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Соотношение сахаров к крахмалу –</a:t>
            </a:r>
            <a:r>
              <a:rPr lang="ru-RU" dirty="0" smtClean="0"/>
              <a:t> </a:t>
            </a:r>
            <a:r>
              <a:rPr lang="ru-RU" dirty="0"/>
              <a:t>1 : 1,1-1,2;</a:t>
            </a:r>
          </a:p>
          <a:p>
            <a:r>
              <a:rPr lang="ru-RU" dirty="0" err="1" smtClean="0"/>
              <a:t>Сахаро</a:t>
            </a:r>
            <a:r>
              <a:rPr lang="ru-RU" dirty="0" smtClean="0"/>
              <a:t>-протеиновое </a:t>
            </a:r>
            <a:r>
              <a:rPr lang="ru-RU" dirty="0"/>
              <a:t>отношение –</a:t>
            </a:r>
            <a:r>
              <a:rPr lang="ru-RU" dirty="0" smtClean="0"/>
              <a:t> </a:t>
            </a:r>
            <a:r>
              <a:rPr lang="ru-RU" dirty="0"/>
              <a:t>0,8-1,2 : 1;</a:t>
            </a:r>
          </a:p>
          <a:p>
            <a:r>
              <a:rPr lang="ru-RU" dirty="0" smtClean="0"/>
              <a:t>Соотношение </a:t>
            </a:r>
            <a:r>
              <a:rPr lang="ru-RU" dirty="0" err="1"/>
              <a:t>Ca:P</a:t>
            </a:r>
            <a:r>
              <a:rPr lang="ru-RU" dirty="0"/>
              <a:t> –</a:t>
            </a:r>
            <a:r>
              <a:rPr lang="ru-RU" dirty="0" smtClean="0"/>
              <a:t> 1-1,25 : </a:t>
            </a:r>
            <a:r>
              <a:rPr lang="ru-RU" dirty="0"/>
              <a:t>1</a:t>
            </a:r>
          </a:p>
          <a:p>
            <a:r>
              <a:rPr lang="ru-RU" dirty="0" smtClean="0"/>
              <a:t>Содержание </a:t>
            </a:r>
            <a:r>
              <a:rPr lang="ru-RU" dirty="0"/>
              <a:t>СК в % к СВ –</a:t>
            </a:r>
            <a:r>
              <a:rPr lang="ru-RU" dirty="0" smtClean="0"/>
              <a:t> 25-20%</a:t>
            </a:r>
          </a:p>
          <a:p>
            <a:endParaRPr lang="ru-RU" dirty="0" smtClean="0"/>
          </a:p>
          <a:p>
            <a:r>
              <a:rPr lang="ru-RU" dirty="0" smtClean="0"/>
              <a:t>Структура </a:t>
            </a:r>
            <a:r>
              <a:rPr lang="ru-RU" dirty="0"/>
              <a:t>рационов (в % по питательности):</a:t>
            </a:r>
          </a:p>
          <a:p>
            <a:pPr marL="457200" indent="-457200">
              <a:buAutoNum type="arabicPeriod"/>
            </a:pPr>
            <a:r>
              <a:rPr lang="ru-RU" dirty="0" smtClean="0"/>
              <a:t>Зимой: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сено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25-40</a:t>
            </a:r>
            <a:r>
              <a:rPr lang="ru-RU" dirty="0" smtClean="0"/>
              <a:t>%,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 </a:t>
            </a:r>
            <a:r>
              <a:rPr lang="ru-RU" dirty="0"/>
              <a:t>– </a:t>
            </a:r>
            <a:r>
              <a:rPr lang="ru-RU" dirty="0" smtClean="0"/>
              <a:t>40-50%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сочные </a:t>
            </a:r>
            <a:r>
              <a:rPr lang="ru-RU" dirty="0"/>
              <a:t>корма –</a:t>
            </a:r>
            <a:r>
              <a:rPr lang="ru-RU" dirty="0" smtClean="0"/>
              <a:t> </a:t>
            </a:r>
            <a:r>
              <a:rPr lang="ru-RU" dirty="0"/>
              <a:t>25-30</a:t>
            </a:r>
            <a:r>
              <a:rPr lang="ru-RU" dirty="0" smtClean="0"/>
              <a:t>%.</a:t>
            </a:r>
          </a:p>
          <a:p>
            <a:pPr marL="457200" indent="-457200">
              <a:buAutoNum type="arabicPeriod"/>
            </a:pPr>
            <a:r>
              <a:rPr lang="ru-RU" dirty="0" smtClean="0"/>
              <a:t>Летом: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сено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/>
              <a:t>15-20</a:t>
            </a:r>
            <a:r>
              <a:rPr lang="ru-RU" dirty="0" smtClean="0"/>
              <a:t>%,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</a:t>
            </a:r>
            <a:r>
              <a:rPr lang="ru-RU" dirty="0"/>
              <a:t> –</a:t>
            </a:r>
            <a:r>
              <a:rPr lang="ru-RU" dirty="0" smtClean="0"/>
              <a:t> 35-45%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трава</a:t>
            </a:r>
            <a:r>
              <a:rPr lang="ru-RU" dirty="0"/>
              <a:t> – </a:t>
            </a:r>
            <a:r>
              <a:rPr lang="ru-RU" dirty="0" smtClean="0"/>
              <a:t>35-40</a:t>
            </a:r>
            <a:r>
              <a:rPr lang="ru-RU" dirty="0"/>
              <a:t>%.</a:t>
            </a:r>
          </a:p>
        </p:txBody>
      </p:sp>
      <p:pic>
        <p:nvPicPr>
          <p:cNvPr id="3074" name="Picture 2" descr="https://nekrasowka.ru/wp-content/uploads/5/8/7/58730c3aa9ee5fb02dd51be3b6ab94a6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58" y="1619211"/>
            <a:ext cx="5040000" cy="3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8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Кормление быков-производителей</a:t>
            </a:r>
            <a:endParaRPr lang="ru-RU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854560494"/>
              </p:ext>
            </p:extLst>
          </p:nvPr>
        </p:nvGraphicFramePr>
        <p:xfrm>
          <a:off x="365158" y="1155473"/>
          <a:ext cx="10466127" cy="5486148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4383695"/>
                <a:gridCol w="3041216"/>
                <a:gridCol w="3041216"/>
              </a:tblGrid>
              <a:tr h="2299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кормов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сутки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Средняя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агрузка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Повышенная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нагрузка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Сено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злаково-бобовое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Силос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кукурузный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Свекла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Морковь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Дерти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овсяная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чменная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72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просяная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72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кукурузная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72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зернобобовых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Шроты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соевый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811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подсолнечниковый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Отруби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пшеничные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Мука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рыбная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Дрожжи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кормовые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19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Рыбий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жир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зимний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период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</a:tr>
              <a:tr h="22997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Монокальцийфосфат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кобальт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хлористый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цинк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сернокислый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калий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йодистый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медь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сернокислая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04" marR="36904" marT="45713" marB="4571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67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быков-производителей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675902194"/>
              </p:ext>
            </p:extLst>
          </p:nvPr>
        </p:nvGraphicFramePr>
        <p:xfrm>
          <a:off x="365158" y="1286103"/>
          <a:ext cx="10554380" cy="50286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361125"/>
                <a:gridCol w="2402708"/>
                <a:gridCol w="2790547"/>
              </a:tblGrid>
              <a:tr h="2429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рационе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содержится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Средняя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нагрузка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Повышенная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агрузка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Сухое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вещество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12-13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13-14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12,4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Обменная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МДж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Переваримый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протеин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1300-1380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1450-1560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Сахаро-протеиновое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отношение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1,1-1,2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Отношение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сахар-крахмал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Клетчатки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сухом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еществе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Кальций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Фосфор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Отношение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 :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Отношение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кислотных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элементов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основным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Каротин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  <a:tr h="2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Витамин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Д2,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787" marR="37787" marT="45700" marB="457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63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Откорм крупного рогатого скота: нормы кормления, рационы, их структура, типы откорма. Нагул </a:t>
            </a:r>
            <a:r>
              <a:rPr lang="ru-RU" dirty="0" smtClean="0"/>
              <a:t>скота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2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Откорм крупного рогатого скота</a:t>
            </a:r>
          </a:p>
        </p:txBody>
      </p:sp>
      <p:pic>
        <p:nvPicPr>
          <p:cNvPr id="2050" name="Picture 2" descr="https://skotferma.ru/wp-content/uploads/a/4/8/a482c9be760e78664be8d51b6d7fa10c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r="175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ru-RU" b="1" dirty="0"/>
              <a:t>Откорм</a:t>
            </a:r>
            <a:r>
              <a:rPr lang="ru-RU" dirty="0"/>
              <a:t> – это избыточное кормление, направленное на максимальное отложение в теле скота структурных и резервных питательных веществ (белков, жиров, углеводов, минеральных веществ и витаминов</a:t>
            </a:r>
            <a:r>
              <a:rPr lang="ru-RU" dirty="0" smtClean="0"/>
              <a:t>).</a:t>
            </a:r>
          </a:p>
          <a:p>
            <a:pPr>
              <a:lnSpc>
                <a:spcPct val="100000"/>
              </a:lnSpc>
            </a:pPr>
            <a:endParaRPr lang="ru-RU" b="1" dirty="0" smtClean="0"/>
          </a:p>
          <a:p>
            <a:pPr>
              <a:lnSpc>
                <a:spcPct val="100000"/>
              </a:lnSpc>
            </a:pPr>
            <a:r>
              <a:rPr lang="ru-RU" b="1" dirty="0" smtClean="0"/>
              <a:t>Факторы</a:t>
            </a:r>
            <a:r>
              <a:rPr lang="ru-RU" b="1" dirty="0"/>
              <a:t>, влияющие на откорм: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возраст,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/>
              <a:t>уровень и полноценность кормления,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порода,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пол,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/>
              <a:t>состояние здоровья,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/>
              <a:t>упитанность перед откормом,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/>
              <a:t>технология содержания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Откорм крупного рогатого скота</a:t>
            </a: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179096111"/>
              </p:ext>
            </p:extLst>
          </p:nvPr>
        </p:nvGraphicFramePr>
        <p:xfrm>
          <a:off x="408000" y="1491343"/>
          <a:ext cx="11376000" cy="387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9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2EC7364A-DC61-85EA-BEB9-BA6B78803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 smtClean="0"/>
              <a:t>Кормление телят: факторы полноценного питания, нормы, схемы и техника кормления по периодам роста.</a:t>
            </a:r>
          </a:p>
          <a:p>
            <a:pPr lvl="0"/>
            <a:r>
              <a:rPr lang="ru-RU" dirty="0" smtClean="0"/>
              <a:t>Кормление быков-производителей: нормы, рационы, техника кормления.</a:t>
            </a:r>
          </a:p>
          <a:p>
            <a:r>
              <a:rPr lang="ru-RU" dirty="0" smtClean="0"/>
              <a:t>Откорм крупного рогатого скота: нормы кормления, рационы, их структура, типы откорма. Нагул скота.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3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Откорм крупного рогатого скота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300323494"/>
              </p:ext>
            </p:extLst>
          </p:nvPr>
        </p:nvGraphicFramePr>
        <p:xfrm>
          <a:off x="367636" y="1191985"/>
          <a:ext cx="11456728" cy="478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02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крупного рогатого скота</a:t>
            </a:r>
            <a:endParaRPr lang="ru-RU" dirty="0"/>
          </a:p>
        </p:txBody>
      </p:sp>
      <p:graphicFrame>
        <p:nvGraphicFramePr>
          <p:cNvPr id="13" name="Рисунок 12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514901475"/>
              </p:ext>
            </p:extLst>
          </p:nvPr>
        </p:nvGraphicFramePr>
        <p:xfrm>
          <a:off x="365158" y="2276703"/>
          <a:ext cx="5415153" cy="349273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805051"/>
                <a:gridCol w="1805051"/>
                <a:gridCol w="1805051"/>
              </a:tblGrid>
              <a:tr h="34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 года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Старше года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</a:tr>
              <a:tr h="34927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100 кг </a:t>
                      </a:r>
                      <a:r>
                        <a:rPr lang="ru-RU" sz="1800" dirty="0" err="1">
                          <a:effectLst/>
                        </a:rPr>
                        <a:t>ж.м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СВ, кг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2,3-2,8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1,9-2,2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</a:tr>
              <a:tr h="34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ОЭ, МДж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20-26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17-21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</a:tr>
              <a:tr h="34927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1 ЭКЕ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ПП, г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120-150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105-110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</a:tr>
              <a:tr h="34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Са</a:t>
                      </a:r>
                      <a:r>
                        <a:rPr lang="ru-RU" sz="1800" dirty="0">
                          <a:effectLst/>
                        </a:rPr>
                        <a:t>, г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7,5-8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Р, г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4-5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NaCl, г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5-6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Каротин, мг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20-30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7" marR="35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6378100" y="1619211"/>
            <a:ext cx="5363058" cy="43165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Структура рациона на зимний период (от потребности в ЭКЕ):</a:t>
            </a: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сочных кормов и отходов технических производств – </a:t>
            </a:r>
            <a:r>
              <a:rPr lang="ru-RU" sz="1800" dirty="0" smtClean="0"/>
              <a:t>40%</a:t>
            </a: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/>
              <a:t>грубых </a:t>
            </a:r>
            <a:r>
              <a:rPr lang="ru-RU" sz="1800" dirty="0"/>
              <a:t>кормов </a:t>
            </a:r>
            <a:r>
              <a:rPr lang="ru-RU" sz="1800" dirty="0" smtClean="0"/>
              <a:t>(в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солома</a:t>
            </a:r>
            <a:r>
              <a:rPr lang="ru-RU" sz="1800" dirty="0"/>
              <a:t>) – </a:t>
            </a:r>
            <a:r>
              <a:rPr lang="ru-RU" sz="1800" dirty="0" smtClean="0"/>
              <a:t>20</a:t>
            </a:r>
            <a:r>
              <a:rPr lang="ru-RU" sz="1800" dirty="0"/>
              <a:t>...</a:t>
            </a:r>
            <a:r>
              <a:rPr lang="ru-RU" sz="1800" dirty="0" smtClean="0"/>
              <a:t>30%</a:t>
            </a: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/>
              <a:t>концентраты </a:t>
            </a:r>
            <a:r>
              <a:rPr lang="ru-RU" sz="1800" dirty="0"/>
              <a:t>и </a:t>
            </a:r>
            <a:r>
              <a:rPr lang="ru-RU" sz="1800" dirty="0" smtClean="0"/>
              <a:t>добавки </a:t>
            </a:r>
            <a:r>
              <a:rPr lang="ru-RU" sz="1800" dirty="0"/>
              <a:t>– </a:t>
            </a:r>
            <a:r>
              <a:rPr lang="ru-RU" sz="1800" dirty="0" smtClean="0"/>
              <a:t>30</a:t>
            </a:r>
            <a:r>
              <a:rPr lang="ru-RU" sz="1800" dirty="0"/>
              <a:t>...40</a:t>
            </a:r>
            <a:r>
              <a:rPr lang="ru-RU" sz="1800" dirty="0" smtClean="0"/>
              <a:t>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При откорме следует максимально использовать дешевые местные корма.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Типы откорма: силосный (сенажный), </a:t>
            </a:r>
            <a:r>
              <a:rPr lang="ru-RU" sz="2000" dirty="0" err="1"/>
              <a:t>жомовый</a:t>
            </a:r>
            <a:r>
              <a:rPr lang="ru-RU" sz="2000" dirty="0"/>
              <a:t>, откорм на мезге, на барде, комбинированный, зеленых кормах, на полнорационных смесях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55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крупного рогатого скота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Структура рациона при откорме на </a:t>
            </a:r>
            <a:r>
              <a:rPr lang="ru-RU" b="1" dirty="0" smtClean="0"/>
              <a:t>силосе: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Силос – 45-50%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Корнеплоды</a:t>
            </a:r>
            <a:r>
              <a:rPr lang="ru-RU" dirty="0"/>
              <a:t>, </a:t>
            </a:r>
            <a:r>
              <a:rPr lang="ru-RU" dirty="0" smtClean="0"/>
              <a:t>патока – 5%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Грубые корма </a:t>
            </a:r>
            <a:r>
              <a:rPr lang="ru-RU" dirty="0"/>
              <a:t>–</a:t>
            </a:r>
            <a:r>
              <a:rPr lang="ru-RU" dirty="0" smtClean="0"/>
              <a:t> 5-15%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 – 20-35</a:t>
            </a:r>
            <a:r>
              <a:rPr lang="ru-RU" dirty="0" smtClean="0"/>
              <a:t>%</a:t>
            </a:r>
          </a:p>
          <a:p>
            <a:endParaRPr lang="ru-RU" dirty="0"/>
          </a:p>
          <a:p>
            <a:r>
              <a:rPr lang="ru-RU" dirty="0"/>
              <a:t>Структура рациона при откорме на </a:t>
            </a:r>
            <a:r>
              <a:rPr lang="ru-RU" b="1" dirty="0"/>
              <a:t>сенаже: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Сенаж– 60-70%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Концентраты – 30-40</a:t>
            </a:r>
            <a:r>
              <a:rPr lang="ru-RU" dirty="0" smtClean="0"/>
              <a:t>%.</a:t>
            </a:r>
            <a:endParaRPr lang="ru-RU" dirty="0"/>
          </a:p>
        </p:txBody>
      </p:sp>
      <p:pic>
        <p:nvPicPr>
          <p:cNvPr id="4098" name="Picture 2" descr="https://agro-matik.ru/assets/img/upload/2020/09/16/ingafarm_cows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r="134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6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крупного рогатого скота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Структура рациона при откорме на </a:t>
            </a:r>
            <a:r>
              <a:rPr lang="ru-RU" b="1" dirty="0" smtClean="0"/>
              <a:t>жоме: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Жом – 55-65%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Патока – 10-15%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Грубые корма </a:t>
            </a:r>
            <a:r>
              <a:rPr lang="ru-RU" dirty="0"/>
              <a:t>–</a:t>
            </a:r>
            <a:r>
              <a:rPr lang="ru-RU" dirty="0" smtClean="0"/>
              <a:t> 5-10%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 – 25-30%</a:t>
            </a:r>
            <a:endParaRPr lang="ru-RU" dirty="0"/>
          </a:p>
        </p:txBody>
      </p:sp>
      <p:pic>
        <p:nvPicPr>
          <p:cNvPr id="5122" name="Picture 2" descr="https://avatars.dzeninfra.ru/get-zen_doc/1880741/pub_625171a91305c02d259d623f_625171f891e7a16dc14fc85e/scale_1200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35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19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крупного рогатого скота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Структура рациона при откорме на </a:t>
            </a:r>
            <a:r>
              <a:rPr lang="ru-RU" b="1" dirty="0" smtClean="0"/>
              <a:t>барде: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Барда – 50-60%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Грубые корма </a:t>
            </a:r>
            <a:r>
              <a:rPr lang="ru-RU" dirty="0"/>
              <a:t>–</a:t>
            </a:r>
            <a:r>
              <a:rPr lang="ru-RU" dirty="0" smtClean="0"/>
              <a:t> 25%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 – 25%</a:t>
            </a:r>
            <a:endParaRPr lang="ru-RU" dirty="0"/>
          </a:p>
        </p:txBody>
      </p:sp>
      <p:pic>
        <p:nvPicPr>
          <p:cNvPr id="6146" name="Picture 2" descr="http://www.alt-niva.ru/upload/iblock/e54/e543ce912eeeb9eaa6da2d600644593c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r="135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60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крупного рогатого скота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Структура рациона при откорме на </a:t>
            </a:r>
            <a:r>
              <a:rPr lang="ru-RU" b="1" dirty="0" smtClean="0"/>
              <a:t>мезге: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Мезга – 50-65%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Патока – 10-15%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Грубые корма </a:t>
            </a:r>
            <a:r>
              <a:rPr lang="ru-RU" dirty="0"/>
              <a:t>–</a:t>
            </a:r>
            <a:r>
              <a:rPr lang="ru-RU" dirty="0" smtClean="0"/>
              <a:t> 5-10%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 – 25-30%</a:t>
            </a:r>
            <a:endParaRPr lang="ru-RU" dirty="0"/>
          </a:p>
        </p:txBody>
      </p:sp>
      <p:pic>
        <p:nvPicPr>
          <p:cNvPr id="7170" name="Picture 2" descr="http://ic.pics.livejournal.com/meatblog/38902506/91892/91892_origina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r="225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60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крупного рогатого скота</a:t>
            </a:r>
            <a:endParaRPr lang="ru-RU" dirty="0"/>
          </a:p>
        </p:txBody>
      </p:sp>
      <p:pic>
        <p:nvPicPr>
          <p:cNvPr id="12290" name="Picture 2" descr="https://krolmen.ru/wp-content/uploads/f/0/c/f0c94f9ac4f4a0b2b19b77485b9b7899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r="175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Структура рациона при откорме на </a:t>
            </a:r>
            <a:r>
              <a:rPr lang="ru-RU" b="1" dirty="0" smtClean="0"/>
              <a:t>траве (нагул):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Трава – 70-80%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Концентраты – 20-30%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98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95FD239D-3AEA-11D8-CB9B-C692947F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Кормление телят: факторы полноценного питания, нормы, схемы и техника кормления по периодам 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93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телят</a:t>
            </a: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825083446"/>
              </p:ext>
            </p:extLst>
          </p:nvPr>
        </p:nvGraphicFramePr>
        <p:xfrm>
          <a:off x="995363" y="2413263"/>
          <a:ext cx="8657684" cy="304723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05223"/>
                <a:gridCol w="1752264"/>
                <a:gridCol w="3900197"/>
              </a:tblGrid>
              <a:tr h="6094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Периоды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Характеристика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</a:tr>
              <a:tr h="60944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новорожденности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первые 10-15 дней жизни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</a:tr>
              <a:tr h="60944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молочного питания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</a:t>
                      </a:r>
                      <a:r>
                        <a:rPr lang="ru-RU" sz="2000" dirty="0" smtClean="0">
                          <a:effectLst/>
                        </a:rPr>
                        <a:t>6 </a:t>
                      </a:r>
                      <a:r>
                        <a:rPr lang="ru-RU" sz="2000" dirty="0">
                          <a:effectLst/>
                        </a:rPr>
                        <a:t>месяцев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</a:tr>
              <a:tr h="6094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полового созревания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телочки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16-18 </a:t>
                      </a:r>
                      <a:r>
                        <a:rPr lang="ru-RU" sz="2000" dirty="0">
                          <a:effectLst/>
                        </a:rPr>
                        <a:t>мес., ж. м. 350-380 кг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</a:tr>
              <a:tr h="609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бычки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14-16 </a:t>
                      </a:r>
                      <a:r>
                        <a:rPr lang="ru-RU" sz="2000" dirty="0">
                          <a:effectLst/>
                        </a:rPr>
                        <a:t>мес., ж. м. 450-500 кг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1" marR="24091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6948" y="1819374"/>
            <a:ext cx="860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Периоды роста телят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168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телят</a:t>
            </a:r>
          </a:p>
        </p:txBody>
      </p:sp>
      <p:graphicFrame>
        <p:nvGraphicFramePr>
          <p:cNvPr id="4" name="Group 26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664124309"/>
              </p:ext>
            </p:extLst>
          </p:nvPr>
        </p:nvGraphicFramePr>
        <p:xfrm>
          <a:off x="365158" y="2366130"/>
          <a:ext cx="11375999" cy="3695304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3558199"/>
                <a:gridCol w="1954450"/>
                <a:gridCol w="1954450"/>
                <a:gridCol w="1954450"/>
                <a:gridCol w="1954450"/>
              </a:tblGrid>
              <a:tr h="461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Молоко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Молозиво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среднем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spc="-100" normalizeH="0" baseline="0" dirty="0" err="1" smtClean="0">
                          <a:ln>
                            <a:noFill/>
                          </a:ln>
                          <a:effectLst/>
                        </a:rPr>
                        <a:t>колебания</a:t>
                      </a:r>
                      <a:endParaRPr kumimoji="0" lang="en-US" sz="18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среднем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колебания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</a:tr>
              <a:tr h="4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Вода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86,0-88,5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73,7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66,4-76,1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</a:tr>
              <a:tr h="4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Сухое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вещество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12,5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11,5-14,0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23,9-33,6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</a:tr>
              <a:tr h="4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Жир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3,0-5,0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5,0-6,5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</a:tr>
              <a:tr h="4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Белок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3,0-3,7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14,9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14,9-22,5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</a:tr>
              <a:tr h="4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Молочный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сахар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4,2-4,7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4,0-4,5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</a:tr>
              <a:tr h="4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Минеральные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вещества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0,6-0,9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1,0-1,3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982" marR="36982" marT="45723" marB="45723" anchor="ctr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58" y="1819374"/>
            <a:ext cx="860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 молока и молозива коров, 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98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Дренчеры для выпойки телят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8" y="1602172"/>
            <a:ext cx="3420000" cy="2334720"/>
          </a:xfrm>
        </p:spPr>
      </p:pic>
      <p:pic>
        <p:nvPicPr>
          <p:cNvPr id="10" name="Объект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r="2790"/>
          <a:stretch>
            <a:fillRect/>
          </a:stretch>
        </p:blipFill>
        <p:spPr>
          <a:xfrm>
            <a:off x="4304065" y="1471686"/>
            <a:ext cx="3240000" cy="259569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65158" y="4863669"/>
            <a:ext cx="3420000" cy="468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dirty="0" smtClean="0"/>
              <a:t>С гибким зондом</a:t>
            </a:r>
            <a:endParaRPr lang="ru-RU" sz="2400" dirty="0"/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4304065" y="4863669"/>
            <a:ext cx="3240000" cy="46800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С жёстким зондом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71" y="1575723"/>
            <a:ext cx="3420000" cy="2387619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8062971" y="4863669"/>
            <a:ext cx="3420000" cy="46800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Введение дренчера в сычуг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78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телят</a:t>
            </a:r>
            <a:endParaRPr lang="ru-RU" dirty="0"/>
          </a:p>
        </p:txBody>
      </p:sp>
      <p:graphicFrame>
        <p:nvGraphicFramePr>
          <p:cNvPr id="8" name="Group 54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737660123"/>
              </p:ext>
            </p:extLst>
          </p:nvPr>
        </p:nvGraphicFramePr>
        <p:xfrm>
          <a:off x="433635" y="1906587"/>
          <a:ext cx="11307523" cy="4343383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296763"/>
                <a:gridCol w="191905"/>
                <a:gridCol w="1300572"/>
                <a:gridCol w="1540563"/>
                <a:gridCol w="1128626"/>
                <a:gridCol w="1622531"/>
                <a:gridCol w="1195879"/>
                <a:gridCol w="1240016"/>
                <a:gridCol w="1790668"/>
              </a:tblGrid>
              <a:tr h="39485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Возраст</a:t>
                      </a:r>
                      <a:endParaRPr kumimoji="0" lang="ru-RU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Суточная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дача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85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aseline="0" dirty="0">
                        <a:effectLst/>
                      </a:endParaRPr>
                    </a:p>
                  </a:txBody>
                  <a:tcPr marL="36663" marR="3666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Молоко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Конц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ентрированные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орма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Соч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ые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Сено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травяная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мука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  <a:tr h="39485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Месяцы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Декады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Цельное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Обрат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Овсянка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Смесь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853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rowSpan="3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  <a:tr h="39485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Приуче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Приучен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  <a:tr h="39485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  <a:tr h="39485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й месяц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  <a:tr h="3948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  <a:tr h="39485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  <a:tr h="39485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  <a:tr h="39485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ой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месяц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663" marR="36663" anchor="ctr" horzOverflow="overflow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158" y="1357460"/>
            <a:ext cx="831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 smtClean="0">
                <a:latin typeface="+mj-lt"/>
                <a:cs typeface="Times New Roman" pitchFamily="18" charset="0"/>
              </a:rPr>
              <a:t>Схема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кормления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телок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до</a:t>
            </a:r>
            <a:r>
              <a:rPr lang="en-US" b="1" dirty="0" smtClean="0">
                <a:latin typeface="+mj-lt"/>
                <a:cs typeface="Times New Roman" pitchFamily="18" charset="0"/>
              </a:rPr>
              <a:t> 2-месячного </a:t>
            </a:r>
            <a:r>
              <a:rPr lang="ru-RU" b="1" dirty="0" smtClean="0">
                <a:latin typeface="+mj-lt"/>
                <a:cs typeface="Times New Roman" pitchFamily="18" charset="0"/>
              </a:rPr>
              <a:t>возраста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0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Кормление телят</a:t>
            </a:r>
            <a:endParaRPr lang="ru-RU" dirty="0"/>
          </a:p>
        </p:txBody>
      </p:sp>
      <p:graphicFrame>
        <p:nvGraphicFramePr>
          <p:cNvPr id="4" name="Group 212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580492013"/>
              </p:ext>
            </p:extLst>
          </p:nvPr>
        </p:nvGraphicFramePr>
        <p:xfrm>
          <a:off x="365158" y="1802893"/>
          <a:ext cx="11375999" cy="4389048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6180901"/>
                <a:gridCol w="2597549"/>
                <a:gridCol w="2597549"/>
              </a:tblGrid>
              <a:tr h="24882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Компоненты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ЗЦМ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Молоко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обезжиренное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сухое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55,8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Пахта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сухая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или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сыворотка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Глюкоза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Мука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кровяная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Мука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овсяная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мых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льняной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Семя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льняное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Мука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пшеничная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Дрожжи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пекарские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сухие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Смесь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минеральных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веществ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marT="45717" marB="45717" anchor="ctr" horzOverflow="overflow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5158" y="1295507"/>
            <a:ext cx="8353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00" b="1" dirty="0" err="1" smtClean="0">
                <a:latin typeface="+mj-lt"/>
                <a:cs typeface="Times New Roman" pitchFamily="18" charset="0"/>
              </a:rPr>
              <a:t>Состав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+mj-lt"/>
                <a:cs typeface="Times New Roman" pitchFamily="18" charset="0"/>
              </a:rPr>
              <a:t>заменителей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+mj-lt"/>
                <a:cs typeface="Times New Roman" pitchFamily="18" charset="0"/>
              </a:rPr>
              <a:t>цельного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+mj-lt"/>
                <a:cs typeface="Times New Roman" pitchFamily="18" charset="0"/>
              </a:rPr>
              <a:t>молока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+mj-lt"/>
                <a:cs typeface="Times New Roman" pitchFamily="18" charset="0"/>
              </a:rPr>
              <a:t>для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+mj-lt"/>
                <a:cs typeface="Times New Roman" pitchFamily="18" charset="0"/>
              </a:rPr>
              <a:t>телят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 (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в 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%)</a:t>
            </a:r>
            <a:endParaRPr lang="en-US" sz="18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68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телят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Задачи кормления в после молочный период: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обеспечение морфологического </a:t>
            </a:r>
            <a:r>
              <a:rPr lang="ru-RU" dirty="0"/>
              <a:t>и </a:t>
            </a:r>
            <a:r>
              <a:rPr lang="ru-RU" dirty="0" smtClean="0"/>
              <a:t>физиологического развития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органов размножения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органов молокообразования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костяка </a:t>
            </a:r>
            <a:r>
              <a:rPr lang="ru-RU" dirty="0"/>
              <a:t>и осевого </a:t>
            </a:r>
            <a:r>
              <a:rPr lang="ru-RU" dirty="0" smtClean="0"/>
              <a:t>скелета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скелетных мышц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ru-RU" dirty="0" smtClean="0"/>
              <a:t>органов </a:t>
            </a:r>
            <a:r>
              <a:rPr lang="ru-RU" dirty="0"/>
              <a:t>пищеварения и </a:t>
            </a:r>
            <a:r>
              <a:rPr lang="ru-RU" dirty="0" smtClean="0"/>
              <a:t>т.д.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предупредить </a:t>
            </a:r>
            <a:r>
              <a:rPr lang="ru-RU" dirty="0"/>
              <a:t>чрезмерную половую скороспелость и </a:t>
            </a:r>
            <a:r>
              <a:rPr lang="ru-RU" dirty="0" smtClean="0"/>
              <a:t>позднеспелость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предупредить </a:t>
            </a:r>
            <a:r>
              <a:rPr lang="ru-RU" dirty="0" smtClean="0"/>
              <a:t>наступление </a:t>
            </a:r>
            <a:r>
              <a:rPr lang="ru-RU" dirty="0"/>
              <a:t>заметного </a:t>
            </a:r>
            <a:r>
              <a:rPr lang="ru-RU" dirty="0" smtClean="0"/>
              <a:t>ожирения.</a:t>
            </a:r>
            <a:endParaRPr lang="ru-RU" dirty="0"/>
          </a:p>
        </p:txBody>
      </p:sp>
      <p:pic>
        <p:nvPicPr>
          <p:cNvPr id="1026" name="Picture 2" descr="https://pro-dachu.com/wp-content/uploads/1/f/6/1f6b4589357ffa37a28cda422f62c3e0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187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88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1266</Words>
  <Application>Microsoft Office PowerPoint</Application>
  <PresentationFormat>Широкоэкранный</PresentationFormat>
  <Paragraphs>431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Учетная запись Майкрософт</cp:lastModifiedBy>
  <cp:revision>138</cp:revision>
  <dcterms:created xsi:type="dcterms:W3CDTF">2021-11-18T06:01:37Z</dcterms:created>
  <dcterms:modified xsi:type="dcterms:W3CDTF">2024-03-02T12:18:24Z</dcterms:modified>
</cp:coreProperties>
</file>