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84" r:id="rId2"/>
    <p:sldId id="285" r:id="rId3"/>
    <p:sldId id="286" r:id="rId4"/>
    <p:sldId id="301" r:id="rId5"/>
    <p:sldId id="302" r:id="rId6"/>
    <p:sldId id="303" r:id="rId7"/>
    <p:sldId id="304" r:id="rId8"/>
    <p:sldId id="305" r:id="rId9"/>
    <p:sldId id="289" r:id="rId10"/>
    <p:sldId id="290" r:id="rId11"/>
    <p:sldId id="306" r:id="rId12"/>
    <p:sldId id="307" r:id="rId13"/>
    <p:sldId id="308" r:id="rId14"/>
    <p:sldId id="309" r:id="rId15"/>
    <p:sldId id="310" r:id="rId16"/>
    <p:sldId id="311" r:id="rId17"/>
    <p:sldId id="292" r:id="rId18"/>
    <p:sldId id="312" r:id="rId19"/>
    <p:sldId id="313" r:id="rId20"/>
    <p:sldId id="294" r:id="rId21"/>
    <p:sldId id="314" r:id="rId22"/>
    <p:sldId id="315" r:id="rId23"/>
    <p:sldId id="296" r:id="rId24"/>
    <p:sldId id="297" r:id="rId25"/>
    <p:sldId id="316" r:id="rId26"/>
    <p:sldId id="317" r:id="rId27"/>
    <p:sldId id="318" r:id="rId28"/>
    <p:sldId id="299" r:id="rId29"/>
    <p:sldId id="300" r:id="rId30"/>
    <p:sldId id="321" r:id="rId31"/>
    <p:sldId id="320" r:id="rId32"/>
    <p:sldId id="298" r:id="rId33"/>
    <p:sldId id="319" r:id="rId34"/>
    <p:sldId id="274" r:id="rId35"/>
  </p:sldIdLst>
  <p:sldSz cx="12190413" cy="6859588"/>
  <p:notesSz cx="6858000" cy="9144000"/>
  <p:defaultTextStyle>
    <a:defPPr>
      <a:defRPr lang="ru-RU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133"/>
    <a:srgbClr val="EAE0B5"/>
    <a:srgbClr val="643F07"/>
    <a:srgbClr val="EA0A2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65" d="100"/>
          <a:sy n="65" d="100"/>
        </p:scale>
        <p:origin x="-834" y="-10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DFD774F4-657D-4856-89DF-83903EE64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841A31D-9F94-4995-8B3E-63E7CAF62C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FEA3B-4E9F-41E1-87FF-3E012EC78E33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FEFB220-C4C2-44C9-A3AE-ADF0A0080C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C57FBEB-CEF5-4245-8BF4-A0EE374688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1AE05-8AAA-4D06-AE4C-2482BAF7A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774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72E1C-1F8D-49E2-B299-7468A682693B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46E24-2A5B-4557-B645-3FBA5ABFE9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41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1139094B-1A23-4A79-A191-9BD31304F5B3}"/>
              </a:ext>
            </a:extLst>
          </p:cNvPr>
          <p:cNvCxnSpPr>
            <a:cxnSpLocks/>
          </p:cNvCxnSpPr>
          <p:nvPr/>
        </p:nvCxnSpPr>
        <p:spPr>
          <a:xfrm flipH="1">
            <a:off x="485173" y="4790964"/>
            <a:ext cx="543393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C339AC5-F5B8-4BCA-9918-684E6CD02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</a:blip>
          <a:srcRect l="45826" b="17590"/>
          <a:stretch/>
        </p:blipFill>
        <p:spPr>
          <a:xfrm>
            <a:off x="7361964" y="1794754"/>
            <a:ext cx="4609672" cy="3731848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267" y="1699800"/>
            <a:ext cx="6483641" cy="2978820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Тема 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13ED82C-1866-4F85-B12A-293CDC743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268" y="4950891"/>
            <a:ext cx="6693227" cy="277923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Иванов Иван Иванович,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E6C540-A4DF-4C58-8C62-60DBA6F450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74" y="471754"/>
            <a:ext cx="2392170" cy="471799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888" y="1232787"/>
            <a:ext cx="114888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A65BB67D-BC73-4298-8FA6-141DDD6A6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266" y="5287298"/>
            <a:ext cx="6693229" cy="435836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кандидат экономических наук, доцент (заведующий) кафедры(ой) …полное название кафедры… ставропольского ГАУ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AC02C29-D361-481F-9BEB-E7C6E88DBD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3" y="338480"/>
            <a:ext cx="2392170" cy="7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3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1649D466-D924-41C5-B8FF-D3C94D78636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5611" y="1803123"/>
            <a:ext cx="1855744" cy="181576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E357D55-2774-413D-B945-98FE78058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5601" y="1834420"/>
            <a:ext cx="1866242" cy="1804456"/>
          </a:xfrm>
          <a:prstGeom prst="ellipse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1F478664-3918-4EE9-821C-5963EC2434CD}"/>
              </a:ext>
            </a:extLst>
          </p:cNvPr>
          <p:cNvCxnSpPr>
            <a:cxnSpLocks/>
          </p:cNvCxnSpPr>
          <p:nvPr userDrawn="1"/>
        </p:nvCxnSpPr>
        <p:spPr>
          <a:xfrm>
            <a:off x="365111" y="1045841"/>
            <a:ext cx="113745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Текст 4">
            <a:extLst>
              <a:ext uri="{FF2B5EF4-FFF2-40B4-BE49-F238E27FC236}">
                <a16:creationId xmlns:a16="http://schemas.microsoft.com/office/drawing/2014/main" xmlns="" id="{060492E4-D3A0-4F3E-A4B4-9576444C48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11" y="408860"/>
            <a:ext cx="11374519" cy="549402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xmlns="" id="{16709147-6787-4627-917D-BA78F8C18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7104" y="1472029"/>
            <a:ext cx="3691467" cy="295845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Рисунок 9">
            <a:extLst>
              <a:ext uri="{FF2B5EF4-FFF2-40B4-BE49-F238E27FC236}">
                <a16:creationId xmlns:a16="http://schemas.microsoft.com/office/drawing/2014/main" xmlns="" id="{C0197583-1BF2-4762-B5AF-997232BF9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2623" y="1472029"/>
            <a:ext cx="3691467" cy="295845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xmlns="" id="{D038AFBF-7C07-4F16-980C-A36853B057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584" y="4587468"/>
            <a:ext cx="10718667" cy="17098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/>
            </a:lvl1pPr>
            <a:lvl2pPr>
              <a:buClr>
                <a:schemeClr val="accent2"/>
              </a:buClr>
              <a:defRPr sz="11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D8C57B7-F856-40D4-8A79-F358EDDF9D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656" y="6384850"/>
            <a:ext cx="973189" cy="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3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1649D466-D924-41C5-B8FF-D3C94D78636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5611" y="1803123"/>
            <a:ext cx="1855744" cy="181576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E357D55-2774-413D-B945-98FE78058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5601" y="1834420"/>
            <a:ext cx="1866242" cy="1804456"/>
          </a:xfrm>
          <a:prstGeom prst="ellipse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1F478664-3918-4EE9-821C-5963EC2434CD}"/>
              </a:ext>
            </a:extLst>
          </p:cNvPr>
          <p:cNvCxnSpPr>
            <a:cxnSpLocks/>
          </p:cNvCxnSpPr>
          <p:nvPr userDrawn="1"/>
        </p:nvCxnSpPr>
        <p:spPr>
          <a:xfrm>
            <a:off x="365111" y="1045841"/>
            <a:ext cx="113745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Текст 4">
            <a:extLst>
              <a:ext uri="{FF2B5EF4-FFF2-40B4-BE49-F238E27FC236}">
                <a16:creationId xmlns:a16="http://schemas.microsoft.com/office/drawing/2014/main" xmlns="" id="{060492E4-D3A0-4F3E-A4B4-9576444C48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11" y="408860"/>
            <a:ext cx="11374519" cy="549402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xmlns="" id="{16709147-6787-4627-917D-BA78F8C18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82870" y="1472029"/>
            <a:ext cx="3122669" cy="241075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Рисунок 9">
            <a:extLst>
              <a:ext uri="{FF2B5EF4-FFF2-40B4-BE49-F238E27FC236}">
                <a16:creationId xmlns:a16="http://schemas.microsoft.com/office/drawing/2014/main" xmlns="" id="{C0197583-1BF2-4762-B5AF-997232BF9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83509" y="1472029"/>
            <a:ext cx="3122669" cy="241075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xmlns="" id="{3696CB45-93E9-4066-8715-6BDE41269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82870" y="4039970"/>
            <a:ext cx="3122669" cy="241075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3955E058-34D8-4EE2-BDB4-126A586E4C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83509" y="4039970"/>
            <a:ext cx="3122669" cy="241075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753CA5E-93A8-4861-8D4F-A2CC0FBD41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656" y="6384850"/>
            <a:ext cx="973189" cy="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63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5611" y="1803123"/>
            <a:ext cx="1855744" cy="181576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5601" y="1834420"/>
            <a:ext cx="1866242" cy="1804456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11" y="1045841"/>
            <a:ext cx="113745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11" y="408860"/>
            <a:ext cx="11374519" cy="549402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xmlns="" id="{72BF226B-82E7-4D5B-AB88-CB68CC411E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356" y="1753926"/>
            <a:ext cx="8122453" cy="43175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20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770597F-50ED-4DF8-B4D8-0A093B7A4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656" y="6384850"/>
            <a:ext cx="973189" cy="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64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5611" y="1803123"/>
            <a:ext cx="1855744" cy="181576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5601" y="1834420"/>
            <a:ext cx="1866242" cy="1804456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11" y="1045841"/>
            <a:ext cx="113745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11" y="408860"/>
            <a:ext cx="11374519" cy="549402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7" name="Рисунок 9">
            <a:extLst>
              <a:ext uri="{FF2B5EF4-FFF2-40B4-BE49-F238E27FC236}">
                <a16:creationId xmlns:a16="http://schemas.microsoft.com/office/drawing/2014/main" xmlns="" id="{9C046C4E-9193-4CAE-860C-F981D732D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1495" y="1661855"/>
            <a:ext cx="6440538" cy="460237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FACBAEB-9D17-439E-9BBE-4F38BCC6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656" y="6384850"/>
            <a:ext cx="973189" cy="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55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11" y="1045841"/>
            <a:ext cx="113745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11" y="408860"/>
            <a:ext cx="11374519" cy="549402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91D950-F79C-4E71-A232-176C78703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656" y="6384850"/>
            <a:ext cx="973189" cy="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6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11" y="1045841"/>
            <a:ext cx="113745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11" y="408860"/>
            <a:ext cx="11374519" cy="549402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3" name="Рисунок 9">
            <a:extLst>
              <a:ext uri="{FF2B5EF4-FFF2-40B4-BE49-F238E27FC236}">
                <a16:creationId xmlns:a16="http://schemas.microsoft.com/office/drawing/2014/main" xmlns="" id="{36CC45C9-24F1-40E1-80A2-873E9F9DF2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64002" y="1472029"/>
            <a:ext cx="3691467" cy="295845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27" name="Рисунок 9">
            <a:extLst>
              <a:ext uri="{FF2B5EF4-FFF2-40B4-BE49-F238E27FC236}">
                <a16:creationId xmlns:a16="http://schemas.microsoft.com/office/drawing/2014/main" xmlns="" id="{5F25DC22-2CF8-4F3D-A1DF-2D85FC4EEF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49787" y="1472029"/>
            <a:ext cx="3691467" cy="295845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xmlns="" id="{C6EF832C-C77D-4097-980B-27F22D0E9E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5874" y="4532661"/>
            <a:ext cx="10718667" cy="17098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/>
            </a:lvl1pPr>
            <a:lvl2pPr>
              <a:buClr>
                <a:schemeClr val="accent2"/>
              </a:buClr>
              <a:defRPr sz="11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4AC9257-DC50-4D45-B9EF-7B0B718AF5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656" y="6384850"/>
            <a:ext cx="973189" cy="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9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11" y="1045841"/>
            <a:ext cx="113745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11" y="408860"/>
            <a:ext cx="11374519" cy="549402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7" name="Рисунок 9">
            <a:extLst>
              <a:ext uri="{FF2B5EF4-FFF2-40B4-BE49-F238E27FC236}">
                <a16:creationId xmlns:a16="http://schemas.microsoft.com/office/drawing/2014/main" xmlns="" id="{08029809-C4FD-4994-9E8C-E191852DB9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4467" y="1906888"/>
            <a:ext cx="3645943" cy="374292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xmlns="" id="{DFF71793-0B89-4636-8ED2-AF0219A59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3587" y="1619585"/>
            <a:ext cx="5362361" cy="43175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20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C0263A2-33B6-4CB9-8F55-2889BF2982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656" y="6384850"/>
            <a:ext cx="973189" cy="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23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888" y="1232787"/>
            <a:ext cx="114888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25481E-93B3-4F69-91AA-E879506F45CE}"/>
              </a:ext>
            </a:extLst>
          </p:cNvPr>
          <p:cNvSpPr txBox="1"/>
          <p:nvPr userDrawn="1"/>
        </p:nvSpPr>
        <p:spPr>
          <a:xfrm>
            <a:off x="1406619" y="3091185"/>
            <a:ext cx="9377178" cy="9338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sz="55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A18858-A63C-4DE9-90C8-B26917E77A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74" y="471754"/>
            <a:ext cx="2392170" cy="471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1B22699-20E9-4C0C-8D56-79DDD65830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3" y="338480"/>
            <a:ext cx="2392170" cy="7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2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9891" y="2080165"/>
            <a:ext cx="10841991" cy="4486059"/>
          </a:xfrm>
          <a:prstGeom prst="rect">
            <a:avLst/>
          </a:prstGeom>
        </p:spPr>
        <p:txBody>
          <a:bodyPr lIns="91438" tIns="45719" rIns="91438" bIns="45719" anchor="t"/>
          <a:lstStyle>
            <a:lvl1pPr marL="457189" marR="0" indent="-457189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marL="457189" marR="0" lvl="0" indent="-457189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189" marR="0" lvl="0" indent="-457189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189" marR="0" lvl="0" indent="-457189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…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888" y="1232787"/>
            <a:ext cx="114888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CE5228-51A9-497E-8F4A-EA1AFC9E5B92}"/>
              </a:ext>
            </a:extLst>
          </p:cNvPr>
          <p:cNvSpPr txBox="1"/>
          <p:nvPr userDrawn="1"/>
        </p:nvSpPr>
        <p:spPr>
          <a:xfrm>
            <a:off x="439891" y="1382722"/>
            <a:ext cx="9316800" cy="5849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ru-RU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План: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3694BA1-43C9-4ACA-B71F-D08AD8D96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707" y="450727"/>
            <a:ext cx="1850686" cy="5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5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мер и название пункта л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888" y="1232787"/>
            <a:ext cx="114888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011E3EF-370F-4031-88C5-DBFE1C0B5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346" y="2035648"/>
            <a:ext cx="10677723" cy="2881981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/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Номер и название пункта лекции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905200-8F4C-4516-857C-832D508A71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707" y="450727"/>
            <a:ext cx="1850686" cy="5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957FC41-9EF1-4CD0-91E5-03D47102E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31" y="2064931"/>
            <a:ext cx="4958829" cy="479465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9A09BAF0-057C-4124-A774-CC2C611822DA}"/>
              </a:ext>
            </a:extLst>
          </p:cNvPr>
          <p:cNvCxnSpPr>
            <a:cxnSpLocks/>
          </p:cNvCxnSpPr>
          <p:nvPr userDrawn="1"/>
        </p:nvCxnSpPr>
        <p:spPr>
          <a:xfrm>
            <a:off x="365111" y="1045841"/>
            <a:ext cx="113745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9CFC8145-040D-427F-B3DD-4AFCCCB2F4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11" y="408860"/>
            <a:ext cx="11374519" cy="549402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69270EE-9107-45AE-BBDC-06FA8C1AE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656" y="6384850"/>
            <a:ext cx="973189" cy="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1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1741C5C-559F-4E1E-89DE-CA01C7C01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31" y="2064931"/>
            <a:ext cx="4958829" cy="4794658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FA96665E-597D-4FDE-A94E-730A135092B0}"/>
              </a:ext>
            </a:extLst>
          </p:cNvPr>
          <p:cNvCxnSpPr>
            <a:cxnSpLocks/>
          </p:cNvCxnSpPr>
          <p:nvPr userDrawn="1"/>
        </p:nvCxnSpPr>
        <p:spPr>
          <a:xfrm>
            <a:off x="365111" y="1045841"/>
            <a:ext cx="113745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1D85FB0-2DEE-4C63-85A1-E4A059B93B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11" y="408860"/>
            <a:ext cx="11374519" cy="549402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B0FE8502-BCD2-4D6F-ADAA-0D1E129A7A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2481" y="1846570"/>
            <a:ext cx="4495215" cy="380294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706B4B-70F9-49C9-B9B3-7DA7A15B49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656" y="6384850"/>
            <a:ext cx="973189" cy="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2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8B6D3F7-F1C0-4825-8D80-D3E297B3D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31" y="2064931"/>
            <a:ext cx="4958829" cy="4794658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7A9D1402-D96F-4AB6-BFD5-0FB3B48B6143}"/>
              </a:ext>
            </a:extLst>
          </p:cNvPr>
          <p:cNvCxnSpPr>
            <a:cxnSpLocks/>
          </p:cNvCxnSpPr>
          <p:nvPr userDrawn="1"/>
        </p:nvCxnSpPr>
        <p:spPr>
          <a:xfrm>
            <a:off x="365111" y="1045841"/>
            <a:ext cx="113745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Текст 4">
            <a:extLst>
              <a:ext uri="{FF2B5EF4-FFF2-40B4-BE49-F238E27FC236}">
                <a16:creationId xmlns:a16="http://schemas.microsoft.com/office/drawing/2014/main" xmlns="" id="{867ABDDE-3924-4C65-BC61-1B44FEE173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11" y="408860"/>
            <a:ext cx="11374519" cy="549402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1CB5CB05-D425-4F89-82E2-066E32CEE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6059" y="1448199"/>
            <a:ext cx="6365025" cy="450103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15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BEC2C6F-3B09-4140-A829-F8BC988661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656" y="6384850"/>
            <a:ext cx="973189" cy="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7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376DB0-77FB-43A6-AFA5-54D8CFA4F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31" y="2064931"/>
            <a:ext cx="4958829" cy="479465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31386C5C-7FFD-48B5-A457-6E3F12C20191}"/>
              </a:ext>
            </a:extLst>
          </p:cNvPr>
          <p:cNvCxnSpPr>
            <a:cxnSpLocks/>
          </p:cNvCxnSpPr>
          <p:nvPr userDrawn="1"/>
        </p:nvCxnSpPr>
        <p:spPr>
          <a:xfrm>
            <a:off x="365111" y="1045841"/>
            <a:ext cx="113745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C576BB4E-1EAB-45EA-8BEF-96EC34E01C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11" y="408860"/>
            <a:ext cx="11374519" cy="549402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B6C5194E-274B-4145-81F2-7AF6A201B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8160" y="4585060"/>
            <a:ext cx="6365025" cy="17121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/>
            </a:lvl1pPr>
            <a:lvl2pPr>
              <a:buClr>
                <a:schemeClr val="accent2"/>
              </a:buClr>
              <a:defRPr sz="11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sp>
        <p:nvSpPr>
          <p:cNvPr id="19" name="Рисунок 9">
            <a:extLst>
              <a:ext uri="{FF2B5EF4-FFF2-40B4-BE49-F238E27FC236}">
                <a16:creationId xmlns:a16="http://schemas.microsoft.com/office/drawing/2014/main" xmlns="" id="{5E67CF03-7963-4B22-A4F3-836C29E6F6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66494" y="1419629"/>
            <a:ext cx="3708357" cy="304575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AA81A8C-6A73-47BB-B7FB-8157BDD0BC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656" y="6384850"/>
            <a:ext cx="973189" cy="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4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376DB0-77FB-43A6-AFA5-54D8CFA4F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31" y="2064931"/>
            <a:ext cx="4958829" cy="479465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31386C5C-7FFD-48B5-A457-6E3F12C20191}"/>
              </a:ext>
            </a:extLst>
          </p:cNvPr>
          <p:cNvCxnSpPr>
            <a:cxnSpLocks/>
          </p:cNvCxnSpPr>
          <p:nvPr userDrawn="1"/>
        </p:nvCxnSpPr>
        <p:spPr>
          <a:xfrm>
            <a:off x="365111" y="1045841"/>
            <a:ext cx="113745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C576BB4E-1EAB-45EA-8BEF-96EC34E01C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11" y="408860"/>
            <a:ext cx="11374519" cy="549402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B6C5194E-274B-4145-81F2-7AF6A201B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1159" y="4545800"/>
            <a:ext cx="6365025" cy="17098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/>
            </a:lvl1pPr>
            <a:lvl2pPr>
              <a:buClr>
                <a:schemeClr val="accent2"/>
              </a:buClr>
              <a:defRPr sz="11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sp>
        <p:nvSpPr>
          <p:cNvPr id="19" name="Рисунок 9">
            <a:extLst>
              <a:ext uri="{FF2B5EF4-FFF2-40B4-BE49-F238E27FC236}">
                <a16:creationId xmlns:a16="http://schemas.microsoft.com/office/drawing/2014/main" xmlns="" id="{5E67CF03-7963-4B22-A4F3-836C29E6F6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0453" y="1958660"/>
            <a:ext cx="2803219" cy="226649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7" name="Рисунок 9">
            <a:extLst>
              <a:ext uri="{FF2B5EF4-FFF2-40B4-BE49-F238E27FC236}">
                <a16:creationId xmlns:a16="http://schemas.microsoft.com/office/drawing/2014/main" xmlns="" id="{3D7E7A26-495B-499D-9ACD-C4EF9AE578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9840" y="1958660"/>
            <a:ext cx="2803219" cy="226649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A002FD3-A3DA-4B3C-AADE-E186936CA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656" y="6384850"/>
            <a:ext cx="973189" cy="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4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5611" y="1803123"/>
            <a:ext cx="1855744" cy="181576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5601" y="1834420"/>
            <a:ext cx="1866242" cy="1804456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11" y="1045841"/>
            <a:ext cx="113745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11" y="408860"/>
            <a:ext cx="11374519" cy="549402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986F72A-F306-4A2E-8D64-DA1263B5B9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656" y="6384850"/>
            <a:ext cx="973189" cy="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2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6" r:id="rId3"/>
    <p:sldLayoutId id="2147483674" r:id="rId4"/>
    <p:sldLayoutId id="2147483650" r:id="rId5"/>
    <p:sldLayoutId id="2147483670" r:id="rId6"/>
    <p:sldLayoutId id="2147483675" r:id="rId7"/>
    <p:sldLayoutId id="2147483678" r:id="rId8"/>
    <p:sldLayoutId id="2147483680" r:id="rId9"/>
    <p:sldLayoutId id="2147483666" r:id="rId10"/>
    <p:sldLayoutId id="2147483679" r:id="rId11"/>
    <p:sldLayoutId id="2147483661" r:id="rId12"/>
    <p:sldLayoutId id="2147483681" r:id="rId13"/>
    <p:sldLayoutId id="2147483683" r:id="rId14"/>
    <p:sldLayoutId id="2147483673" r:id="rId15"/>
    <p:sldLayoutId id="2147483682" r:id="rId16"/>
    <p:sldLayoutId id="2147483684" r:id="rId17"/>
    <p:sldLayoutId id="2147483687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D4C119DA-CF99-F436-2FDF-1F92B32557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Корма животного происхождения. Кормовые добавки, комбикорма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Пономарёва Мария Евгеньевна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кандидат ветеринарных наук, доцент кафедры кормления животных и общей биологии Ставропольского ГАУ</a:t>
            </a:r>
          </a:p>
        </p:txBody>
      </p:sp>
    </p:spTree>
    <p:extLst>
      <p:ext uri="{BB962C8B-B14F-4D97-AF65-F5344CB8AC3E}">
        <p14:creationId xmlns:p14="http://schemas.microsoft.com/office/powerpoint/2010/main" val="2059613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Отходы мясокомбинатов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570791" y="1486777"/>
            <a:ext cx="9048831" cy="2683010"/>
          </a:xfrm>
          <a:prstGeom prst="rect">
            <a:avLst/>
          </a:prstGeom>
        </p:spPr>
      </p:pic>
      <p:sp>
        <p:nvSpPr>
          <p:cNvPr id="8" name="Текст 7"/>
          <p:cNvSpPr txBox="1">
            <a:spLocks noGrp="1"/>
          </p:cNvSpPr>
          <p:nvPr>
            <p:ph type="body" sz="quarter" idx="15"/>
          </p:nvPr>
        </p:nvSpPr>
        <p:spPr>
          <a:xfrm>
            <a:off x="735874" y="4532661"/>
            <a:ext cx="10718667" cy="92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 отходам мясокомбинатов относят такое сырье как: мясная, мясокостная, костная, перьевая, кровяная мука. Название «мука» указывает на то, что животное сырьё высушивается и тонко измельчается. </a:t>
            </a:r>
          </a:p>
        </p:txBody>
      </p:sp>
    </p:spTree>
    <p:extLst>
      <p:ext uri="{BB962C8B-B14F-4D97-AF65-F5344CB8AC3E}">
        <p14:creationId xmlns:p14="http://schemas.microsoft.com/office/powerpoint/2010/main" val="1304228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Мясная мука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365111" y="1819781"/>
            <a:ext cx="4571405" cy="303917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/>
          </a:bodyPr>
          <a:lstStyle/>
          <a:p>
            <a:pPr marL="285744" indent="-285744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Вырабатывается из мясных отходов внутренних органов, эмбрионов, плодовых оболочек, а также другого мягкого сырья.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Переваримость органических веществ – 84%, протеина — 83%, жира — около 96%. </a:t>
            </a:r>
          </a:p>
          <a:p>
            <a:pPr marL="285744" indent="-285744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Питательность:</a:t>
            </a:r>
            <a:endParaRPr lang="ru-RU" dirty="0"/>
          </a:p>
          <a:p>
            <a:pPr marL="971526" lvl="1" indent="-285744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ОКЕ, ЭКЕ – 1,50-1,65,</a:t>
            </a:r>
          </a:p>
          <a:p>
            <a:pPr marL="971526" lvl="1" indent="-285744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ПП – до 520 г,</a:t>
            </a:r>
          </a:p>
          <a:p>
            <a:pPr marL="971526" lvl="1" indent="-285744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err="1"/>
              <a:t>лиз</a:t>
            </a:r>
            <a:r>
              <a:rPr lang="ru-RU" dirty="0"/>
              <a:t> – 40 г, мет – 13 г, </a:t>
            </a:r>
          </a:p>
          <a:p>
            <a:pPr marL="971526" lvl="1" indent="-285744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сырой жир – до 150 г,</a:t>
            </a:r>
          </a:p>
          <a:p>
            <a:pPr marL="971526" lvl="1" indent="-285744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err="1"/>
              <a:t>Са</a:t>
            </a:r>
            <a:r>
              <a:rPr lang="ru-RU" dirty="0"/>
              <a:t> – 61 г, Р – 31 г.</a:t>
            </a:r>
          </a:p>
        </p:txBody>
      </p:sp>
    </p:spTree>
    <p:extLst>
      <p:ext uri="{BB962C8B-B14F-4D97-AF65-F5344CB8AC3E}">
        <p14:creationId xmlns:p14="http://schemas.microsoft.com/office/powerpoint/2010/main" val="697495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Мясокостная мука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365112" y="1787115"/>
            <a:ext cx="4066645" cy="3048706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pPr marL="285744" indent="-28574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Переваримость органических веществ составляет около 75%, протеина – 80% и жира – 94%.</a:t>
            </a:r>
          </a:p>
          <a:p>
            <a:pPr marL="285744" indent="-28574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Химический состав:</a:t>
            </a:r>
          </a:p>
          <a:p>
            <a:pPr marL="971526" lvl="1" indent="-28574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белок до 50%,</a:t>
            </a:r>
          </a:p>
          <a:p>
            <a:pPr marL="971526" lvl="1" indent="-28574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зола до 35%,</a:t>
            </a:r>
          </a:p>
          <a:p>
            <a:pPr marL="971526" lvl="1" indent="-28574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жир – 8-12%,</a:t>
            </a:r>
          </a:p>
          <a:p>
            <a:pPr marL="971526" lvl="1" indent="-28574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вода – 4-7%.</a:t>
            </a:r>
          </a:p>
          <a:p>
            <a:pPr marL="285744" indent="-28574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Питательность: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ОКЕ, ЭКЕ – 1,50-1,65,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ПП – до 520 г,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err="1"/>
              <a:t>лиз</a:t>
            </a:r>
            <a:r>
              <a:rPr lang="ru-RU" dirty="0"/>
              <a:t> – 40 г, мет – 13 г,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сырой жир – до 150 г,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err="1"/>
              <a:t>Са</a:t>
            </a:r>
            <a:r>
              <a:rPr lang="ru-RU" dirty="0"/>
              <a:t> – 61 г, Р – 31 г,</a:t>
            </a:r>
          </a:p>
        </p:txBody>
      </p:sp>
    </p:spTree>
    <p:extLst>
      <p:ext uri="{BB962C8B-B14F-4D97-AF65-F5344CB8AC3E}">
        <p14:creationId xmlns:p14="http://schemas.microsoft.com/office/powerpoint/2010/main" val="2085320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Костная мука</a:t>
            </a:r>
          </a:p>
        </p:txBody>
      </p:sp>
      <p:pic>
        <p:nvPicPr>
          <p:cNvPr id="2050" name="Picture 2" descr="https://images.bonanzastatic.com/afu/images/6897/bbc8/b935_9993341459/s-l1600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11" y="1619586"/>
            <a:ext cx="4859367" cy="324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0000" lnSpcReduction="20000"/>
          </a:bodyPr>
          <a:lstStyle/>
          <a:p>
            <a:pPr marL="285744" indent="-28574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Минеральный состав – кальций, фосфор, почти все микроэлементы.</a:t>
            </a:r>
          </a:p>
          <a:p>
            <a:pPr marL="285744" indent="-28574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Органическое вещество – гликоген, ферменты и белки: коллаген, эластин, </a:t>
            </a:r>
            <a:r>
              <a:rPr lang="ru-RU" dirty="0" err="1"/>
              <a:t>мукопротеиды</a:t>
            </a:r>
            <a:r>
              <a:rPr lang="ru-RU" dirty="0"/>
              <a:t>.</a:t>
            </a:r>
          </a:p>
          <a:p>
            <a:pPr marL="285744" indent="-28574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Химический состав:</a:t>
            </a:r>
          </a:p>
          <a:p>
            <a:pPr marL="971526" lvl="1" indent="-28574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протеин – не менее 15-20%,</a:t>
            </a:r>
          </a:p>
          <a:p>
            <a:pPr marL="971526" lvl="1" indent="-28574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жир до 10-15%,</a:t>
            </a:r>
          </a:p>
          <a:p>
            <a:pPr marL="971526" lvl="1" indent="-28574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зола до 60%,</a:t>
            </a:r>
          </a:p>
          <a:p>
            <a:pPr marL="971526" lvl="1" indent="-28574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влага до 10%.</a:t>
            </a:r>
          </a:p>
          <a:p>
            <a:pPr marL="285744" indent="-28574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Питательность: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ОКЕ, ЭКЕ – 0,89,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ПП – до 146 г,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err="1"/>
              <a:t>лиз</a:t>
            </a:r>
            <a:r>
              <a:rPr lang="ru-RU" dirty="0"/>
              <a:t> – 7 г, мет – 2 г,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сырой жир – до 150 г,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err="1"/>
              <a:t>Са</a:t>
            </a:r>
            <a:r>
              <a:rPr lang="ru-RU" dirty="0"/>
              <a:t> – до 260 г, 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Р – до 140 г.</a:t>
            </a:r>
          </a:p>
          <a:p>
            <a:pPr marL="285744" indent="-28574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863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Кровяная мука</a:t>
            </a:r>
          </a:p>
        </p:txBody>
      </p:sp>
      <p:pic>
        <p:nvPicPr>
          <p:cNvPr id="5122" name="Picture 2" descr="https://avatars.mds.yandex.net/get-mpic/5236248/img_id537569577850164205.jpeg/ori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11" y="1885112"/>
            <a:ext cx="4859367" cy="2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5833588" y="1619585"/>
            <a:ext cx="5736420" cy="4317520"/>
          </a:xfrm>
        </p:spPr>
        <p:txBody>
          <a:bodyPr>
            <a:normAutofit fontScale="85000" lnSpcReduction="10000"/>
          </a:bodyPr>
          <a:lstStyle/>
          <a:p>
            <a:pPr marL="285744" indent="-28574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Переваримость протеина около 66%.</a:t>
            </a:r>
          </a:p>
          <a:p>
            <a:pPr marL="285744" indent="-28574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Сырого протеина – до 800-900 г, низкая БЦП</a:t>
            </a:r>
          </a:p>
          <a:p>
            <a:pPr marL="285744" indent="-28574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Состав:</a:t>
            </a:r>
          </a:p>
          <a:p>
            <a:pPr marL="971526" lvl="1" indent="-28574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протеин – 80-90%,</a:t>
            </a:r>
          </a:p>
          <a:p>
            <a:pPr marL="971526" lvl="1" indent="-28574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жира – 2-3%,</a:t>
            </a:r>
          </a:p>
          <a:p>
            <a:pPr marL="971526" lvl="1" indent="-28574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золы – 2-5%.</a:t>
            </a:r>
          </a:p>
          <a:p>
            <a:pPr marL="285744" indent="-28574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Питательность: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ОКЕ, ЭКЕ – 0,98-1,24,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err="1"/>
              <a:t>переваримого</a:t>
            </a:r>
            <a:r>
              <a:rPr lang="ru-RU" dirty="0"/>
              <a:t> протеина – до 650 г,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сырой жир – до 25 г,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err="1"/>
              <a:t>Са</a:t>
            </a:r>
            <a:r>
              <a:rPr lang="ru-RU" dirty="0"/>
              <a:t> – до 16,5 г, 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Р – до 4,5 г.</a:t>
            </a:r>
          </a:p>
        </p:txBody>
      </p:sp>
    </p:spTree>
    <p:extLst>
      <p:ext uri="{BB962C8B-B14F-4D97-AF65-F5344CB8AC3E}">
        <p14:creationId xmlns:p14="http://schemas.microsoft.com/office/powerpoint/2010/main" val="4016979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Мука из шквары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Готовится из вытопок всех видов пищевых и технических жиров.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Химический состав: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белки – 54-65%,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жиры – 12-19%,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зола – 12-16%,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влага – не более 10%.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Питательность: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ОКЕ, ЭКЕ – 1,0-1,3,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ПП – до 470-510 г,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err="1"/>
              <a:t>Са</a:t>
            </a:r>
            <a:r>
              <a:rPr lang="ru-RU" dirty="0"/>
              <a:t> – до 6-7 г, 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Р – до 5 г.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r="45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232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Кормовой животный жир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Получают из непищевого сырья и боенских отходов. 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Состав – смесь говяжьего, свиного и бараньего жиров.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Используют: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для приготовления сухих заменителей цельного молока;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в качестве энергетической добавки к комбикормам (до 5-7%) для свиней и птицы.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Питательность: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ОКЕ, ЭКЕ – 3,85-4,00,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сухое вещество – 990 г,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сырой жир – 985 г</a:t>
            </a:r>
          </a:p>
        </p:txBody>
      </p:sp>
      <p:pic>
        <p:nvPicPr>
          <p:cNvPr id="2050" name="Picture 2" descr="https://img.promportal.su/foto/good_fotos/105/1052898/zhir-zhivotniy-kormovoy-i-tehnicheskiy_foto_largest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r="1347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766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3. Отходы рыбоконсервных комбинатов</a:t>
            </a:r>
          </a:p>
        </p:txBody>
      </p:sp>
    </p:spTree>
    <p:extLst>
      <p:ext uri="{BB962C8B-B14F-4D97-AF65-F5344CB8AC3E}">
        <p14:creationId xmlns:p14="http://schemas.microsoft.com/office/powerpoint/2010/main" val="1904969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Отходы рыбоконсервных комбинатов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/>
              <a:t>Рыбная мука</a:t>
            </a:r>
          </a:p>
          <a:p>
            <a:pPr marL="342891" indent="-34289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Готовится из рыб, морских млекопитающих, ракообразных, отходов, полученных при переработки на пищевую продукцию рыб, крабов, креветок.</a:t>
            </a:r>
          </a:p>
          <a:p>
            <a:pPr marL="342891" indent="-34289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Бывает: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жирная (сырой жир – 10-18%)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нежирная (сырой жир – 2-3%)</a:t>
            </a:r>
          </a:p>
          <a:p>
            <a:pPr marL="342891" indent="-34289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Питательность: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ОКЕ– 0,9-1,5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ПП – до 480-630 г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Лиз – 40-55 г, мет – 22-27 г 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err="1"/>
              <a:t>Са</a:t>
            </a:r>
            <a:r>
              <a:rPr lang="ru-RU" dirty="0"/>
              <a:t> – 20-80 г, Р – 15-60 г.</a:t>
            </a:r>
          </a:p>
        </p:txBody>
      </p:sp>
      <p:pic>
        <p:nvPicPr>
          <p:cNvPr id="3078" name="Picture 6" descr="https://avatars.dzeninfra.ru/get-zen_doc/1360848/pub_622dda76acc1c97a92736fa4_622de1ab7319027bed424c8c/scale_1200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6" r="1799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15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Отходы рыбоконсервных комбинатов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/>
              <a:t>Рыбный фарш</a:t>
            </a:r>
          </a:p>
          <a:p>
            <a:pPr marL="342891" indent="-34289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Состав: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сухое вещество – 33%,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сырой протеин – 11,8%,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сырой жир – 2,8%,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золы – около 5,7%.</a:t>
            </a:r>
          </a:p>
          <a:p>
            <a:pPr marL="342891" indent="-34289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Питательность: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ОКЕ, ЭКЕ – 0,58-0,68,</a:t>
            </a:r>
          </a:p>
          <a:p>
            <a:pPr marL="1028674" lvl="1" indent="-34289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ПП – до 130 г.</a:t>
            </a:r>
          </a:p>
        </p:txBody>
      </p:sp>
      <p:pic>
        <p:nvPicPr>
          <p:cNvPr id="4098" name="Picture 2" descr="https://90.img.avito.st/1280x960/8482790890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r="1347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013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2EC7364A-DC61-85EA-BEB9-BA6B788036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Молоко и продукты его переработки.</a:t>
            </a:r>
          </a:p>
          <a:p>
            <a:r>
              <a:rPr lang="ru-RU" dirty="0"/>
              <a:t>Отходы мясокомбинатов.</a:t>
            </a:r>
          </a:p>
          <a:p>
            <a:r>
              <a:rPr lang="ru-RU" dirty="0"/>
              <a:t>Отходы рыбоконсервных комбинатов.</a:t>
            </a:r>
          </a:p>
          <a:p>
            <a:r>
              <a:rPr lang="ru-RU" dirty="0"/>
              <a:t>Остатки птицеперерабатывающей и шелковой промышленности.</a:t>
            </a:r>
          </a:p>
          <a:p>
            <a:r>
              <a:rPr lang="ru-RU" dirty="0"/>
              <a:t>Комбикорма и кормовые добавки.</a:t>
            </a:r>
          </a:p>
        </p:txBody>
      </p:sp>
    </p:spTree>
    <p:extLst>
      <p:ext uri="{BB962C8B-B14F-4D97-AF65-F5344CB8AC3E}">
        <p14:creationId xmlns:p14="http://schemas.microsoft.com/office/powerpoint/2010/main" val="3475732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4. Остатки птицеперерабатывающей и шелковой 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3977766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Мука из гидролизованного пера 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891" indent="-342891">
              <a:buFont typeface="Wingdings" panose="05000000000000000000" pitchFamily="2" charset="2"/>
              <a:buChar char="Ø"/>
            </a:pPr>
            <a:r>
              <a:rPr lang="ru-RU" dirty="0"/>
              <a:t>Вырабатывается из свежего цельного чистого махового и хвостового пера птиц, а также из сырья, непригодного для производства перопуховых изделий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ru-RU" dirty="0"/>
              <a:t>Питательность:</a:t>
            </a:r>
          </a:p>
          <a:p>
            <a:pPr marL="1028674" lvl="1" indent="-342891">
              <a:buFont typeface="Wingdings" panose="05000000000000000000" pitchFamily="2" charset="2"/>
              <a:buChar char="ü"/>
            </a:pPr>
            <a:r>
              <a:rPr lang="ru-RU" dirty="0"/>
              <a:t>ОКЕ, ЭКЕ – 0,8-1,14 </a:t>
            </a:r>
          </a:p>
          <a:p>
            <a:pPr marL="1028674" lvl="1" indent="-342891">
              <a:buFont typeface="Wingdings" panose="05000000000000000000" pitchFamily="2" charset="2"/>
              <a:buChar char="ü"/>
            </a:pPr>
            <a:r>
              <a:rPr lang="ru-RU" dirty="0"/>
              <a:t>СП – до 850 г</a:t>
            </a:r>
          </a:p>
          <a:p>
            <a:pPr marL="1028674" lvl="1" indent="-342891">
              <a:buFont typeface="Wingdings" panose="05000000000000000000" pitchFamily="2" charset="2"/>
              <a:buChar char="ü"/>
            </a:pPr>
            <a:r>
              <a:rPr lang="ru-RU" dirty="0"/>
              <a:t>ПП – 45%,</a:t>
            </a:r>
          </a:p>
          <a:p>
            <a:pPr marL="1028674" lvl="1" indent="-342891">
              <a:buFont typeface="Wingdings" panose="05000000000000000000" pitchFamily="2" charset="2"/>
              <a:buChar char="ü"/>
            </a:pPr>
            <a:r>
              <a:rPr lang="ru-RU" dirty="0"/>
              <a:t>СЖ – до 4-7%</a:t>
            </a:r>
          </a:p>
        </p:txBody>
      </p:sp>
      <p:pic>
        <p:nvPicPr>
          <p:cNvPr id="5122" name="Picture 2" descr="https://agromer-storage-public.storage.yandexcloud.net/st/images/2150/offers/d8437420-efff-4274-8b2d-81ea96d0c8b3/54f6fae2a21cfb47d4c5899a49d4c7e1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3" r="2347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246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Куколки тутового шелкопряда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Отход шелкового производства после размотки коконов.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Переваримость питательных веществ куколки очень высокая, по аминокислотному составу не уступает мясу животных. 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Состав: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Вода 6,5-8%,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сырой протеин – 55-60%,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сырой жир – 14-20%,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клетчатка – 6-9%,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зола – 2,2-4,3%,</a:t>
            </a:r>
          </a:p>
          <a:p>
            <a:pPr marL="1028674" lvl="1" indent="-34289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/>
              <a:t>БЭВ –5-7%. </a:t>
            </a:r>
          </a:p>
        </p:txBody>
      </p:sp>
      <p:pic>
        <p:nvPicPr>
          <p:cNvPr id="6148" name="Picture 4" descr="https://sun-gold.org/image/cache/data/kukolka/kukolka-1-500x500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r="129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229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5. Комбикорма и кормовые добавки</a:t>
            </a:r>
          </a:p>
        </p:txBody>
      </p:sp>
    </p:spTree>
    <p:extLst>
      <p:ext uri="{BB962C8B-B14F-4D97-AF65-F5344CB8AC3E}">
        <p14:creationId xmlns:p14="http://schemas.microsoft.com/office/powerpoint/2010/main" val="2682784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Комбикорма и кормовые добавки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919" r="1491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896" r="789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Комбикорма − это смесь разного сырья и добавок, обеспечивающий полноценное кормление. Комбикорма для сельскохозяйственных животных готовят с </a:t>
            </a:r>
            <a:r>
              <a:rPr lang="ru-RU"/>
              <a:t>учетом вида, </a:t>
            </a:r>
            <a:r>
              <a:rPr lang="ru-RU" dirty="0"/>
              <a:t>п</a:t>
            </a:r>
            <a:r>
              <a:rPr lang="ru-RU"/>
              <a:t>ола</a:t>
            </a:r>
            <a:r>
              <a:rPr lang="ru-RU" dirty="0"/>
              <a:t>, возраста, физиологического состояния и продуктивности.</a:t>
            </a:r>
          </a:p>
        </p:txBody>
      </p:sp>
    </p:spTree>
    <p:extLst>
      <p:ext uri="{BB962C8B-B14F-4D97-AF65-F5344CB8AC3E}">
        <p14:creationId xmlns:p14="http://schemas.microsoft.com/office/powerpoint/2010/main" val="2375551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Виды комбикормовой продукции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427703" y="1619585"/>
            <a:ext cx="10768245" cy="4317520"/>
          </a:xfrm>
        </p:spPr>
        <p:txBody>
          <a:bodyPr>
            <a:normAutofit/>
          </a:bodyPr>
          <a:lstStyle/>
          <a:p>
            <a:r>
              <a:rPr lang="ru-RU" b="1" dirty="0"/>
              <a:t>Полнорационный комбикорм </a:t>
            </a:r>
            <a:r>
              <a:rPr lang="ru-RU" dirty="0"/>
              <a:t>– комбикорм, полностью обеспечивающий потребность животных в питательных, минеральных и биологически активных веществах и предназначенный для скармливания в качестве единственного рациона.</a:t>
            </a:r>
          </a:p>
          <a:p>
            <a:r>
              <a:rPr lang="ru-RU" b="1" dirty="0"/>
              <a:t>Комбикорм-концентрат</a:t>
            </a:r>
            <a:r>
              <a:rPr lang="ru-RU" dirty="0"/>
              <a:t> – комбикорм, предназначенный для скармливания животным в дополнение к сочным и грубым кормам.</a:t>
            </a:r>
          </a:p>
          <a:p>
            <a:r>
              <a:rPr lang="ru-RU" b="1" dirty="0"/>
              <a:t>Кормовой концентрат</a:t>
            </a:r>
            <a:r>
              <a:rPr lang="ru-RU" dirty="0"/>
              <a:t> – продукция с содержанием питательных веществ выше физиологических потребностей животных, предназначенная для последующего разбавления и смешивания с другими кормовыми средствами.</a:t>
            </a:r>
          </a:p>
        </p:txBody>
      </p:sp>
    </p:spTree>
    <p:extLst>
      <p:ext uri="{BB962C8B-B14F-4D97-AF65-F5344CB8AC3E}">
        <p14:creationId xmlns:p14="http://schemas.microsoft.com/office/powerpoint/2010/main" val="1891385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Виды комбикормовой продукции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545691" y="1619585"/>
            <a:ext cx="10650258" cy="4317520"/>
          </a:xfrm>
        </p:spPr>
        <p:txBody>
          <a:bodyPr>
            <a:normAutofit/>
          </a:bodyPr>
          <a:lstStyle/>
          <a:p>
            <a:r>
              <a:rPr lang="ru-RU" b="1" dirty="0"/>
              <a:t>Белково-витаминно-минеральный концентрат (БВМК)</a:t>
            </a:r>
            <a:r>
              <a:rPr lang="ru-RU" dirty="0"/>
              <a:t> – представляют собой кормовые добавки для обеспечения сельскохозяйственных животных и птицы полноценным сбалансированным рационом.</a:t>
            </a:r>
          </a:p>
          <a:p>
            <a:r>
              <a:rPr lang="ru-RU" dirty="0"/>
              <a:t>Содержат:</a:t>
            </a:r>
          </a:p>
          <a:p>
            <a:pPr marL="342891" indent="-342891">
              <a:buFont typeface="Wingdings" panose="05000000000000000000" pitchFamily="2" charset="2"/>
              <a:buChar char="ü"/>
            </a:pPr>
            <a:r>
              <a:rPr lang="ru-RU" dirty="0"/>
              <a:t>белковое сырье;</a:t>
            </a:r>
          </a:p>
          <a:p>
            <a:pPr marL="342891" indent="-342891">
              <a:buFont typeface="Wingdings" panose="05000000000000000000" pitchFamily="2" charset="2"/>
              <a:buChar char="ü"/>
            </a:pPr>
            <a:r>
              <a:rPr lang="ru-RU" dirty="0"/>
              <a:t>биологически активные вещества (витамины, микроэлементы, аминокислоты);</a:t>
            </a:r>
          </a:p>
          <a:p>
            <a:pPr marL="342891" indent="-342891">
              <a:buFont typeface="Wingdings" panose="05000000000000000000" pitchFamily="2" charset="2"/>
              <a:buChar char="ü"/>
            </a:pPr>
            <a:r>
              <a:rPr lang="ru-RU" dirty="0"/>
              <a:t>вещества, стимулирующие рост, оказывающие защитное влияние на корма, способствующие улучшению вкусовых качеств корма.</a:t>
            </a:r>
          </a:p>
        </p:txBody>
      </p:sp>
    </p:spTree>
    <p:extLst>
      <p:ext uri="{BB962C8B-B14F-4D97-AF65-F5344CB8AC3E}">
        <p14:creationId xmlns:p14="http://schemas.microsoft.com/office/powerpoint/2010/main" val="65867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Виды комбикормовой продукции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 err="1"/>
              <a:t>Амидо</a:t>
            </a:r>
            <a:r>
              <a:rPr lang="ru-RU" b="1" dirty="0"/>
              <a:t>-витаминно-минеральный концентрат (АВМК)</a:t>
            </a:r>
            <a:r>
              <a:rPr lang="ru-RU" dirty="0"/>
              <a:t> – белково-витаминно-минеральный концентрат, в котором часть белка заменена небелковыми азотистыми веществами, предназначенный для приготовления комбикормов жвачным животным.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29158" y="3245086"/>
            <a:ext cx="340154" cy="38471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ru-RU" dirty="0"/>
              <a:t>–</a:t>
            </a:r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4" b="102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6073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Комбикорма и кормовые добавки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293" r="1293"/>
          <a:stretch/>
        </p:blipFill>
        <p:spPr/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Премикс – обогатительная смесь биологически активных веществ. Обычно для премиксов в качестве наполнителя используют отруби, пшеницу и т. п. Из за этого его легко спутать.</a:t>
            </a:r>
          </a:p>
        </p:txBody>
      </p:sp>
    </p:spTree>
    <p:extLst>
      <p:ext uri="{BB962C8B-B14F-4D97-AF65-F5344CB8AC3E}">
        <p14:creationId xmlns:p14="http://schemas.microsoft.com/office/powerpoint/2010/main" val="541014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Кормовые дрожжи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93" r="129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/>
              <a:t>Кормовые дрожжи</a:t>
            </a:r>
            <a:r>
              <a:rPr lang="ru-RU" dirty="0"/>
              <a:t> – специальная биомасса дрожжей на основе субстратов растительного и нерастительного сырья, выращиваемая на корм сельскохозяйственным животным, пушным зверям, птицам и рыбам. Кормовые дрожжи используют при производстве комбикормов, а также в качестве биодобавки в кормовые рационы.</a:t>
            </a:r>
          </a:p>
        </p:txBody>
      </p:sp>
    </p:spTree>
    <p:extLst>
      <p:ext uri="{BB962C8B-B14F-4D97-AF65-F5344CB8AC3E}">
        <p14:creationId xmlns:p14="http://schemas.microsoft.com/office/powerpoint/2010/main" val="161377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95FD239D-3AEA-11D8-CB9B-C692947F7D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1. Молоко и продукты его переработки</a:t>
            </a:r>
          </a:p>
        </p:txBody>
      </p:sp>
    </p:spTree>
    <p:extLst>
      <p:ext uri="{BB962C8B-B14F-4D97-AF65-F5344CB8AC3E}">
        <p14:creationId xmlns:p14="http://schemas.microsoft.com/office/powerpoint/2010/main" val="4038937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Кормовые дрожжи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560439" y="1619585"/>
            <a:ext cx="10635509" cy="431752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/>
              <a:t>Гидролизные</a:t>
            </a:r>
            <a:r>
              <a:rPr lang="ru-RU" dirty="0"/>
              <a:t> – для культивирования применяются </a:t>
            </a:r>
            <a:r>
              <a:rPr lang="ru-RU" dirty="0" err="1"/>
              <a:t>гидролизаты</a:t>
            </a:r>
            <a:r>
              <a:rPr lang="ru-RU" dirty="0"/>
              <a:t> отходов: древесных (опилки, стружка, щепа) и сельскохозяйственных (солома, мякина, лузга подсолнечника, кочерыжка кукурузы), целлюлозно-бумажного производства.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/>
              <a:t>Классические кормовые дрожжи</a:t>
            </a:r>
            <a:r>
              <a:rPr lang="ru-RU" dirty="0"/>
              <a:t> – получают путём выращивания на барде, получаемой как отход в спиртовом производстве.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/>
              <a:t>БВК (</a:t>
            </a:r>
            <a:r>
              <a:rPr lang="ru-RU" b="1" dirty="0" err="1"/>
              <a:t>белково</a:t>
            </a:r>
            <a:r>
              <a:rPr lang="ru-RU" b="1" dirty="0"/>
              <a:t>-витаминный концентрат) </a:t>
            </a:r>
            <a:r>
              <a:rPr lang="ru-RU" dirty="0"/>
              <a:t>– культивируются на отходах переработки различного нерастительного сырья – нефтяных парафинах (</a:t>
            </a:r>
            <a:r>
              <a:rPr lang="ru-RU" dirty="0" err="1"/>
              <a:t>паприн</a:t>
            </a:r>
            <a:r>
              <a:rPr lang="ru-RU" dirty="0"/>
              <a:t>), низших органических спиртах – метаноле (</a:t>
            </a:r>
            <a:r>
              <a:rPr lang="ru-RU" dirty="0" err="1"/>
              <a:t>меприн</a:t>
            </a:r>
            <a:r>
              <a:rPr lang="ru-RU" dirty="0"/>
              <a:t>), этаноле (</a:t>
            </a:r>
            <a:r>
              <a:rPr lang="ru-RU" dirty="0" err="1"/>
              <a:t>эприн</a:t>
            </a:r>
            <a:r>
              <a:rPr lang="ru-RU" dirty="0"/>
              <a:t>), а также природном газе (</a:t>
            </a:r>
            <a:r>
              <a:rPr lang="ru-RU" dirty="0" err="1"/>
              <a:t>гаприн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63738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Химический состав дрожжей</a:t>
            </a:r>
          </a:p>
        </p:txBody>
      </p:sp>
      <p:graphicFrame>
        <p:nvGraphicFramePr>
          <p:cNvPr id="7" name="Рисунок 6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729751489"/>
              </p:ext>
            </p:extLst>
          </p:nvPr>
        </p:nvGraphicFramePr>
        <p:xfrm>
          <a:off x="405145" y="1434639"/>
          <a:ext cx="11380122" cy="4588764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46240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87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335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937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778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Показатели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Дрожжи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73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</a:rPr>
                        <a:t>Кормовые, на спиртовой барде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</a:rPr>
                        <a:t>Гидролизные, на древесных отходах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</a:rPr>
                        <a:t>БВК, на парафинах нефти, спиртах и газе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77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Сырой протеин, %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38-51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40-56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42-60,5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55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</a:rPr>
                        <a:t>Переваримый</a:t>
                      </a:r>
                      <a:r>
                        <a:rPr lang="ru-RU" sz="1500" dirty="0">
                          <a:effectLst/>
                        </a:rPr>
                        <a:t> протеин, %:</a:t>
                      </a:r>
                    </a:p>
                    <a:p>
                      <a:pPr marL="0" indent="471488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для свиней 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37-49 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32-45 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31-44 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7786">
                <a:tc>
                  <a:txBody>
                    <a:bodyPr/>
                    <a:lstStyle/>
                    <a:p>
                      <a:pPr marL="0" indent="48577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для птицы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35-48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31-44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29-39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7786">
                <a:tc>
                  <a:txBody>
                    <a:bodyPr/>
                    <a:lstStyle/>
                    <a:p>
                      <a:pPr indent="4870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для КРС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33-45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30-42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28-35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29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Обменная энергия, МДж/кг:</a:t>
                      </a:r>
                    </a:p>
                    <a:p>
                      <a:pPr marL="0" indent="442913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свиней </a:t>
                      </a: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11,03 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11,77 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11,08 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7786">
                <a:tc>
                  <a:txBody>
                    <a:bodyPr/>
                    <a:lstStyle/>
                    <a:p>
                      <a:pPr marL="0" indent="442913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птицы</a:t>
                      </a: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12,28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12,09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12,8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7786">
                <a:tc>
                  <a:txBody>
                    <a:bodyPr/>
                    <a:lstStyle/>
                    <a:p>
                      <a:pPr marL="0" indent="442913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КРС</a:t>
                      </a: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11,00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11,84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11,95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77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Сырая клетчатка, %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1,2-2,9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1,3-2,7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1,5-1,9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77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Сырые БЭВ,%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33-35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31-34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25,9-33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77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Сырая зола, %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3,9-7,1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4,4-7,7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5,9-7,8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77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Сырой жир, %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2,2-3,1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2,7-3,3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7,2-7,6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577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Моно и дисахариды, г/кг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3,9-8,8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3,2-5,1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8-8,5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155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Ненасыщенные жирные кислоты</a:t>
                      </a:r>
                      <a:r>
                        <a:rPr lang="ru-RU" sz="1500" dirty="0" smtClean="0">
                          <a:effectLst/>
                        </a:rPr>
                        <a:t>, мг/кг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540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590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500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20" marR="2382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398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Комбикорма и кормовые добавки</a:t>
            </a:r>
          </a:p>
        </p:txBody>
      </p:sp>
      <p:graphicFrame>
        <p:nvGraphicFramePr>
          <p:cNvPr id="6" name="Рисунок 5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585282602"/>
              </p:ext>
            </p:extLst>
          </p:nvPr>
        </p:nvGraphicFramePr>
        <p:xfrm>
          <a:off x="365112" y="1906588"/>
          <a:ext cx="11271365" cy="3135519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417014">
                  <a:extLst>
                    <a:ext uri="{9D8B030D-6E8A-4147-A177-3AD203B41FA5}">
                      <a16:colId xmlns:a16="http://schemas.microsoft.com/office/drawing/2014/main" xmlns="" val="3162792954"/>
                    </a:ext>
                  </a:extLst>
                </a:gridCol>
                <a:gridCol w="7854351">
                  <a:extLst>
                    <a:ext uri="{9D8B030D-6E8A-4147-A177-3AD203B41FA5}">
                      <a16:colId xmlns:a16="http://schemas.microsoft.com/office/drawing/2014/main" xmlns="" val="1695664419"/>
                    </a:ext>
                  </a:extLst>
                </a:gridCol>
              </a:tblGrid>
              <a:tr h="348391">
                <a:tc>
                  <a:txBody>
                    <a:bodyPr/>
                    <a:lstStyle/>
                    <a:p>
                      <a:r>
                        <a:rPr lang="ru-RU" sz="1500" dirty="0"/>
                        <a:t>№ Рецепта</a:t>
                      </a:r>
                    </a:p>
                  </a:txBody>
                  <a:tcPr marL="39820" marR="39820" marT="45731" marB="45731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Комбикорма для сельскохозяйственных</a:t>
                      </a:r>
                      <a:r>
                        <a:rPr lang="ru-RU" sz="1500" baseline="0" dirty="0"/>
                        <a:t> животных</a:t>
                      </a:r>
                      <a:endParaRPr lang="ru-RU" sz="1500" dirty="0"/>
                    </a:p>
                  </a:txBody>
                  <a:tcPr marL="39820" marR="39820" marT="45731" marB="45731"/>
                </a:tc>
                <a:extLst>
                  <a:ext uri="{0D108BD9-81ED-4DB2-BD59-A6C34878D82A}">
                    <a16:rowId xmlns:a16="http://schemas.microsoft.com/office/drawing/2014/main" xmlns="" val="877091949"/>
                  </a:ext>
                </a:extLst>
              </a:tr>
              <a:tr h="348391">
                <a:tc>
                  <a:txBody>
                    <a:bodyPr/>
                    <a:lstStyle/>
                    <a:p>
                      <a:r>
                        <a:rPr lang="ru-RU" sz="1500" dirty="0"/>
                        <a:t>ПК</a:t>
                      </a:r>
                      <a:r>
                        <a:rPr lang="ru-RU" sz="1500" baseline="0" dirty="0"/>
                        <a:t> </a:t>
                      </a:r>
                      <a:r>
                        <a:rPr lang="ru-RU" sz="1500" dirty="0"/>
                        <a:t>1-1</a:t>
                      </a:r>
                    </a:p>
                  </a:txBody>
                  <a:tcPr marL="39820" marR="39820" marT="45731" marB="45731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Куры-несушки до 45 недель</a:t>
                      </a:r>
                    </a:p>
                  </a:txBody>
                  <a:tcPr marL="39820" marR="39820" marT="45731" marB="45731"/>
                </a:tc>
                <a:extLst>
                  <a:ext uri="{0D108BD9-81ED-4DB2-BD59-A6C34878D82A}">
                    <a16:rowId xmlns:a16="http://schemas.microsoft.com/office/drawing/2014/main" xmlns="" val="399895629"/>
                  </a:ext>
                </a:extLst>
              </a:tr>
              <a:tr h="348391">
                <a:tc>
                  <a:txBody>
                    <a:bodyPr/>
                    <a:lstStyle/>
                    <a:p>
                      <a:r>
                        <a:rPr lang="ru-RU" sz="1500" dirty="0"/>
                        <a:t>СПК 3</a:t>
                      </a:r>
                    </a:p>
                  </a:txBody>
                  <a:tcPr marL="39820" marR="39820" marT="45731" marB="45731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Поросята от</a:t>
                      </a:r>
                      <a:r>
                        <a:rPr lang="ru-RU" sz="1500" baseline="0" dirty="0"/>
                        <a:t> 10 до 42 недель</a:t>
                      </a:r>
                      <a:endParaRPr lang="ru-RU" sz="1500" dirty="0"/>
                    </a:p>
                  </a:txBody>
                  <a:tcPr marL="39820" marR="39820" marT="45731" marB="45731"/>
                </a:tc>
                <a:extLst>
                  <a:ext uri="{0D108BD9-81ED-4DB2-BD59-A6C34878D82A}">
                    <a16:rowId xmlns:a16="http://schemas.microsoft.com/office/drawing/2014/main" xmlns="" val="2216747724"/>
                  </a:ext>
                </a:extLst>
              </a:tr>
              <a:tr h="348391">
                <a:tc>
                  <a:txBody>
                    <a:bodyPr/>
                    <a:lstStyle/>
                    <a:p>
                      <a:r>
                        <a:rPr lang="ru-RU" sz="1500" dirty="0"/>
                        <a:t>ДК 52</a:t>
                      </a:r>
                    </a:p>
                  </a:txBody>
                  <a:tcPr marL="39820" marR="39820" marT="45731" marB="45731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Перепела от 7 недель и старше</a:t>
                      </a:r>
                    </a:p>
                  </a:txBody>
                  <a:tcPr marL="39820" marR="39820" marT="45731" marB="45731"/>
                </a:tc>
                <a:extLst>
                  <a:ext uri="{0D108BD9-81ED-4DB2-BD59-A6C34878D82A}">
                    <a16:rowId xmlns:a16="http://schemas.microsoft.com/office/drawing/2014/main" xmlns="" val="2824478367"/>
                  </a:ext>
                </a:extLst>
              </a:tr>
              <a:tr h="348391">
                <a:tc>
                  <a:txBody>
                    <a:bodyPr/>
                    <a:lstStyle/>
                    <a:p>
                      <a:r>
                        <a:rPr lang="ru-RU" sz="1500" dirty="0"/>
                        <a:t>СКК 57</a:t>
                      </a:r>
                    </a:p>
                  </a:txBody>
                  <a:tcPr marL="39820" marR="39820" marT="45731" marB="45731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Хряки-производители</a:t>
                      </a:r>
                    </a:p>
                  </a:txBody>
                  <a:tcPr marL="39820" marR="39820" marT="45731" marB="45731"/>
                </a:tc>
                <a:extLst>
                  <a:ext uri="{0D108BD9-81ED-4DB2-BD59-A6C34878D82A}">
                    <a16:rowId xmlns:a16="http://schemas.microsoft.com/office/drawing/2014/main" xmlns="" val="3131763544"/>
                  </a:ext>
                </a:extLst>
              </a:tr>
              <a:tr h="348391">
                <a:tc>
                  <a:txBody>
                    <a:bodyPr/>
                    <a:lstStyle/>
                    <a:p>
                      <a:r>
                        <a:rPr lang="ru-RU" sz="1500" dirty="0"/>
                        <a:t>КК 62</a:t>
                      </a:r>
                    </a:p>
                  </a:txBody>
                  <a:tcPr marL="39820" marR="39820" marT="45731" marB="45731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Телята до 6 месяцев</a:t>
                      </a:r>
                    </a:p>
                  </a:txBody>
                  <a:tcPr marL="39820" marR="39820" marT="45731" marB="45731"/>
                </a:tc>
                <a:extLst>
                  <a:ext uri="{0D108BD9-81ED-4DB2-BD59-A6C34878D82A}">
                    <a16:rowId xmlns:a16="http://schemas.microsoft.com/office/drawing/2014/main" xmlns="" val="1813160788"/>
                  </a:ext>
                </a:extLst>
              </a:tr>
              <a:tr h="348391">
                <a:tc>
                  <a:txBody>
                    <a:bodyPr/>
                    <a:lstStyle/>
                    <a:p>
                      <a:r>
                        <a:rPr lang="ru-RU" sz="1500" dirty="0"/>
                        <a:t>ОК 81-1</a:t>
                      </a:r>
                    </a:p>
                  </a:txBody>
                  <a:tcPr marL="39820" marR="39820" marT="45731" marB="45731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Ягнята до 4 месяцев</a:t>
                      </a:r>
                    </a:p>
                  </a:txBody>
                  <a:tcPr marL="39820" marR="39820" marT="45731" marB="45731"/>
                </a:tc>
                <a:extLst>
                  <a:ext uri="{0D108BD9-81ED-4DB2-BD59-A6C34878D82A}">
                    <a16:rowId xmlns:a16="http://schemas.microsoft.com/office/drawing/2014/main" xmlns="" val="2577797657"/>
                  </a:ext>
                </a:extLst>
              </a:tr>
              <a:tr h="348391">
                <a:tc>
                  <a:txBody>
                    <a:bodyPr/>
                    <a:lstStyle/>
                    <a:p>
                      <a:r>
                        <a:rPr lang="ru-RU" sz="1500" dirty="0"/>
                        <a:t>ПЗК 90</a:t>
                      </a:r>
                    </a:p>
                  </a:txBody>
                  <a:tcPr marL="39820" marR="39820" marT="45731" marB="45731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Молодняк кроликов</a:t>
                      </a:r>
                    </a:p>
                  </a:txBody>
                  <a:tcPr marL="39820" marR="39820" marT="45731" marB="45731"/>
                </a:tc>
                <a:extLst>
                  <a:ext uri="{0D108BD9-81ED-4DB2-BD59-A6C34878D82A}">
                    <a16:rowId xmlns:a16="http://schemas.microsoft.com/office/drawing/2014/main" xmlns="" val="958167463"/>
                  </a:ext>
                </a:extLst>
              </a:tr>
              <a:tr h="348391">
                <a:tc>
                  <a:txBody>
                    <a:bodyPr/>
                    <a:lstStyle/>
                    <a:p>
                      <a:r>
                        <a:rPr lang="ru-RU" sz="1500" dirty="0"/>
                        <a:t>ЛБК 120</a:t>
                      </a:r>
                    </a:p>
                  </a:txBody>
                  <a:tcPr marL="39820" marR="39820" marT="45731" marB="45731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Лабораторные животные</a:t>
                      </a:r>
                    </a:p>
                  </a:txBody>
                  <a:tcPr marL="39820" marR="39820" marT="45731" marB="45731"/>
                </a:tc>
                <a:extLst>
                  <a:ext uri="{0D108BD9-81ED-4DB2-BD59-A6C34878D82A}">
                    <a16:rowId xmlns:a16="http://schemas.microsoft.com/office/drawing/2014/main" xmlns="" val="284060186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5112" y="1419151"/>
            <a:ext cx="4545615" cy="33863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ru-RU" sz="1600" b="1" dirty="0"/>
              <a:t>Маркировка комбикормов</a:t>
            </a:r>
          </a:p>
        </p:txBody>
      </p:sp>
    </p:spTree>
    <p:extLst>
      <p:ext uri="{BB962C8B-B14F-4D97-AF65-F5344CB8AC3E}">
        <p14:creationId xmlns:p14="http://schemas.microsoft.com/office/powerpoint/2010/main" val="2086015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Форма выпуска комбикормов</a:t>
            </a:r>
          </a:p>
        </p:txBody>
      </p:sp>
      <p:pic>
        <p:nvPicPr>
          <p:cNvPr id="5" name="Picture 2" descr="https://agro-matik.ru/assets/img-cache/upload/2020/06/23/3350794_1140x705_0e1.jpe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12" y="2070209"/>
            <a:ext cx="5031304" cy="311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/>
              <a:t>Брикетированные.</a:t>
            </a:r>
            <a:r>
              <a:rPr lang="ru-RU" dirty="0"/>
              <a:t> Самый удобный для транспортировки. </a:t>
            </a:r>
          </a:p>
          <a:p>
            <a:r>
              <a:rPr lang="ru-RU" b="1" dirty="0"/>
              <a:t>Гранулированные.</a:t>
            </a:r>
            <a:r>
              <a:rPr lang="ru-RU" dirty="0"/>
              <a:t> Гранулы не нуждаются в дополнительной обработке.</a:t>
            </a:r>
          </a:p>
          <a:p>
            <a:r>
              <a:rPr lang="ru-RU" b="1" dirty="0"/>
              <a:t>Рассыпные.</a:t>
            </a:r>
            <a:r>
              <a:rPr lang="ru-RU" dirty="0"/>
              <a:t> Длительный срок хранения.</a:t>
            </a:r>
          </a:p>
          <a:p>
            <a:r>
              <a:rPr lang="ru-RU" b="1" dirty="0"/>
              <a:t>Крупка.</a:t>
            </a:r>
            <a:r>
              <a:rPr lang="ru-RU" dirty="0"/>
              <a:t> Изготавливают путем измельчения гранул комбикорма до частиц заданного размера.</a:t>
            </a:r>
          </a:p>
        </p:txBody>
      </p:sp>
    </p:spTree>
    <p:extLst>
      <p:ext uri="{BB962C8B-B14F-4D97-AF65-F5344CB8AC3E}">
        <p14:creationId xmlns:p14="http://schemas.microsoft.com/office/powerpoint/2010/main" val="1131754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29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Корма животного происхождения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478910" y="1619585"/>
            <a:ext cx="10717038" cy="4317520"/>
          </a:xfrm>
        </p:spPr>
        <p:txBody>
          <a:bodyPr>
            <a:normAutofit/>
          </a:bodyPr>
          <a:lstStyle/>
          <a:p>
            <a:r>
              <a:rPr lang="ru-RU" b="1" dirty="0"/>
              <a:t>Обладают: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ru-RU" dirty="0"/>
              <a:t>высокой биологической ценностью, содержат биологический полноценный протеин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ru-RU" dirty="0"/>
              <a:t>полный комплекс витаминов (в том числе В</a:t>
            </a:r>
            <a:r>
              <a:rPr lang="ru-RU" baseline="-25000" dirty="0"/>
              <a:t>12</a:t>
            </a:r>
            <a:r>
              <a:rPr lang="ru-RU" dirty="0"/>
              <a:t>)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ru-RU" dirty="0"/>
              <a:t>полный комплекс макро- и микроэлементов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ru-RU" dirty="0"/>
              <a:t>высокой усвояемостью всех веществ</a:t>
            </a:r>
          </a:p>
          <a:p>
            <a:r>
              <a:rPr lang="ru-RU" b="1" dirty="0"/>
              <a:t>Характеризуются большим содержанием: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ru-RU" dirty="0"/>
              <a:t>сырого протеина (до 80%)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ru-RU" dirty="0"/>
              <a:t>жира (до 22%)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ru-RU" dirty="0"/>
              <a:t>зольных элементов (</a:t>
            </a:r>
            <a:r>
              <a:rPr lang="ru-RU" dirty="0" err="1"/>
              <a:t>Са</a:t>
            </a:r>
            <a:r>
              <a:rPr lang="ru-RU" dirty="0"/>
              <a:t> – до 11%, Р – до 5%).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314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Молоко и продукты его переработки</a:t>
            </a:r>
          </a:p>
        </p:txBody>
      </p:sp>
      <p:graphicFrame>
        <p:nvGraphicFramePr>
          <p:cNvPr id="6" name="Group 4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225527205"/>
              </p:ext>
            </p:extLst>
          </p:nvPr>
        </p:nvGraphicFramePr>
        <p:xfrm>
          <a:off x="365110" y="1944745"/>
          <a:ext cx="7849742" cy="3429534"/>
        </p:xfrm>
        <a:graphic>
          <a:graphicData uri="http://schemas.openxmlformats.org/drawingml/2006/table">
            <a:tbl>
              <a:tblPr firstRow="1" firstCol="1" lastRow="1">
                <a:tableStyleId>{9D7B26C5-4107-4FEC-AEDC-1716B250A1EF}</a:tableStyleId>
              </a:tblPr>
              <a:tblGrid>
                <a:gridCol w="23702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59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59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59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59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9590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0487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Показатели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Молоко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72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Коровье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Козье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Овечье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Кобылье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Свиное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6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Сухое вещество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5995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12,5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13,6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18,4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11,0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16,3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6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Жир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5995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3,8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7,2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50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Белок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5995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3,3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5,7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6,4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6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Молочный сахар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5995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7,2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3,1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6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Зола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5995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0,9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0,9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6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Кальций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5995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0,18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0,21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0,11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0,19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6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Фосфор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5995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0,10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0,12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0,16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0,05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50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Кормовые единицы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5995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0,37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0,46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0,56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0,25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0,60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24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Переваримый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протеин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5995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3,4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3,7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5,4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1,9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5,5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6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Калорийность, ккал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5995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730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780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1120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550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810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8893277" y="1619586"/>
            <a:ext cx="2846353" cy="303833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/>
              <a:t>В эту группу входят:</a:t>
            </a:r>
          </a:p>
          <a:p>
            <a:pPr marL="342891" indent="-34289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цельное молоко (молозиво) </a:t>
            </a:r>
          </a:p>
          <a:p>
            <a:pPr marL="342891" indent="-34289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обезжиренное молоко (обрат)</a:t>
            </a:r>
          </a:p>
          <a:p>
            <a:pPr marL="342891" indent="-34289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молочная сыворотка</a:t>
            </a:r>
          </a:p>
          <a:p>
            <a:pPr marL="342891" indent="-34289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пахта</a:t>
            </a:r>
          </a:p>
          <a:p>
            <a:pPr marL="342891" indent="-34289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ЗЦМ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112" y="1450269"/>
            <a:ext cx="7618354" cy="33863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ru-RU" sz="1600" b="1" dirty="0"/>
              <a:t>Состав молока различных животных, %</a:t>
            </a:r>
          </a:p>
        </p:txBody>
      </p:sp>
    </p:spTree>
    <p:extLst>
      <p:ext uri="{BB962C8B-B14F-4D97-AF65-F5344CB8AC3E}">
        <p14:creationId xmlns:p14="http://schemas.microsoft.com/office/powerpoint/2010/main" val="806541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Молоко и продукты его переработки</a:t>
            </a:r>
          </a:p>
        </p:txBody>
      </p:sp>
      <p:graphicFrame>
        <p:nvGraphicFramePr>
          <p:cNvPr id="8" name="Рисунок 7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098044122"/>
              </p:ext>
            </p:extLst>
          </p:nvPr>
        </p:nvGraphicFramePr>
        <p:xfrm>
          <a:off x="365111" y="2197912"/>
          <a:ext cx="9715444" cy="3099372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39502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36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217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197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65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Показатели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Молоко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Молозиво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Обрат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22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Вода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87,5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73,7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91,0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22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Сухое вещество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12,5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26,3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9,0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22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Жир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4,0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6,3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0,5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22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Белок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3,2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14,9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3,2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22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Молочный сахар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4,5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4,0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4,7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22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Минеральные вещества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0,8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1,1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0,8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991" marR="17991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5111" y="1631215"/>
            <a:ext cx="8539574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ru-RU" sz="1800" b="1" dirty="0"/>
              <a:t>Химический состав коровьего молока, молозива и обрата, %</a:t>
            </a:r>
          </a:p>
        </p:txBody>
      </p:sp>
    </p:spTree>
    <p:extLst>
      <p:ext uri="{BB962C8B-B14F-4D97-AF65-F5344CB8AC3E}">
        <p14:creationId xmlns:p14="http://schemas.microsoft.com/office/powerpoint/2010/main" val="3900933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Молоко и продукты его переработки</a:t>
            </a: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463710227"/>
              </p:ext>
            </p:extLst>
          </p:nvPr>
        </p:nvGraphicFramePr>
        <p:xfrm>
          <a:off x="365110" y="1688410"/>
          <a:ext cx="10283225" cy="4755218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59522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913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95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6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Состав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Пахта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Сыворотка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6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Сухое вещество, %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9,2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6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Жир, %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6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Протеин, %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3,2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0,8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6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Лактоза, %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6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Зола,%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6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В 1 кг: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6188">
                <a:tc>
                  <a:txBody>
                    <a:bodyPr/>
                    <a:lstStyle/>
                    <a:p>
                      <a:pPr marL="0" marR="0" lvl="0" indent="358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Витамина А, мг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0,9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dirty="0"/>
                        <a:t>–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6188">
                <a:tc>
                  <a:txBody>
                    <a:bodyPr/>
                    <a:lstStyle/>
                    <a:p>
                      <a:pPr marL="0" marR="0" lvl="0" indent="358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Витамина Д, мкг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0,02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dirty="0"/>
                        <a:t>–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6188">
                <a:tc>
                  <a:txBody>
                    <a:bodyPr/>
                    <a:lstStyle/>
                    <a:p>
                      <a:pPr marL="0" marR="0" lvl="0" indent="358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Витамина Е, мг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dirty="0"/>
                        <a:t>–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6188">
                <a:tc>
                  <a:txBody>
                    <a:bodyPr/>
                    <a:lstStyle/>
                    <a:p>
                      <a:pPr marL="0" marR="0" lvl="0" indent="358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Пантотеновая кислота (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800" b="1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), мг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6188">
                <a:tc>
                  <a:txBody>
                    <a:bodyPr/>
                    <a:lstStyle/>
                    <a:p>
                      <a:pPr marL="0" marR="0" lvl="0" indent="358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Биотин (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800" b="1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</a:t>
                      </a: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), мкг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6188">
                <a:tc>
                  <a:txBody>
                    <a:bodyPr/>
                    <a:lstStyle/>
                    <a:p>
                      <a:pPr marL="0" marR="0" lvl="0" indent="358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Цианкобаламин</a:t>
                      </a: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800" b="1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), мкг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2,3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+mn-lt"/>
                      </a:endParaRPr>
                    </a:p>
                  </a:txBody>
                  <a:tcPr marL="37804" marR="37804" marT="45733" marB="45733" horzOverflow="overflow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5110" y="1174309"/>
            <a:ext cx="11418955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ru-RU" sz="1800" b="1" dirty="0"/>
              <a:t>Химический состав молочной сыворотки и пахты</a:t>
            </a:r>
          </a:p>
        </p:txBody>
      </p:sp>
    </p:spTree>
    <p:extLst>
      <p:ext uri="{BB962C8B-B14F-4D97-AF65-F5344CB8AC3E}">
        <p14:creationId xmlns:p14="http://schemas.microsoft.com/office/powerpoint/2010/main" val="1634092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Молоко и продукты его переработки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412955" y="1342102"/>
            <a:ext cx="11208774" cy="4837471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/>
              <a:t>ЗЦМ – заменитель цельного молока. Состав: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сухой обрат или сухая молочная сыворотка – 70-80% 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растительные жиры – 15-20%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соли макро- и микроэлементов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витамины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антибиотики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вкусовые вещества, повышающие аппетит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ru-RU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/>
              <a:t>При производстве ЗЦМ часто используют сухое цельное молоко, питательность 1 кг которого: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ОКЕ, ЭКЕ – 2,02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сухое вещество – 920 г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ПП – 221 г, лизин – 19,4, метионин + </a:t>
            </a:r>
            <a:r>
              <a:rPr lang="ru-RU" dirty="0" err="1"/>
              <a:t>цистин</a:t>
            </a:r>
            <a:r>
              <a:rPr lang="ru-RU" dirty="0"/>
              <a:t> – 8,1 г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жир – 259 г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err="1"/>
              <a:t>Са</a:t>
            </a:r>
            <a:r>
              <a:rPr lang="ru-RU" dirty="0"/>
              <a:t> – 9,1 г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Р – 8,4 г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Витамин А – 8000 МЕ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Витамин Д – 127 МЕ </a:t>
            </a:r>
          </a:p>
          <a:p>
            <a:pPr marL="342891" indent="-34289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Витамин Е – 8,7 мг</a:t>
            </a:r>
          </a:p>
        </p:txBody>
      </p:sp>
    </p:spTree>
    <p:extLst>
      <p:ext uri="{BB962C8B-B14F-4D97-AF65-F5344CB8AC3E}">
        <p14:creationId xmlns:p14="http://schemas.microsoft.com/office/powerpoint/2010/main" val="2274936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2. Отходы мясокомбинатов</a:t>
            </a:r>
          </a:p>
        </p:txBody>
      </p:sp>
    </p:spTree>
    <p:extLst>
      <p:ext uri="{BB962C8B-B14F-4D97-AF65-F5344CB8AC3E}">
        <p14:creationId xmlns:p14="http://schemas.microsoft.com/office/powerpoint/2010/main" val="4206185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1">
      <a:dk1>
        <a:srgbClr val="001B71"/>
      </a:dk1>
      <a:lt1>
        <a:srgbClr val="FFFFFF"/>
      </a:lt1>
      <a:dk2>
        <a:srgbClr val="373743"/>
      </a:dk2>
      <a:lt2>
        <a:srgbClr val="F4F4F6"/>
      </a:lt2>
      <a:accent1>
        <a:srgbClr val="67430C"/>
      </a:accent1>
      <a:accent2>
        <a:srgbClr val="D7A534"/>
      </a:accent2>
      <a:accent3>
        <a:srgbClr val="67430C"/>
      </a:accent3>
      <a:accent4>
        <a:srgbClr val="001B71"/>
      </a:accent4>
      <a:accent5>
        <a:srgbClr val="A2A2A2"/>
      </a:accent5>
      <a:accent6>
        <a:srgbClr val="FF0000"/>
      </a:accent6>
      <a:hlink>
        <a:srgbClr val="F4F4F6"/>
      </a:hlink>
      <a:folHlink>
        <a:srgbClr val="383A3F"/>
      </a:folHlink>
    </a:clrScheme>
    <a:fontScheme name="Другая 6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5174</TotalTime>
  <Words>1556</Words>
  <Application>Microsoft Office PowerPoint</Application>
  <PresentationFormat>Произвольный</PresentationFormat>
  <Paragraphs>406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copp-user</dc:creator>
  <cp:lastModifiedBy>пк</cp:lastModifiedBy>
  <cp:revision>145</cp:revision>
  <dcterms:created xsi:type="dcterms:W3CDTF">2021-11-18T06:01:37Z</dcterms:created>
  <dcterms:modified xsi:type="dcterms:W3CDTF">2024-03-01T11:45:28Z</dcterms:modified>
</cp:coreProperties>
</file>