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84" r:id="rId2"/>
    <p:sldId id="285" r:id="rId3"/>
    <p:sldId id="286" r:id="rId4"/>
    <p:sldId id="301" r:id="rId5"/>
    <p:sldId id="302" r:id="rId6"/>
    <p:sldId id="304" r:id="rId7"/>
    <p:sldId id="305" r:id="rId8"/>
    <p:sldId id="303" r:id="rId9"/>
    <p:sldId id="321" r:id="rId10"/>
    <p:sldId id="306" r:id="rId11"/>
    <p:sldId id="307" r:id="rId12"/>
    <p:sldId id="308" r:id="rId13"/>
    <p:sldId id="309" r:id="rId14"/>
    <p:sldId id="310" r:id="rId15"/>
    <p:sldId id="311" r:id="rId16"/>
    <p:sldId id="313" r:id="rId17"/>
    <p:sldId id="323" r:id="rId18"/>
    <p:sldId id="312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4" r:id="rId27"/>
    <p:sldId id="325" r:id="rId28"/>
    <p:sldId id="326" r:id="rId29"/>
    <p:sldId id="327" r:id="rId30"/>
    <p:sldId id="329" r:id="rId31"/>
    <p:sldId id="328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274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133"/>
    <a:srgbClr val="EAE0B5"/>
    <a:srgbClr val="643F07"/>
    <a:srgbClr val="EA0A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81" d="100"/>
          <a:sy n="81" d="100"/>
        </p:scale>
        <p:origin x="64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FD774F4-657D-4856-89DF-83903EE64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841A31D-9F94-4995-8B3E-63E7CAF62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A3B-4E9F-41E1-87FF-3E012EC78E33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FEFB220-C4C2-44C9-A3AE-ADF0A0080C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C57FBEB-CEF5-4245-8BF4-A0EE37468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AE05-8AAA-4D06-AE4C-2482BAF7A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7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2E1C-1F8D-49E2-B299-7468A682693B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46E24-2A5B-4557-B645-3FBA5ABFE9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236" y="4789854"/>
            <a:ext cx="543464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C339AC5-F5B8-4BCA-9918-684E6C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rcRect l="45826" b="17590"/>
          <a:stretch/>
        </p:blipFill>
        <p:spPr>
          <a:xfrm>
            <a:off x="7362923" y="1794338"/>
            <a:ext cx="4610272" cy="373098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332" y="1699406"/>
            <a:ext cx="6484485" cy="2978131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32" y="4949746"/>
            <a:ext cx="6694099" cy="27785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E6C540-A4DF-4C58-8C62-60DBA6F45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31" y="5286073"/>
            <a:ext cx="6694100" cy="43573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:a16="http://schemas.microsoft.com/office/drawing/2014/main" xmlns="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288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xmlns="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333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D038AFBF-7C07-4F16-980C-A36853B05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681" y="4586406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D8C57B7-F856-40D4-8A79-F358EDDF9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:a16="http://schemas.microsoft.com/office/drawing/2014/main" xmlns="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3114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xmlns="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4182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xmlns="" id="{3696CB45-93E9-4066-8715-6BDE41269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83114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3955E058-34D8-4EE2-BDB4-126A586E4C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4182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753CA5E-93A8-4861-8D4F-A2CC0FBD4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72BF226B-82E7-4D5B-AB88-CB68CC411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478" y="1753520"/>
            <a:ext cx="8123511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70597F-50ED-4DF8-B4D8-0A093B7A4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6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9C046C4E-9193-4CAE-860C-F981D732D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1741" y="1661470"/>
            <a:ext cx="6441376" cy="460130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FACBAEB-9D17-439E-9BBE-4F38BCC6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1D950-F79C-4E71-A232-176C78703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xmlns="" id="{36CC45C9-24F1-40E1-80A2-873E9F9D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426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xmlns="" id="{5F25DC22-2CF8-4F3D-A1DF-2D85FC4EE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0652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C6EF832C-C77D-4097-980B-27F22D0E9E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969" y="4531611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AC9257-DC50-4D45-B9EF-7B0B718AF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08029809-C4FD-4994-9E8C-E191852DB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595" y="1906444"/>
            <a:ext cx="3646417" cy="37420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xmlns="" id="{DFF71793-0B89-4636-8ED2-AF0219A59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4347" y="1619211"/>
            <a:ext cx="5363058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0263A2-33B6-4CB9-8F55-2889BF298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25481E-93B3-4F69-91AA-E879506F45CE}"/>
              </a:ext>
            </a:extLst>
          </p:cNvPr>
          <p:cNvSpPr txBox="1"/>
          <p:nvPr userDrawn="1"/>
        </p:nvSpPr>
        <p:spPr>
          <a:xfrm>
            <a:off x="1406800" y="3090469"/>
            <a:ext cx="937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A18858-A63C-4DE9-90C8-B26917E77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47" y="2079683"/>
            <a:ext cx="10843403" cy="4485020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CE5228-51A9-497E-8F4A-EA1AFC9E5B92}"/>
              </a:ext>
            </a:extLst>
          </p:cNvPr>
          <p:cNvSpPr txBox="1"/>
          <p:nvPr userDrawn="1"/>
        </p:nvSpPr>
        <p:spPr>
          <a:xfrm>
            <a:off x="439947" y="1382400"/>
            <a:ext cx="931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43" y="2035175"/>
            <a:ext cx="10679113" cy="2881313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 лекции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905200-8F4C-4516-857C-832D508A7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957FC41-9EF1-4CD0-91E5-03D47102E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A09BAF0-057C-4124-A774-CC2C611822DA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9CFC8145-040D-427F-B3DD-4AFCCCB2F4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9270EE-9107-45AE-BBDC-06FA8C1AE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1741C5C-559F-4E1E-89DE-CA01C7C0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FA96665E-597D-4FDE-A94E-730A135092B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1D85FB0-2DEE-4C63-85A1-E4A059B93B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B0FE8502-BCD2-4D6F-ADAA-0D1E129A7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296" y="1846142"/>
            <a:ext cx="4495800" cy="380206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706B4B-70F9-49C9-B9B3-7DA7A15B49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B6D3F7-F1C0-4825-8D80-D3E297B3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A9D1402-D96F-4AB6-BFD5-0FB3B48B6143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Текст 4">
            <a:extLst>
              <a:ext uri="{FF2B5EF4-FFF2-40B4-BE49-F238E27FC236}">
                <a16:creationId xmlns:a16="http://schemas.microsoft.com/office/drawing/2014/main" xmlns="" id="{867ABDDE-3924-4C65-BC61-1B44FEE173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1CB5CB05-D425-4F89-82E2-066E32CEE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6754" y="1447863"/>
            <a:ext cx="6365853" cy="44999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14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EC2C6F-3B09-4140-A829-F8BC98866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868" y="4583998"/>
            <a:ext cx="6365853" cy="17118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xmlns="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7374" y="1419299"/>
            <a:ext cx="3708840" cy="30450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A81A8C-6A73-47BB-B7FB-8157BDD0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864" y="4544747"/>
            <a:ext cx="6365853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xmlns="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7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3D7E7A26-495B-499D-9ACD-C4EF9AE578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50978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002FD3-A3DA-4B3C-AADE-E186936CA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86F72A-F306-4A2E-8D64-DA1263B5B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74" r:id="rId4"/>
    <p:sldLayoutId id="2147483650" r:id="rId5"/>
    <p:sldLayoutId id="2147483670" r:id="rId6"/>
    <p:sldLayoutId id="2147483675" r:id="rId7"/>
    <p:sldLayoutId id="2147483678" r:id="rId8"/>
    <p:sldLayoutId id="2147483680" r:id="rId9"/>
    <p:sldLayoutId id="2147483666" r:id="rId10"/>
    <p:sldLayoutId id="2147483679" r:id="rId11"/>
    <p:sldLayoutId id="2147483661" r:id="rId12"/>
    <p:sldLayoutId id="2147483681" r:id="rId13"/>
    <p:sldLayoutId id="2147483683" r:id="rId14"/>
    <p:sldLayoutId id="2147483673" r:id="rId15"/>
    <p:sldLayoutId id="2147483682" r:id="rId16"/>
    <p:sldLayoutId id="2147483684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mtClean="0"/>
              <a:t>Зерновые корма, отходы технических производств</a:t>
            </a:r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Пономарёва Мария Евгеньевна</a:t>
            </a:r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кандидат ветеринарных наук, доцент кафедры кормления животных и общей биологии Ставропольского ГАУ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613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Злаки: Кукуруза</a:t>
            </a:r>
            <a:endParaRPr lang="ru-RU" dirty="0"/>
          </a:p>
        </p:txBody>
      </p:sp>
      <p:pic>
        <p:nvPicPr>
          <p:cNvPr id="5122" name="Picture 2" descr="https://fort.crimea.com/catering/uploads/fotos/f838de01-5207-11e9-8326-e03f49b53392_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3" r="226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Крахмал до 70%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Жир до 8%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Мало протеина – СП до 9%, ПП до 70 г.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Мало лизина и метионина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Мало </a:t>
            </a:r>
            <a:r>
              <a:rPr lang="ru-RU" dirty="0" err="1" smtClean="0"/>
              <a:t>Са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Энергетическая питательность 1,27 ЭКЕ.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 smtClean="0"/>
              <a:t>Переваримось</a:t>
            </a:r>
            <a:r>
              <a:rPr lang="ru-RU" dirty="0" smtClean="0"/>
              <a:t> – 80-90%.</a:t>
            </a:r>
          </a:p>
        </p:txBody>
      </p:sp>
    </p:spTree>
    <p:extLst>
      <p:ext uri="{BB962C8B-B14F-4D97-AF65-F5344CB8AC3E}">
        <p14:creationId xmlns:p14="http://schemas.microsoft.com/office/powerpoint/2010/main" val="2663452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Злаки: Овес</a:t>
            </a:r>
            <a:endParaRPr lang="ru-RU" dirty="0"/>
          </a:p>
        </p:txBody>
      </p:sp>
      <p:pic>
        <p:nvPicPr>
          <p:cNvPr id="6146" name="Picture 2" descr="https://kazakh-zerno.net/wp-content/uploads/2019/07/oves_0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34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Протеин 10-11%, ПП до 80 г.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СК – 9-10%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Жир богат </a:t>
            </a:r>
            <a:r>
              <a:rPr lang="ru-RU" dirty="0"/>
              <a:t>незаменимыми жирными </a:t>
            </a:r>
            <a:r>
              <a:rPr lang="ru-RU" dirty="0" smtClean="0"/>
              <a:t>кислотами, до 4-5%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БЭВ </a:t>
            </a:r>
            <a:r>
              <a:rPr lang="ru-RU" dirty="0" smtClean="0"/>
              <a:t>– 60-65%.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</a:t>
            </a:r>
            <a:r>
              <a:rPr lang="ru-RU" dirty="0"/>
              <a:t>органических веществ </a:t>
            </a:r>
            <a:r>
              <a:rPr lang="ru-RU" dirty="0" smtClean="0"/>
              <a:t>– около 70%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Энергетическая </a:t>
            </a:r>
            <a:r>
              <a:rPr lang="ru-RU" dirty="0"/>
              <a:t>питательность </a:t>
            </a:r>
            <a:r>
              <a:rPr lang="ru-RU" dirty="0" smtClean="0"/>
              <a:t>– 1 корм. ед.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74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Злаки: Ячмень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r="23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Протеина </a:t>
            </a:r>
            <a:r>
              <a:rPr lang="ru-RU" dirty="0"/>
              <a:t>– </a:t>
            </a:r>
            <a:r>
              <a:rPr lang="ru-RU" dirty="0" smtClean="0"/>
              <a:t>7-24% (в среднем 11,3%), ПП – 85 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Жира </a:t>
            </a:r>
            <a:r>
              <a:rPr lang="ru-RU" dirty="0"/>
              <a:t>– </a:t>
            </a:r>
            <a:r>
              <a:rPr lang="ru-RU" dirty="0" smtClean="0"/>
              <a:t>2,2%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СК – 4,9%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БЭВ – 63,8% (крахмала 48,5%)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– 89%.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Энергетическая ценность – 1,15 корм. ед.</a:t>
            </a:r>
          </a:p>
        </p:txBody>
      </p:sp>
    </p:spTree>
    <p:extLst>
      <p:ext uri="{BB962C8B-B14F-4D97-AF65-F5344CB8AC3E}">
        <p14:creationId xmlns:p14="http://schemas.microsoft.com/office/powerpoint/2010/main" val="20361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Злаки: Пшеница</a:t>
            </a:r>
            <a:endParaRPr lang="ru-RU" dirty="0"/>
          </a:p>
        </p:txBody>
      </p:sp>
      <p:pic>
        <p:nvPicPr>
          <p:cNvPr id="8198" name="Picture 6" descr="https://astrakhan.su/wp-content/uploads/2021/02/wheat-4509_192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r="152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 виде дерти скармливают всем видам животных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ПП </a:t>
            </a:r>
            <a:r>
              <a:rPr lang="ru-RU" dirty="0" smtClean="0"/>
              <a:t>– 120 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Энергетическая ценность </a:t>
            </a:r>
            <a:r>
              <a:rPr lang="ru-RU" dirty="0" smtClean="0"/>
              <a:t>– 1,27 корм. ед.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– до 80%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Важный компонент большинства комбикормов.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4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Злаки: Рожь</a:t>
            </a:r>
            <a:endParaRPr lang="ru-RU" dirty="0"/>
          </a:p>
        </p:txBody>
      </p:sp>
      <p:pic>
        <p:nvPicPr>
          <p:cNvPr id="9218" name="Picture 2" descr="https://www.propartner.ru/uploads_img/prop_item/user-43675/uh/prop-products-43675-151523268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34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 </a:t>
            </a:r>
            <a:r>
              <a:rPr lang="ru-RU" dirty="0"/>
              <a:t>питательности и химическому составу </a:t>
            </a:r>
            <a:r>
              <a:rPr lang="ru-RU" dirty="0" smtClean="0"/>
              <a:t>близка к ячменю.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БЭВ </a:t>
            </a:r>
            <a:r>
              <a:rPr lang="ru-RU" dirty="0" smtClean="0"/>
              <a:t>– 67% в СВ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Протеин </a:t>
            </a:r>
            <a:r>
              <a:rPr lang="ru-RU" dirty="0" smtClean="0"/>
              <a:t>– 12%, ПП – 91 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Жира </a:t>
            </a:r>
            <a:r>
              <a:rPr lang="ru-RU" dirty="0" smtClean="0"/>
              <a:t>– 2%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Энергетическая ценность – 1,15 корм. ед.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Скармливать в небольшом количестве в размолотом виде с осторожностью!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147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Злаки: Просо</a:t>
            </a:r>
            <a:endParaRPr lang="ru-RU" dirty="0"/>
          </a:p>
        </p:txBody>
      </p:sp>
      <p:pic>
        <p:nvPicPr>
          <p:cNvPr id="10242" name="Picture 2" descr="https://pro-dachnikov.com/uploads/posts/2021-11/1638088308_39-pro-dachnikov-com-p-proso-foto-4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114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ПП – 76 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Переваримость </a:t>
            </a:r>
            <a:r>
              <a:rPr lang="ru-RU" dirty="0" smtClean="0"/>
              <a:t>– 81%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Энергетическая ценность </a:t>
            </a:r>
            <a:r>
              <a:rPr lang="ru-RU" dirty="0" smtClean="0"/>
              <a:t>– 1 корм. ед.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Хороший </a:t>
            </a:r>
            <a:r>
              <a:rPr lang="ru-RU" dirty="0"/>
              <a:t>корм при откорме крупного рогатого скота и </a:t>
            </a:r>
            <a:r>
              <a:rPr lang="ru-RU" dirty="0" smtClean="0"/>
              <a:t>свиней.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Л</a:t>
            </a:r>
            <a:r>
              <a:rPr lang="ru-RU" dirty="0" smtClean="0"/>
              <a:t>ошадям можно </a:t>
            </a:r>
            <a:r>
              <a:rPr lang="ru-RU" dirty="0"/>
              <a:t>скармливать взамен овса в небольшом количестве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279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По </a:t>
            </a:r>
            <a:r>
              <a:rPr lang="ru-RU" dirty="0" smtClean="0"/>
              <a:t>составу </a:t>
            </a:r>
            <a:r>
              <a:rPr lang="ru-RU" dirty="0"/>
              <a:t>и питательности сорго </a:t>
            </a:r>
            <a:r>
              <a:rPr lang="ru-RU" dirty="0" smtClean="0"/>
              <a:t>к </a:t>
            </a:r>
            <a:r>
              <a:rPr lang="ru-RU" dirty="0"/>
              <a:t>кукурузе, но несколько богаче протеином и беднее </a:t>
            </a:r>
            <a:r>
              <a:rPr lang="ru-RU" dirty="0" smtClean="0"/>
              <a:t>жиром.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1 кг </a:t>
            </a:r>
            <a:r>
              <a:rPr lang="ru-RU" dirty="0" smtClean="0"/>
              <a:t>содержится </a:t>
            </a:r>
            <a:r>
              <a:rPr lang="ru-RU" dirty="0"/>
              <a:t>1,19 корм. </a:t>
            </a:r>
            <a:r>
              <a:rPr lang="ru-RU" dirty="0" smtClean="0"/>
              <a:t>ед.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10,8-12,4 </a:t>
            </a:r>
            <a:r>
              <a:rPr lang="ru-RU" dirty="0"/>
              <a:t>МДж обменной </a:t>
            </a:r>
            <a:r>
              <a:rPr lang="ru-RU" dirty="0" smtClean="0"/>
              <a:t>энергии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85 </a:t>
            </a:r>
            <a:r>
              <a:rPr lang="ru-RU" dirty="0"/>
              <a:t>г </a:t>
            </a:r>
            <a:r>
              <a:rPr lang="ru-RU" dirty="0" err="1"/>
              <a:t>переваримого</a:t>
            </a:r>
            <a:r>
              <a:rPr lang="ru-RU" dirty="0"/>
              <a:t> протеина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Злаки: Сорго</a:t>
            </a:r>
            <a:endParaRPr lang="ru-RU" dirty="0"/>
          </a:p>
        </p:txBody>
      </p:sp>
      <p:pic>
        <p:nvPicPr>
          <p:cNvPr id="1026" name="Picture 2" descr="https://avatars.mds.yandex.net/i?id=f16519cade97b8946faa559039e1d5a6_l-5312795-images-thumbs&amp;n=1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r="175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31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Зерновые бобовые</a:t>
            </a:r>
            <a:endParaRPr lang="ru-RU" dirty="0"/>
          </a:p>
        </p:txBody>
      </p:sp>
      <p:graphicFrame>
        <p:nvGraphicFramePr>
          <p:cNvPr id="7" name="Group 70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636568166"/>
              </p:ext>
            </p:extLst>
          </p:nvPr>
        </p:nvGraphicFramePr>
        <p:xfrm>
          <a:off x="365159" y="1906588"/>
          <a:ext cx="11197577" cy="402336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3483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84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84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284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284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357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Вид культуры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Горох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Люпин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Чина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ЭКЕ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1,45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1,12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11,4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3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Протеин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Жир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15,3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3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Клетчатка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БЭВ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50,3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3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Зола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2,8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Кальций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0,27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3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Фосфор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0,62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0,96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973" marR="40973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58" y="1376566"/>
            <a:ext cx="72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Химический состав и питательность зерна </a:t>
            </a:r>
            <a:r>
              <a:rPr lang="ru-RU" b="1" dirty="0" smtClean="0"/>
              <a:t>бобовых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0476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Бобовые: Горох</a:t>
            </a:r>
            <a:endParaRPr lang="ru-RU" dirty="0"/>
          </a:p>
        </p:txBody>
      </p:sp>
      <p:pic>
        <p:nvPicPr>
          <p:cNvPr id="11268" name="Picture 4" descr="http://atgarant.ru/drive/files/public/big/atg_orders_img_24402_69536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r="173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Не содержит </a:t>
            </a:r>
            <a:r>
              <a:rPr lang="ru-RU" dirty="0" err="1" smtClean="0"/>
              <a:t>антипитательных</a:t>
            </a:r>
            <a:r>
              <a:rPr lang="ru-RU" dirty="0" smtClean="0"/>
              <a:t> веществ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– 87%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Питательная ценность </a:t>
            </a:r>
            <a:r>
              <a:rPr lang="ru-RU" dirty="0"/>
              <a:t>– </a:t>
            </a:r>
            <a:r>
              <a:rPr lang="ru-RU" dirty="0" smtClean="0"/>
              <a:t>1,18 корм. ед.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ПП </a:t>
            </a:r>
            <a:r>
              <a:rPr lang="ru-RU" dirty="0"/>
              <a:t>– </a:t>
            </a:r>
            <a:r>
              <a:rPr lang="ru-RU" dirty="0" smtClean="0"/>
              <a:t>218 г, в </a:t>
            </a:r>
            <a:r>
              <a:rPr lang="ru-RU" dirty="0" err="1" smtClean="0"/>
              <a:t>т.ч</a:t>
            </a:r>
            <a:r>
              <a:rPr lang="ru-RU" dirty="0" smtClean="0"/>
              <a:t>. лизина </a:t>
            </a:r>
            <a:r>
              <a:rPr lang="ru-RU" dirty="0"/>
              <a:t>– </a:t>
            </a:r>
            <a:r>
              <a:rPr lang="ru-RU" dirty="0" smtClean="0"/>
              <a:t>14,2 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Скармливают всем видам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1379601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Содержание протеина – 25-33%, хороший аминокислотный состав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протеина 84%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жира 75%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БЭВ 88%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Питательная ценность </a:t>
            </a:r>
            <a:r>
              <a:rPr lang="ru-RU" dirty="0" smtClean="0"/>
              <a:t>– 1,1 корм. </a:t>
            </a:r>
            <a:r>
              <a:rPr lang="ru-RU" dirty="0" err="1" smtClean="0"/>
              <a:t>ед</a:t>
            </a:r>
            <a:r>
              <a:rPr lang="ru-RU" dirty="0" smtClean="0"/>
              <a:t>, 12,4 МДж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ПП </a:t>
            </a:r>
            <a:r>
              <a:rPr lang="ru-RU" dirty="0" smtClean="0"/>
              <a:t>– 227 г, лизина – 16,2 г.</a:t>
            </a:r>
          </a:p>
        </p:txBody>
      </p:sp>
      <p:pic>
        <p:nvPicPr>
          <p:cNvPr id="2050" name="Picture 2" descr="https://3.bp.blogspot.com/-UlInWMppzPs/TlN6Y24BSZI/AAAAAAAAACc/yFoRy6kqqR8/s1600/img_0781-cr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5" r="1931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Бобовые: </a:t>
            </a:r>
            <a:r>
              <a:rPr lang="ru-RU" dirty="0"/>
              <a:t>Кормовые бобы</a:t>
            </a:r>
          </a:p>
        </p:txBody>
      </p:sp>
    </p:spTree>
    <p:extLst>
      <p:ext uri="{BB962C8B-B14F-4D97-AF65-F5344CB8AC3E}">
        <p14:creationId xmlns:p14="http://schemas.microsoft.com/office/powerpoint/2010/main" val="24538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ru-RU" dirty="0" smtClean="0"/>
              <a:t>Химический состав и питательность зерновых кормов.</a:t>
            </a:r>
          </a:p>
          <a:p>
            <a:pPr lvl="0"/>
            <a:r>
              <a:rPr lang="ru-RU" dirty="0" smtClean="0"/>
              <a:t>Подготовка зерновых кормов к скармливанию.</a:t>
            </a:r>
          </a:p>
          <a:p>
            <a:pPr lvl="0"/>
            <a:r>
              <a:rPr lang="ru-RU" dirty="0" smtClean="0"/>
              <a:t>Кормовые отходы мукомольного и маслоэкстракционного производства.</a:t>
            </a:r>
          </a:p>
          <a:p>
            <a:r>
              <a:rPr lang="ru-RU" dirty="0" smtClean="0"/>
              <a:t>Отходы крахмального, сахарного и бродильного производства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73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Протеин – 40-45%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Жир – 14,6%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БЭВ – 26,5%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– 85-87%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Питательность – 1,45 корм. ед., 14,7-15,0 МДж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ПП – 281 г., лизина </a:t>
            </a:r>
            <a:r>
              <a:rPr lang="ru-RU" dirty="0"/>
              <a:t>– </a:t>
            </a:r>
            <a:r>
              <a:rPr lang="ru-RU" dirty="0" smtClean="0"/>
              <a:t>21,1 г.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Содержит </a:t>
            </a:r>
            <a:r>
              <a:rPr lang="ru-RU" dirty="0" err="1" smtClean="0"/>
              <a:t>антипитательные</a:t>
            </a:r>
            <a:r>
              <a:rPr lang="ru-RU" dirty="0" smtClean="0"/>
              <a:t> вещества, ингибиторы трипсина.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Бобовые: Соя</a:t>
            </a:r>
            <a:endParaRPr lang="ru-RU" dirty="0"/>
          </a:p>
        </p:txBody>
      </p:sp>
      <p:pic>
        <p:nvPicPr>
          <p:cNvPr id="1026" name="Picture 2" descr="http://www.optimum-lab.ru/wa-data/public/shop/products/43/69/26943/images/73159/73159.97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3" r="176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140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834347" y="1619211"/>
            <a:ext cx="5501060" cy="431652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Протеин – 420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лизин </a:t>
            </a:r>
            <a:r>
              <a:rPr lang="ru-RU" dirty="0"/>
              <a:t>–</a:t>
            </a:r>
            <a:r>
              <a:rPr lang="ru-RU" dirty="0" smtClean="0"/>
              <a:t> 18,9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метионин –4,2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триптофан – 3,8 г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ПП </a:t>
            </a:r>
            <a:r>
              <a:rPr lang="ru-RU" dirty="0"/>
              <a:t>– </a:t>
            </a:r>
            <a:r>
              <a:rPr lang="ru-RU" dirty="0" smtClean="0"/>
              <a:t>365 г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БЭВ </a:t>
            </a:r>
            <a:r>
              <a:rPr lang="ru-RU" dirty="0"/>
              <a:t>– </a:t>
            </a:r>
            <a:r>
              <a:rPr lang="ru-RU" dirty="0" smtClean="0"/>
              <a:t>226 г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Питательность </a:t>
            </a:r>
            <a:r>
              <a:rPr lang="ru-RU" dirty="0"/>
              <a:t>– </a:t>
            </a:r>
            <a:r>
              <a:rPr lang="ru-RU" dirty="0" smtClean="0"/>
              <a:t>1 корм. ед.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ОЭ </a:t>
            </a:r>
            <a:r>
              <a:rPr lang="ru-RU" dirty="0"/>
              <a:t>– </a:t>
            </a:r>
            <a:r>
              <a:rPr lang="ru-RU" dirty="0" smtClean="0"/>
              <a:t>11,5 МДж</a:t>
            </a:r>
          </a:p>
        </p:txBody>
      </p:sp>
      <p:pic>
        <p:nvPicPr>
          <p:cNvPr id="1026" name="Picture 2" descr="https://www.agropraktika.com/upload/iblock/f02/ruys3qyepa69rv3oqxlhwma03ebu5ga3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r="12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Бобовые: Люпин безалкалоидный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57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Протеин – 26% (ПП – 23%)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Лизин – 14,8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метионин – 6,8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триптофан </a:t>
            </a:r>
            <a:r>
              <a:rPr lang="ru-RU" dirty="0"/>
              <a:t>– 2,1 </a:t>
            </a:r>
            <a:r>
              <a:rPr lang="ru-RU" dirty="0" smtClean="0"/>
              <a:t>г.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 smtClean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Содержит синильную кислоту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Нормы использования: жвачным до 10%.</a:t>
            </a:r>
            <a:endParaRPr lang="ru-RU" dirty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Бобовые: Вика</a:t>
            </a:r>
            <a:endParaRPr lang="ru-RU" dirty="0"/>
          </a:p>
        </p:txBody>
      </p:sp>
      <p:pic>
        <p:nvPicPr>
          <p:cNvPr id="2050" name="Picture 2" descr="https://avatars.mds.yandex.net/get-mpic/5346847/img_id1633898917282391818.jpeg/ori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r="1991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09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834347" y="1619211"/>
            <a:ext cx="5627184" cy="431652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Питательность – 1,06 корм. ед.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ПП – 223 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Содержит ядовитое вещество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И</a:t>
            </a:r>
            <a:r>
              <a:rPr lang="ru-RU" dirty="0" smtClean="0"/>
              <a:t>спользование – не более 0,5 кг в сутки после пропаривания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 smtClean="0"/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Бобовые: Чина</a:t>
            </a:r>
            <a:endParaRPr lang="ru-RU" dirty="0"/>
          </a:p>
        </p:txBody>
      </p:sp>
      <p:pic>
        <p:nvPicPr>
          <p:cNvPr id="3074" name="Picture 2" descr="https://upload.wikimedia.org/wikipedia/commons/a/a5/Ab_food_16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34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237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/>
              <a:t>Подготовка зерновых кормов к скармливанию</a:t>
            </a:r>
          </a:p>
        </p:txBody>
      </p:sp>
    </p:spTree>
    <p:extLst>
      <p:ext uri="{BB962C8B-B14F-4D97-AF65-F5344CB8AC3E}">
        <p14:creationId xmlns:p14="http://schemas.microsoft.com/office/powerpoint/2010/main" val="3580657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Подготовка зерновых кормов к скармливанию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1. Измельчение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Применяют дробление (получение дерти) и размол.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повышается на 12-18%.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Крупность помола: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 smtClean="0"/>
              <a:t>крупный рогатый скот и овцы – 1,5-4,0 мм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 smtClean="0"/>
              <a:t>свиньи, телята – до 1,0 мм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 smtClean="0"/>
              <a:t>лошади – 2,0-3,0 мм.</a:t>
            </a:r>
            <a:endParaRPr lang="ru-RU" dirty="0"/>
          </a:p>
        </p:txBody>
      </p:sp>
      <p:pic>
        <p:nvPicPr>
          <p:cNvPr id="1026" name="Picture 2" descr="https://hoztov.by/upload/content-image/obzor-kormovyh-izmelchiteley-4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26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738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Подготовка зерновых кормов к скармливанию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5834347" y="1619211"/>
            <a:ext cx="5949614" cy="431652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2. Плющение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Зерно предварительно пропаривается.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3. </a:t>
            </a:r>
            <a:r>
              <a:rPr lang="ru-RU" b="1" dirty="0" err="1" smtClean="0"/>
              <a:t>Ошелушивание</a:t>
            </a:r>
            <a:endParaRPr lang="ru-RU" b="1" dirty="0" smtClean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Проводится на </a:t>
            </a:r>
            <a:r>
              <a:rPr lang="ru-RU" dirty="0"/>
              <a:t>шелушильных </a:t>
            </a:r>
            <a:r>
              <a:rPr lang="ru-RU" dirty="0" smtClean="0"/>
              <a:t>машинах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И</a:t>
            </a:r>
            <a:r>
              <a:rPr lang="ru-RU" dirty="0" smtClean="0"/>
              <a:t>спользуют для молодняка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4. </a:t>
            </a:r>
            <a:r>
              <a:rPr lang="ru-RU" b="1" dirty="0" smtClean="0"/>
              <a:t>Поджаривание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Применяют для </a:t>
            </a:r>
            <a:r>
              <a:rPr lang="ru-RU" dirty="0"/>
              <a:t>приучения к сухому корму, развития слюноотделения и </a:t>
            </a:r>
            <a:r>
              <a:rPr lang="ru-RU" dirty="0" smtClean="0"/>
              <a:t>жевания.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Зерно намачивают и </a:t>
            </a:r>
            <a:r>
              <a:rPr lang="ru-RU" dirty="0"/>
              <a:t>поджаривают </a:t>
            </a:r>
            <a:r>
              <a:rPr lang="ru-RU" dirty="0" smtClean="0"/>
              <a:t>до светло-коричневого цвета.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Зерно приобретает </a:t>
            </a:r>
            <a:r>
              <a:rPr lang="ru-RU" dirty="0"/>
              <a:t>сладковатый </a:t>
            </a:r>
            <a:r>
              <a:rPr lang="ru-RU" dirty="0" smtClean="0"/>
              <a:t>вкус</a:t>
            </a:r>
            <a:endParaRPr lang="ru-RU" dirty="0"/>
          </a:p>
        </p:txBody>
      </p:sp>
      <p:pic>
        <p:nvPicPr>
          <p:cNvPr id="2050" name="Picture 2" descr="https://fermer.ru/files/styles/attachmentpost/public/chchaa77.jpg?itok=YYNdqy7U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" b="85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58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Подготовка зерновых кормов к скармливанию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5. </a:t>
            </a:r>
            <a:r>
              <a:rPr lang="ru-RU" b="1" dirty="0" err="1" smtClean="0"/>
              <a:t>Осолаживание</a:t>
            </a:r>
            <a:endParaRPr lang="ru-RU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Скармливают </a:t>
            </a:r>
            <a:r>
              <a:rPr lang="ru-RU" dirty="0"/>
              <a:t>поросятам – сосунам, отъемышам, свиньям на откорме в количестве 50% от суточной нормы концентратов.</a:t>
            </a:r>
          </a:p>
          <a:p>
            <a:r>
              <a:rPr lang="ru-RU" b="1" dirty="0" smtClean="0"/>
              <a:t>6. Дрожжевание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Хорошо </a:t>
            </a:r>
            <a:r>
              <a:rPr lang="ru-RU" dirty="0"/>
              <a:t>дрожжуются корма, богатые </a:t>
            </a:r>
            <a:r>
              <a:rPr lang="ru-RU" dirty="0" smtClean="0"/>
              <a:t>крахмалом.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Скармливают крупному рогатому скоту до 1-1,2 кг, свиньям до 0,5-1 кг.</a:t>
            </a:r>
            <a:endParaRPr lang="ru-RU" dirty="0"/>
          </a:p>
        </p:txBody>
      </p:sp>
      <p:pic>
        <p:nvPicPr>
          <p:cNvPr id="3074" name="Picture 2" descr="https://gp5-sochi.ru/800/600/https/i2.wp.com/vit4life.ru/wp-content/uploads/2020/07/germinating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r="119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69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feedsfloor.com/sites/default/files/Wheatgrass%20Products%20Market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r="1349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7. Проращивание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Зерно намачивают </a:t>
            </a:r>
            <a:r>
              <a:rPr lang="ru-RU" dirty="0"/>
              <a:t>до набухания, </a:t>
            </a:r>
            <a:r>
              <a:rPr lang="ru-RU" dirty="0" smtClean="0"/>
              <a:t>затем </a:t>
            </a:r>
            <a:r>
              <a:rPr lang="ru-RU" dirty="0"/>
              <a:t>проращивают в течение 3...5 суток </a:t>
            </a:r>
            <a:r>
              <a:rPr lang="ru-RU" dirty="0" smtClean="0"/>
              <a:t>до </a:t>
            </a:r>
            <a:r>
              <a:rPr lang="ru-RU" dirty="0"/>
              <a:t>ростка 0,5-1см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Гидропонный корм </a:t>
            </a:r>
            <a:r>
              <a:rPr lang="ru-RU" dirty="0" smtClean="0"/>
              <a:t>получают </a:t>
            </a:r>
            <a:r>
              <a:rPr lang="ru-RU" dirty="0"/>
              <a:t>при проращивании зерна в течение 7-8 </a:t>
            </a:r>
            <a:r>
              <a:rPr lang="ru-RU" dirty="0" smtClean="0"/>
              <a:t>дней.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Подготовка зерновых кормов к скармливанию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368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Подготовка зерновых кормов к скармливанию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8. Варка </a:t>
            </a:r>
            <a:r>
              <a:rPr lang="ru-RU" b="1" dirty="0"/>
              <a:t>и </a:t>
            </a:r>
            <a:r>
              <a:rPr lang="ru-RU" b="1" dirty="0" smtClean="0"/>
              <a:t>пропаривание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Применяется </a:t>
            </a:r>
            <a:r>
              <a:rPr lang="ru-RU" dirty="0"/>
              <a:t>только для зерновых бобовых </a:t>
            </a:r>
            <a:r>
              <a:rPr lang="ru-RU" dirty="0" smtClean="0"/>
              <a:t>с </a:t>
            </a:r>
            <a:r>
              <a:rPr lang="ru-RU" dirty="0"/>
              <a:t>целью повышения биологической ценности белка.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9</a:t>
            </a:r>
            <a:r>
              <a:rPr lang="ru-RU" b="1" dirty="0" smtClean="0"/>
              <a:t>. Экструзия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Обработка зерна </a:t>
            </a:r>
            <a:r>
              <a:rPr lang="ru-RU" dirty="0"/>
              <a:t>под действием высокого давления и температуры. </a:t>
            </a: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10. </a:t>
            </a:r>
            <a:r>
              <a:rPr lang="ru-RU" b="1" dirty="0" err="1" smtClean="0"/>
              <a:t>Микронизация</a:t>
            </a:r>
            <a:endParaRPr lang="ru-RU" b="1" dirty="0" smtClean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Тепловая </a:t>
            </a:r>
            <a:r>
              <a:rPr lang="ru-RU" dirty="0"/>
              <a:t>обработка зерна инфракрасным </a:t>
            </a:r>
            <a:r>
              <a:rPr lang="ru-RU" dirty="0" smtClean="0"/>
              <a:t>излучением.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Крахмал набухает </a:t>
            </a:r>
            <a:r>
              <a:rPr lang="ru-RU" dirty="0"/>
              <a:t>и </a:t>
            </a:r>
            <a:r>
              <a:rPr lang="ru-RU" dirty="0" err="1"/>
              <a:t>желатинизируется</a:t>
            </a:r>
            <a:r>
              <a:rPr lang="ru-RU" dirty="0"/>
              <a:t>, структура </a:t>
            </a:r>
            <a:r>
              <a:rPr lang="ru-RU" dirty="0" smtClean="0"/>
              <a:t>разрушается.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Особенно эффективна для бобовых.</a:t>
            </a:r>
            <a:endParaRPr lang="ru-RU" dirty="0"/>
          </a:p>
        </p:txBody>
      </p:sp>
      <p:pic>
        <p:nvPicPr>
          <p:cNvPr id="4098" name="Picture 2" descr="https://kormapskov.ru/uploads/product/100/178/ekstrudkorm_2023-03-10_10-29-3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34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5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95FD239D-3AEA-11D8-CB9B-C692947F7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1. Химический состав и питательность зерновых кормов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3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Кормовые отходы мукомольного и маслоэкстракционного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2895497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Кормовые отходы мукомольного производства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Виды </a:t>
            </a:r>
            <a:r>
              <a:rPr lang="ru-RU" b="1" dirty="0"/>
              <a:t>отходов: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Зерновые </a:t>
            </a:r>
            <a:r>
              <a:rPr lang="ru-RU" dirty="0"/>
              <a:t>отходы (полова, семена сорных трав, </a:t>
            </a:r>
            <a:r>
              <a:rPr lang="ru-RU" dirty="0" smtClean="0"/>
              <a:t>битых зерен</a:t>
            </a:r>
            <a:r>
              <a:rPr lang="ru-RU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Оболочки </a:t>
            </a:r>
            <a:r>
              <a:rPr lang="ru-RU" dirty="0"/>
              <a:t>зерна и зародышей (отруби)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Пыль </a:t>
            </a:r>
            <a:r>
              <a:rPr lang="ru-RU" dirty="0"/>
              <a:t>(белая, серая, черная</a:t>
            </a:r>
            <a:r>
              <a:rPr lang="ru-RU" dirty="0" smtClean="0"/>
              <a:t>)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r>
              <a:rPr lang="ru-RU" b="1" dirty="0" smtClean="0"/>
              <a:t>1. Зерновые </a:t>
            </a:r>
            <a:r>
              <a:rPr lang="ru-RU" b="1" dirty="0"/>
              <a:t>отходы: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Протеин – </a:t>
            </a:r>
            <a:r>
              <a:rPr lang="ru-RU" dirty="0" smtClean="0"/>
              <a:t>10-14%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Энергетическая </a:t>
            </a:r>
            <a:r>
              <a:rPr lang="ru-RU" dirty="0" smtClean="0"/>
              <a:t>ценность ОКЕ</a:t>
            </a:r>
            <a:r>
              <a:rPr lang="ru-RU" dirty="0"/>
              <a:t>, ЭКЕ – </a:t>
            </a:r>
            <a:r>
              <a:rPr lang="ru-RU" dirty="0" smtClean="0"/>
              <a:t>0,4-0,9.</a:t>
            </a:r>
            <a:endParaRPr lang="ru-RU" dirty="0"/>
          </a:p>
        </p:txBody>
      </p:sp>
      <p:pic>
        <p:nvPicPr>
          <p:cNvPr id="6146" name="Picture 2" descr="https://avatars.dzeninfra.ru/get-zen_doc/237236/pub_5bc728ba3b5e6c00a9d42f57_5bc72fac98c5dd00aad45d92/scale_1200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26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27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Кормовые отходы мукомольного производства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398206" y="1356852"/>
            <a:ext cx="11282517" cy="457887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2. </a:t>
            </a:r>
            <a:r>
              <a:rPr lang="ru-RU" b="1" dirty="0" smtClean="0"/>
              <a:t>Отруби: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/>
              <a:t>Тонкие </a:t>
            </a:r>
            <a:r>
              <a:rPr lang="ru-RU" b="1" dirty="0"/>
              <a:t>отруби</a:t>
            </a:r>
            <a:r>
              <a:rPr lang="ru-RU" dirty="0"/>
              <a:t> – отходы производства муки высших </a:t>
            </a:r>
            <a:r>
              <a:rPr lang="ru-RU" dirty="0" smtClean="0"/>
              <a:t>сортов: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сырой </a:t>
            </a:r>
            <a:r>
              <a:rPr lang="ru-RU" dirty="0"/>
              <a:t>протеин – до </a:t>
            </a:r>
            <a:r>
              <a:rPr lang="ru-RU" dirty="0" smtClean="0"/>
              <a:t>17%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клетчатка </a:t>
            </a:r>
            <a:r>
              <a:rPr lang="ru-RU" dirty="0"/>
              <a:t>– до </a:t>
            </a:r>
            <a:r>
              <a:rPr lang="ru-RU" dirty="0" smtClean="0"/>
              <a:t>10%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БЭВ </a:t>
            </a:r>
            <a:r>
              <a:rPr lang="ru-RU" dirty="0"/>
              <a:t>– до </a:t>
            </a:r>
            <a:r>
              <a:rPr lang="ru-RU" dirty="0" smtClean="0"/>
              <a:t>60%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энергетическая </a:t>
            </a:r>
            <a:r>
              <a:rPr lang="ru-RU" dirty="0"/>
              <a:t>ценность : ОКЕ, ЭКЕ – 0,8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/>
              <a:t>Грубые отруби</a:t>
            </a:r>
            <a:r>
              <a:rPr lang="ru-RU" dirty="0"/>
              <a:t> – отходы производства муки низших </a:t>
            </a:r>
            <a:r>
              <a:rPr lang="ru-RU" dirty="0" smtClean="0"/>
              <a:t>сортов: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сырой </a:t>
            </a:r>
            <a:r>
              <a:rPr lang="ru-RU" dirty="0"/>
              <a:t>протеин – до </a:t>
            </a:r>
            <a:r>
              <a:rPr lang="ru-RU" dirty="0" smtClean="0"/>
              <a:t>14%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клетчатка </a:t>
            </a:r>
            <a:r>
              <a:rPr lang="ru-RU" dirty="0"/>
              <a:t>– до </a:t>
            </a:r>
            <a:r>
              <a:rPr lang="ru-RU" dirty="0" smtClean="0"/>
              <a:t>20%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БЭВ </a:t>
            </a:r>
            <a:r>
              <a:rPr lang="ru-RU" dirty="0"/>
              <a:t>– до </a:t>
            </a:r>
            <a:r>
              <a:rPr lang="ru-RU" dirty="0" smtClean="0"/>
              <a:t>40% 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энергетическая </a:t>
            </a:r>
            <a:r>
              <a:rPr lang="ru-RU" dirty="0"/>
              <a:t>ценность : ОКЕ, ЭКЕ – от 0,4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Жир </a:t>
            </a:r>
            <a:r>
              <a:rPr lang="ru-RU" dirty="0"/>
              <a:t>– на </a:t>
            </a:r>
            <a:r>
              <a:rPr lang="ru-RU" dirty="0" smtClean="0"/>
              <a:t>80% </a:t>
            </a:r>
            <a:r>
              <a:rPr lang="ru-RU" dirty="0"/>
              <a:t>из ненасыщенных жирных </a:t>
            </a:r>
            <a:r>
              <a:rPr lang="ru-RU" dirty="0" smtClean="0"/>
              <a:t>кислот 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БЭВ </a:t>
            </a:r>
            <a:r>
              <a:rPr lang="ru-RU" dirty="0"/>
              <a:t>– крахмал и сахароза,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Р </a:t>
            </a:r>
            <a:r>
              <a:rPr lang="ru-RU" dirty="0"/>
              <a:t>– до 15 г, </a:t>
            </a:r>
            <a:r>
              <a:rPr lang="ru-RU" dirty="0" err="1"/>
              <a:t>Са</a:t>
            </a:r>
            <a:r>
              <a:rPr lang="ru-RU" dirty="0"/>
              <a:t> – 2 г, </a:t>
            </a:r>
            <a:r>
              <a:rPr lang="ru-RU" dirty="0" err="1"/>
              <a:t>Mg</a:t>
            </a:r>
            <a:r>
              <a:rPr lang="ru-RU" dirty="0"/>
              <a:t> </a:t>
            </a:r>
            <a:r>
              <a:rPr lang="ru-RU" dirty="0" smtClean="0"/>
              <a:t>– послабляющее действие 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Витамины </a:t>
            </a:r>
            <a:r>
              <a:rPr lang="ru-RU" dirty="0"/>
              <a:t>группы В </a:t>
            </a:r>
            <a:r>
              <a:rPr lang="ru-RU" dirty="0" smtClean="0"/>
              <a:t>(</a:t>
            </a:r>
            <a:r>
              <a:rPr lang="ru-RU" dirty="0"/>
              <a:t>В</a:t>
            </a:r>
            <a:r>
              <a:rPr lang="ru-RU" baseline="-25000" dirty="0"/>
              <a:t>5</a:t>
            </a:r>
            <a:r>
              <a:rPr lang="ru-RU" dirty="0" smtClean="0"/>
              <a:t> до </a:t>
            </a:r>
            <a:r>
              <a:rPr lang="ru-RU" dirty="0"/>
              <a:t>400 мг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383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Кормовые отходы мукомольного производства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3. Пыль</a:t>
            </a:r>
            <a:r>
              <a:rPr lang="ru-RU" b="1" dirty="0"/>
              <a:t>: </a:t>
            </a:r>
            <a:r>
              <a:rPr lang="ru-RU" dirty="0"/>
              <a:t>белая, серая, </a:t>
            </a:r>
            <a:r>
              <a:rPr lang="ru-RU" dirty="0" smtClean="0"/>
              <a:t>черная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ОКЕ – 0,29-0,74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ПП </a:t>
            </a:r>
            <a:r>
              <a:rPr lang="ru-RU" dirty="0"/>
              <a:t>– </a:t>
            </a:r>
            <a:r>
              <a:rPr lang="ru-RU" dirty="0" smtClean="0"/>
              <a:t>40-80</a:t>
            </a:r>
          </a:p>
          <a:p>
            <a:r>
              <a:rPr lang="ru-RU" b="1" dirty="0" smtClean="0"/>
              <a:t>Мучка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отход при </a:t>
            </a:r>
            <a:r>
              <a:rPr lang="ru-RU" dirty="0"/>
              <a:t>производстве </a:t>
            </a:r>
            <a:r>
              <a:rPr lang="ru-RU" dirty="0" smtClean="0"/>
              <a:t>крупы: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ОКЕ и ЭКЕ – </a:t>
            </a:r>
            <a:r>
              <a:rPr lang="ru-RU" dirty="0" smtClean="0"/>
              <a:t>1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ПП</a:t>
            </a:r>
            <a:r>
              <a:rPr lang="ru-RU" dirty="0"/>
              <a:t> – </a:t>
            </a:r>
            <a:r>
              <a:rPr lang="ru-RU" dirty="0" smtClean="0"/>
              <a:t>до </a:t>
            </a:r>
            <a:r>
              <a:rPr lang="ru-RU" dirty="0"/>
              <a:t>100 </a:t>
            </a:r>
            <a:r>
              <a:rPr lang="ru-RU" dirty="0" smtClean="0"/>
              <a:t>г</a:t>
            </a:r>
            <a:endParaRPr lang="ru-RU" dirty="0"/>
          </a:p>
          <a:p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Использование</a:t>
            </a:r>
            <a:r>
              <a:rPr lang="ru-RU" dirty="0"/>
              <a:t>: </a:t>
            </a:r>
            <a:r>
              <a:rPr lang="ru-RU" dirty="0" smtClean="0"/>
              <a:t>комбикормовая промышленность</a:t>
            </a:r>
            <a:endParaRPr lang="ru-RU" dirty="0"/>
          </a:p>
        </p:txBody>
      </p:sp>
      <p:pic>
        <p:nvPicPr>
          <p:cNvPr id="7170" name="Picture 2" descr="https://agromer-storage-public.storage.yandexcloud.net/st/images/1019/offers/367ba07f-2dd9-4339-a4fd-8a6b285bf9a0/54b41e06497409f50ce8726c48777996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113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082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Кормовые отходы маслоэкстракционного производства</a:t>
            </a:r>
            <a:endParaRPr lang="ru-RU" dirty="0"/>
          </a:p>
        </p:txBody>
      </p:sp>
      <p:graphicFrame>
        <p:nvGraphicFramePr>
          <p:cNvPr id="9" name="Рисунок 8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85788136"/>
              </p:ext>
            </p:extLst>
          </p:nvPr>
        </p:nvGraphicFramePr>
        <p:xfrm>
          <a:off x="458483" y="2024574"/>
          <a:ext cx="5040000" cy="2222960"/>
        </p:xfrm>
        <a:graphic>
          <a:graphicData uri="http://schemas.openxmlformats.org/drawingml/2006/table">
            <a:tbl>
              <a:tblPr firstRow="1" firstCol="1">
                <a:tableStyleId>{793D81CF-94F2-401A-BA57-92F5A7B2D0C5}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57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Корм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Состав, 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5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протеин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жир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5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Жмых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 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 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 1,2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5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Шрот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 45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 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 1,5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754" marR="2475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055573" y="1604463"/>
            <a:ext cx="5363058" cy="4316520"/>
          </a:xfrm>
        </p:spPr>
        <p:txBody>
          <a:bodyPr/>
          <a:lstStyle/>
          <a:p>
            <a:r>
              <a:rPr lang="ru-RU" sz="2000" b="1" dirty="0" smtClean="0"/>
              <a:t>Жмых</a:t>
            </a:r>
            <a:r>
              <a:rPr lang="ru-RU" sz="2000" dirty="0" smtClean="0"/>
              <a:t> – получение масла путем отжимания на прессах (4-10% жира)</a:t>
            </a:r>
          </a:p>
          <a:p>
            <a:r>
              <a:rPr lang="ru-RU" sz="2000" b="1" dirty="0" smtClean="0"/>
              <a:t>Шроты</a:t>
            </a:r>
            <a:r>
              <a:rPr lang="ru-RU" sz="2000" dirty="0" smtClean="0"/>
              <a:t> – получение масла путем экстракции органическими растворителями (бензином, дихлорэтаном) (до 3% жира)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458483" y="1353242"/>
            <a:ext cx="50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Состав </a:t>
            </a:r>
            <a:r>
              <a:rPr lang="ru-RU" b="1" dirty="0" err="1" smtClean="0"/>
              <a:t>подсолнечниковых</a:t>
            </a:r>
            <a:r>
              <a:rPr lang="ru-RU" b="1" dirty="0" smtClean="0"/>
              <a:t> жмыхов и шротов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00" y="4365521"/>
            <a:ext cx="3120000" cy="23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00" y="4365521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8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Отходы крахмального, сахарного и бродильного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1705667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Отходы крахмального производства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45690" y="1619211"/>
            <a:ext cx="10651715" cy="431652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Сырье – картофель, зерновые злаковые корма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Побочные </a:t>
            </a:r>
            <a:r>
              <a:rPr lang="ru-RU" dirty="0"/>
              <a:t>продукты: мезга, </a:t>
            </a:r>
            <a:r>
              <a:rPr lang="ru-RU" dirty="0" err="1"/>
              <a:t>глютен</a:t>
            </a:r>
            <a:r>
              <a:rPr lang="ru-RU" dirty="0"/>
              <a:t>, гидрол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Мезга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воды </a:t>
            </a:r>
            <a:r>
              <a:rPr lang="ru-RU" dirty="0"/>
              <a:t>– 80 – 90 %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питательность: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ОКЕ </a:t>
            </a:r>
            <a:r>
              <a:rPr lang="ru-RU" dirty="0"/>
              <a:t>– 0,11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ПП – 2 </a:t>
            </a:r>
            <a:r>
              <a:rPr lang="ru-RU" dirty="0"/>
              <a:t>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недостаточно </a:t>
            </a:r>
            <a:r>
              <a:rPr lang="ru-RU" dirty="0"/>
              <a:t>минеральных веществ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отсутствие витаминов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Использование: всем </a:t>
            </a:r>
            <a:r>
              <a:rPr lang="ru-RU" dirty="0"/>
              <a:t>видам животных в свежем </a:t>
            </a:r>
            <a:r>
              <a:rPr lang="ru-RU" dirty="0" smtClean="0"/>
              <a:t>(</a:t>
            </a:r>
            <a:r>
              <a:rPr lang="ru-RU" dirty="0"/>
              <a:t>15-20 </a:t>
            </a:r>
            <a:r>
              <a:rPr lang="ru-RU" dirty="0" smtClean="0"/>
              <a:t>кг коровам</a:t>
            </a:r>
            <a:r>
              <a:rPr lang="ru-RU" dirty="0"/>
              <a:t>, 30-35 кг – откорме КРС, 8-10 кг взрослым свиньям</a:t>
            </a:r>
            <a:r>
              <a:rPr lang="ru-RU" dirty="0" smtClean="0"/>
              <a:t>), в силосованном </a:t>
            </a:r>
            <a:r>
              <a:rPr lang="ru-RU" dirty="0"/>
              <a:t>или в сушеном виде.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Отрицательное влияние на качество масла и </a:t>
            </a:r>
            <a:r>
              <a:rPr lang="ru-RU" dirty="0" smtClean="0"/>
              <a:t>сыра.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Сушеная мезга – компонент комбикормов (5-10</a:t>
            </a:r>
            <a:r>
              <a:rPr lang="ru-RU" dirty="0" smtClean="0"/>
              <a:t>%).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607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Отходы крахмального производства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err="1" smtClean="0"/>
              <a:t>Глютен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отход получения крахмала из кукурузы. В </a:t>
            </a:r>
            <a:r>
              <a:rPr lang="ru-RU" dirty="0"/>
              <a:t>сухом </a:t>
            </a:r>
            <a:r>
              <a:rPr lang="ru-RU" dirty="0" smtClean="0"/>
              <a:t>веществе: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ОКЕ, ЭКЕ </a:t>
            </a:r>
            <a:r>
              <a:rPr lang="ru-RU" dirty="0"/>
              <a:t>– 1,25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ПП </a:t>
            </a:r>
            <a:r>
              <a:rPr lang="ru-RU" dirty="0"/>
              <a:t>– 450 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Р </a:t>
            </a:r>
            <a:r>
              <a:rPr lang="ru-RU" dirty="0"/>
              <a:t>–</a:t>
            </a:r>
            <a:r>
              <a:rPr lang="ru-RU" dirty="0" smtClean="0"/>
              <a:t> до 7,0 г </a:t>
            </a:r>
          </a:p>
          <a:p>
            <a:r>
              <a:rPr lang="ru-RU" b="1" dirty="0" smtClean="0"/>
              <a:t>Гидрол</a:t>
            </a:r>
            <a:r>
              <a:rPr lang="ru-RU" dirty="0" smtClean="0"/>
              <a:t> – отход производства </a:t>
            </a:r>
            <a:r>
              <a:rPr lang="ru-RU" dirty="0"/>
              <a:t>глюкозы из </a:t>
            </a:r>
            <a:r>
              <a:rPr lang="ru-RU" dirty="0" smtClean="0"/>
              <a:t>крахмала.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Богат сахаром</a:t>
            </a:r>
          </a:p>
          <a:p>
            <a:endParaRPr lang="ru-RU" b="1" dirty="0" smtClean="0"/>
          </a:p>
          <a:p>
            <a:r>
              <a:rPr lang="ru-RU" b="1" dirty="0" smtClean="0"/>
              <a:t>Использование</a:t>
            </a:r>
            <a:r>
              <a:rPr lang="ru-RU" dirty="0" smtClean="0"/>
              <a:t> </a:t>
            </a:r>
            <a:r>
              <a:rPr lang="ru-RU" dirty="0" err="1"/>
              <a:t>глютена</a:t>
            </a:r>
            <a:r>
              <a:rPr lang="ru-RU" dirty="0"/>
              <a:t> и гидрола</a:t>
            </a:r>
            <a:r>
              <a:rPr lang="ru-RU" dirty="0" smtClean="0"/>
              <a:t>: комбикормовая промышленность.</a:t>
            </a:r>
            <a:endParaRPr lang="ru-RU" dirty="0"/>
          </a:p>
        </p:txBody>
      </p:sp>
      <p:pic>
        <p:nvPicPr>
          <p:cNvPr id="9218" name="Picture 2" descr="https://agro-ukraine.com/imgs/board/4/1173404-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34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201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Отходы сахарного производства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834347" y="1619211"/>
            <a:ext cx="5363058" cy="47721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smtClean="0"/>
              <a:t>Свекловичный жом</a:t>
            </a:r>
            <a:r>
              <a:rPr lang="ru-RU" smtClean="0"/>
              <a:t> используют: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mtClean="0"/>
              <a:t>в свежем виде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mtClean="0"/>
              <a:t>в кислом силосуемом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mtClean="0"/>
              <a:t>в аммонизированном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mtClean="0"/>
              <a:t>в сухом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mtClean="0"/>
              <a:t>в гранулированном (вместе с травяной мукой, карбамидом, макро- и микроэлементами)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mtClean="0"/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smtClean="0"/>
              <a:t>Свежий жом</a:t>
            </a:r>
            <a:r>
              <a:rPr lang="ru-RU" smtClean="0"/>
              <a:t> – сладкий водянистый, обеззоленный корм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mtClean="0"/>
              <a:t>Химический состав и питательность: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mtClean="0"/>
              <a:t>сухое вещество – до 11%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mtClean="0"/>
              <a:t>ЭКЕ – до 0,10-0,11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mtClean="0"/>
              <a:t>ПП – до 6-8 г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mtClean="0"/>
              <a:t>переваримость питательных веществ – 80-90%</a:t>
            </a:r>
            <a:endParaRPr lang="ru-RU" dirty="0"/>
          </a:p>
        </p:txBody>
      </p:sp>
      <p:pic>
        <p:nvPicPr>
          <p:cNvPr id="10244" name="Picture 4" descr="https://board.mur.tv/uploads/images/listings/ej/3/xmuo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r="167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04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Отходы сахарного производства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834346" y="1619211"/>
            <a:ext cx="5906811" cy="431652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Патока (</a:t>
            </a:r>
            <a:r>
              <a:rPr lang="ru-RU" b="1" dirty="0" smtClean="0"/>
              <a:t>меласса)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Химический состав: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воды </a:t>
            </a:r>
            <a:r>
              <a:rPr lang="ru-RU" dirty="0"/>
              <a:t>– </a:t>
            </a:r>
            <a:r>
              <a:rPr lang="ru-RU" dirty="0" smtClean="0"/>
              <a:t>20%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сахара </a:t>
            </a:r>
            <a:r>
              <a:rPr lang="ru-RU" dirty="0"/>
              <a:t>– </a:t>
            </a:r>
            <a:r>
              <a:rPr lang="ru-RU" dirty="0" smtClean="0"/>
              <a:t>50-60%</a:t>
            </a:r>
            <a:endParaRPr lang="ru-RU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золы </a:t>
            </a:r>
            <a:r>
              <a:rPr lang="ru-RU" dirty="0"/>
              <a:t>– </a:t>
            </a:r>
            <a:r>
              <a:rPr lang="ru-RU" dirty="0" smtClean="0"/>
              <a:t>10% </a:t>
            </a:r>
            <a:r>
              <a:rPr lang="ru-RU" dirty="0"/>
              <a:t>(К, </a:t>
            </a:r>
            <a:r>
              <a:rPr lang="ru-RU" dirty="0" err="1"/>
              <a:t>Mg</a:t>
            </a:r>
            <a:r>
              <a:rPr lang="ru-RU" dirty="0"/>
              <a:t> – около </a:t>
            </a:r>
            <a:r>
              <a:rPr lang="ru-RU" dirty="0" smtClean="0"/>
              <a:t>50% </a:t>
            </a:r>
            <a:r>
              <a:rPr lang="ru-RU" dirty="0"/>
              <a:t>золы)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азотистые </a:t>
            </a:r>
            <a:r>
              <a:rPr lang="ru-RU" dirty="0"/>
              <a:t>вещества – </a:t>
            </a:r>
            <a:r>
              <a:rPr lang="ru-RU" dirty="0" smtClean="0"/>
              <a:t>10% 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Питательность: ОКЕ – </a:t>
            </a:r>
            <a:r>
              <a:rPr lang="ru-RU" dirty="0" smtClean="0"/>
              <a:t>0,8-0,94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ПП </a:t>
            </a:r>
            <a:r>
              <a:rPr lang="ru-RU" dirty="0"/>
              <a:t>– до </a:t>
            </a:r>
            <a:r>
              <a:rPr lang="ru-RU" dirty="0" smtClean="0"/>
              <a:t>50-60 </a:t>
            </a:r>
            <a:r>
              <a:rPr lang="ru-RU" dirty="0"/>
              <a:t>г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Переваримость питательных веществ – </a:t>
            </a:r>
            <a:r>
              <a:rPr lang="ru-RU" dirty="0" smtClean="0"/>
              <a:t>90-95%.</a:t>
            </a:r>
            <a:endParaRPr lang="ru-RU" dirty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dirty="0" smtClean="0"/>
              <a:t>Избыточное </a:t>
            </a:r>
            <a:r>
              <a:rPr lang="ru-RU" dirty="0"/>
              <a:t>скармливание – расстройство функции ЖКТ (избыток калия и нитратов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11266" name="Picture 2" descr="https://static.tildacdn.com/tild3038-3766-4731-b763-343466333731/image.pn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r="170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846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зерновых кормов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589935" y="1619211"/>
            <a:ext cx="10607470" cy="431652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1" dirty="0" smtClean="0"/>
              <a:t>Концентраты</a:t>
            </a:r>
            <a:r>
              <a:rPr lang="ru-RU" dirty="0" smtClean="0"/>
              <a:t> – все </a:t>
            </a:r>
            <a:r>
              <a:rPr lang="ru-RU" dirty="0"/>
              <a:t>зерновые корма, отходы мукомольного (отруби), маслоэкстракционного (жмыхи и шроты</a:t>
            </a:r>
            <a:r>
              <a:rPr lang="ru-RU" dirty="0" smtClean="0"/>
              <a:t>) производств, </a:t>
            </a:r>
            <a:r>
              <a:rPr lang="ru-RU" dirty="0"/>
              <a:t>высушенные остатки крахмального, свеклосахарного и бродильного производства, комбикорма.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Концентраты составляют основу рациона в свиноводстве и птицеводстве и служат дополнительными </a:t>
            </a:r>
            <a:r>
              <a:rPr lang="ru-RU" dirty="0" smtClean="0"/>
              <a:t>кормами в </a:t>
            </a:r>
            <a:r>
              <a:rPr lang="ru-RU" dirty="0"/>
              <a:t>скотоводстве, овцеводстве, коневодстве и кролиководстве</a:t>
            </a:r>
            <a:r>
              <a:rPr lang="ru-RU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Питательность концентрированных кормов (1 кг):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ОЭ </a:t>
            </a:r>
            <a:r>
              <a:rPr lang="ru-RU" dirty="0"/>
              <a:t>– </a:t>
            </a:r>
            <a:r>
              <a:rPr lang="ru-RU" dirty="0" smtClean="0"/>
              <a:t>8-14 МДж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ПП </a:t>
            </a:r>
            <a:r>
              <a:rPr lang="ru-RU" dirty="0"/>
              <a:t>– </a:t>
            </a:r>
            <a:r>
              <a:rPr lang="ru-RU" dirty="0" smtClean="0"/>
              <a:t>80-400г.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314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Отходы </a:t>
            </a:r>
            <a:r>
              <a:rPr lang="ru-RU" dirty="0" smtClean="0"/>
              <a:t>бродильного </a:t>
            </a:r>
            <a:r>
              <a:rPr lang="ru-RU" dirty="0"/>
              <a:t>производства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Барда</a:t>
            </a:r>
            <a:r>
              <a:rPr lang="ru-RU" dirty="0" smtClean="0"/>
              <a:t> </a:t>
            </a:r>
            <a:r>
              <a:rPr lang="ru-RU" dirty="0"/>
              <a:t>–</a:t>
            </a:r>
            <a:r>
              <a:rPr lang="ru-RU" dirty="0" smtClean="0"/>
              <a:t> зерновая</a:t>
            </a:r>
            <a:r>
              <a:rPr lang="ru-RU" dirty="0"/>
              <a:t>, картофельная, сахарной свеклы, </a:t>
            </a:r>
            <a:r>
              <a:rPr lang="ru-RU" dirty="0" smtClean="0"/>
              <a:t>патоки; мутная </a:t>
            </a:r>
            <a:r>
              <a:rPr lang="ru-RU" dirty="0"/>
              <a:t>неоднородная жидкость от серого до коричневого </a:t>
            </a:r>
            <a:r>
              <a:rPr lang="ru-RU" dirty="0" smtClean="0"/>
              <a:t>цвета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Питательность и состав</a:t>
            </a:r>
            <a:r>
              <a:rPr lang="ru-RU" dirty="0" smtClean="0"/>
              <a:t>: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Вода – до </a:t>
            </a:r>
            <a:r>
              <a:rPr lang="ru-RU" dirty="0" smtClean="0"/>
              <a:t>90-95%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ОКЕ </a:t>
            </a:r>
            <a:r>
              <a:rPr lang="ru-RU" dirty="0"/>
              <a:t>– до </a:t>
            </a:r>
            <a:r>
              <a:rPr lang="ru-RU" dirty="0" smtClean="0"/>
              <a:t>0,11 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ПП </a:t>
            </a:r>
            <a:r>
              <a:rPr lang="ru-RU" dirty="0"/>
              <a:t>– до 27 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Витамины </a:t>
            </a:r>
            <a:r>
              <a:rPr lang="ru-RU" dirty="0"/>
              <a:t>группы В </a:t>
            </a:r>
            <a:r>
              <a:rPr lang="ru-RU" dirty="0" smtClean="0"/>
              <a:t>(</a:t>
            </a:r>
            <a:r>
              <a:rPr lang="ru-RU" dirty="0"/>
              <a:t>В</a:t>
            </a:r>
            <a:r>
              <a:rPr lang="ru-RU" baseline="-25000" dirty="0"/>
              <a:t>12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2290" name="Picture 2" descr="https://aqua-control.ru/images/stories/Prom/spirt2.gif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4" b="1150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94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Отходы </a:t>
            </a:r>
            <a:r>
              <a:rPr lang="ru-RU" dirty="0" smtClean="0"/>
              <a:t>бродильного </a:t>
            </a:r>
            <a:r>
              <a:rPr lang="ru-RU" dirty="0"/>
              <a:t>производства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834347" y="1619211"/>
            <a:ext cx="5802130" cy="4530866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Пивная </a:t>
            </a:r>
            <a:r>
              <a:rPr lang="ru-RU" b="1" dirty="0" smtClean="0"/>
              <a:t>дробина. </a:t>
            </a:r>
            <a:r>
              <a:rPr lang="ru-RU" dirty="0" smtClean="0"/>
              <a:t>В </a:t>
            </a:r>
            <a:r>
              <a:rPr lang="ru-RU" dirty="0"/>
              <a:t>1 кг </a:t>
            </a:r>
            <a:r>
              <a:rPr lang="ru-RU" dirty="0" smtClean="0"/>
              <a:t>свежей содержится: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/>
              <a:t>с</a:t>
            </a:r>
            <a:r>
              <a:rPr lang="ru-RU" dirty="0" smtClean="0"/>
              <a:t>ухого </a:t>
            </a:r>
            <a:r>
              <a:rPr lang="ru-RU" dirty="0"/>
              <a:t>вещества –</a:t>
            </a:r>
            <a:r>
              <a:rPr lang="ru-RU" dirty="0" smtClean="0"/>
              <a:t> 20% 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ОКЕ </a:t>
            </a:r>
            <a:r>
              <a:rPr lang="ru-RU" dirty="0"/>
              <a:t>–</a:t>
            </a:r>
            <a:r>
              <a:rPr lang="ru-RU" dirty="0" smtClean="0"/>
              <a:t> 0,23-0,24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ПП </a:t>
            </a:r>
            <a:r>
              <a:rPr lang="ru-RU" dirty="0"/>
              <a:t>– до 45 </a:t>
            </a:r>
            <a:r>
              <a:rPr lang="ru-RU" dirty="0" smtClean="0"/>
              <a:t>г 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сырой </a:t>
            </a:r>
            <a:r>
              <a:rPr lang="ru-RU" dirty="0"/>
              <a:t>клетчатки – до 35 г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/>
              <a:t>– 0,1 </a:t>
            </a:r>
            <a:r>
              <a:rPr lang="ru-RU" dirty="0" smtClean="0"/>
              <a:t>г, Р </a:t>
            </a:r>
            <a:r>
              <a:rPr lang="ru-RU" dirty="0"/>
              <a:t>– 1,8 г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переваримость </a:t>
            </a:r>
            <a:r>
              <a:rPr lang="ru-RU" dirty="0"/>
              <a:t>питательных веществ – </a:t>
            </a:r>
            <a:r>
              <a:rPr lang="ru-RU" dirty="0" smtClean="0"/>
              <a:t>80-85%.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ru-RU" dirty="0" smtClean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Сушенная</a:t>
            </a:r>
            <a:r>
              <a:rPr lang="ru-RU" dirty="0" smtClean="0"/>
              <a:t> </a:t>
            </a:r>
            <a:r>
              <a:rPr lang="ru-RU" dirty="0"/>
              <a:t>пивная </a:t>
            </a:r>
            <a:r>
              <a:rPr lang="ru-RU" dirty="0" smtClean="0"/>
              <a:t>дробина – в </a:t>
            </a:r>
            <a:r>
              <a:rPr lang="ru-RU" dirty="0"/>
              <a:t>1 кг </a:t>
            </a:r>
            <a:r>
              <a:rPr lang="ru-RU" dirty="0" smtClean="0"/>
              <a:t>содержится: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ОКЕ </a:t>
            </a:r>
            <a:r>
              <a:rPr lang="ru-RU" dirty="0"/>
              <a:t>– </a:t>
            </a:r>
            <a:r>
              <a:rPr lang="ru-RU" dirty="0" smtClean="0"/>
              <a:t>0,80-0,87 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ПП </a:t>
            </a:r>
            <a:r>
              <a:rPr lang="ru-RU" dirty="0"/>
              <a:t>– до </a:t>
            </a:r>
            <a:r>
              <a:rPr lang="ru-RU" dirty="0" smtClean="0"/>
              <a:t>160-170 </a:t>
            </a:r>
            <a:r>
              <a:rPr lang="ru-RU" dirty="0"/>
              <a:t>г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/>
              <a:t>–</a:t>
            </a:r>
            <a:r>
              <a:rPr lang="ru-RU" dirty="0" smtClean="0"/>
              <a:t> </a:t>
            </a:r>
            <a:r>
              <a:rPr lang="ru-RU" dirty="0"/>
              <a:t>5 </a:t>
            </a:r>
            <a:r>
              <a:rPr lang="ru-RU" dirty="0" smtClean="0"/>
              <a:t>г, Р </a:t>
            </a:r>
            <a:r>
              <a:rPr lang="ru-RU" dirty="0"/>
              <a:t>–</a:t>
            </a:r>
            <a:r>
              <a:rPr lang="ru-RU" dirty="0" smtClean="0"/>
              <a:t> 8 г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переваримость </a:t>
            </a:r>
            <a:r>
              <a:rPr lang="ru-RU" dirty="0"/>
              <a:t>питательных веществ – </a:t>
            </a:r>
            <a:r>
              <a:rPr lang="ru-RU" dirty="0" smtClean="0"/>
              <a:t>75%.</a:t>
            </a:r>
            <a:endParaRPr lang="ru-RU" dirty="0"/>
          </a:p>
        </p:txBody>
      </p:sp>
      <p:pic>
        <p:nvPicPr>
          <p:cNvPr id="13314" name="Picture 2" descr="https://avatars.dzeninfra.ru/get-zen_doc/5210062/pub_625d19df82625e26dc54462e_625d1ac8e172d02ca0917d7a/scale_1200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r="175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72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9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зерновых кормов</a:t>
            </a:r>
          </a:p>
        </p:txBody>
      </p:sp>
      <p:pic>
        <p:nvPicPr>
          <p:cNvPr id="1028" name="Picture 4" descr="https://atgarant.ru/drive/files/public/big/47837f35b30cc585e2dd08d147e29f283481b4878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1757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Зерно </a:t>
            </a:r>
            <a:r>
              <a:rPr lang="ru-RU" dirty="0" smtClean="0"/>
              <a:t>злаков: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ячмень</a:t>
            </a:r>
            <a:r>
              <a:rPr lang="ru-RU" dirty="0"/>
              <a:t>, кукуруза, овес, просо, сорго, рожь, </a:t>
            </a:r>
            <a:r>
              <a:rPr lang="ru-RU" dirty="0" smtClean="0"/>
              <a:t>пшеница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богато БЭВ (крахмалом).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протеин 10-14</a:t>
            </a:r>
            <a:r>
              <a:rPr lang="ru-RU" dirty="0"/>
              <a:t>% от </a:t>
            </a:r>
            <a:r>
              <a:rPr lang="ru-RU" dirty="0" smtClean="0"/>
              <a:t>СВ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на </a:t>
            </a:r>
            <a:r>
              <a:rPr lang="ru-RU" dirty="0"/>
              <a:t>3-4 части фосфора </a:t>
            </a:r>
            <a:r>
              <a:rPr lang="ru-RU" dirty="0" smtClean="0"/>
              <a:t>приходится </a:t>
            </a:r>
            <a:r>
              <a:rPr lang="ru-RU" dirty="0"/>
              <a:t>1 часть </a:t>
            </a:r>
            <a:r>
              <a:rPr lang="ru-RU" dirty="0" smtClean="0"/>
              <a:t>кальция.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69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зерновых кормов</a:t>
            </a:r>
          </a:p>
        </p:txBody>
      </p:sp>
      <p:pic>
        <p:nvPicPr>
          <p:cNvPr id="3074" name="Picture 2" descr="https://exp.idk.ru/wp-content/uploads/2019/12/beans-1-scaled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648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Зерно </a:t>
            </a:r>
            <a:r>
              <a:rPr lang="ru-RU" dirty="0" smtClean="0"/>
              <a:t>бобовых: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горох</a:t>
            </a:r>
            <a:r>
              <a:rPr lang="ru-RU" dirty="0"/>
              <a:t>, бобы, вика, люпин, </a:t>
            </a:r>
            <a:r>
              <a:rPr lang="ru-RU" dirty="0" smtClean="0"/>
              <a:t>соя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богато протеином – 20-40%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больше минеральных веществ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Р </a:t>
            </a:r>
            <a:r>
              <a:rPr lang="ru-RU" dirty="0"/>
              <a:t>в 2 раза больше, чем </a:t>
            </a:r>
            <a:r>
              <a:rPr lang="ru-RU" dirty="0" err="1"/>
              <a:t>Са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631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зерновых кормов</a:t>
            </a:r>
          </a:p>
        </p:txBody>
      </p:sp>
      <p:pic>
        <p:nvPicPr>
          <p:cNvPr id="4098" name="Picture 2" descr="https://static.tildacdn.com/tild6161-3739-4838-a432-323136356263/depositphotos_44323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Семена масличных </a:t>
            </a:r>
            <a:r>
              <a:rPr lang="ru-RU" dirty="0" smtClean="0"/>
              <a:t>культур: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лен</a:t>
            </a:r>
            <a:r>
              <a:rPr lang="ru-RU" dirty="0"/>
              <a:t>, подсолнечник, </a:t>
            </a:r>
            <a:r>
              <a:rPr lang="ru-RU" dirty="0" smtClean="0"/>
              <a:t>рапс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богаты жиром – 35</a:t>
            </a:r>
            <a:r>
              <a:rPr lang="ru-RU" dirty="0"/>
              <a:t>% и </a:t>
            </a:r>
            <a:r>
              <a:rPr lang="ru-RU" dirty="0" smtClean="0"/>
              <a:t>более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содержание протеина </a:t>
            </a:r>
            <a:r>
              <a:rPr lang="ru-RU" dirty="0"/>
              <a:t>до 25</a:t>
            </a:r>
            <a:r>
              <a:rPr lang="ru-RU" dirty="0" smtClean="0"/>
              <a:t>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используют ограничено как диетический корм.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25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зерновых кормов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678426" y="1619211"/>
            <a:ext cx="10518979" cy="431652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Питательность концентрированных кормов (1 кг):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/>
              <a:t>ОЭ – 8-14 МДж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/>
              <a:t>ПП – 80-400г.</a:t>
            </a:r>
          </a:p>
          <a:p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годовой структуре кормовых рационов концентраты </a:t>
            </a:r>
            <a:r>
              <a:rPr lang="ru-RU" dirty="0" smtClean="0"/>
              <a:t>занимают (от </a:t>
            </a:r>
            <a:r>
              <a:rPr lang="ru-RU" dirty="0"/>
              <a:t>годовой потребности в </a:t>
            </a:r>
            <a:r>
              <a:rPr lang="ru-RU" dirty="0" smtClean="0"/>
              <a:t>ЭКЕ)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у </a:t>
            </a:r>
            <a:r>
              <a:rPr lang="ru-RU" dirty="0"/>
              <a:t>КРС – </a:t>
            </a:r>
            <a:r>
              <a:rPr lang="ru-RU" dirty="0" smtClean="0"/>
              <a:t>25-50%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у лошадей </a:t>
            </a:r>
            <a:r>
              <a:rPr lang="ru-RU" dirty="0"/>
              <a:t>– </a:t>
            </a:r>
            <a:r>
              <a:rPr lang="ru-RU" dirty="0" smtClean="0"/>
              <a:t>30-50%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у овец </a:t>
            </a:r>
            <a:r>
              <a:rPr lang="ru-RU" dirty="0"/>
              <a:t>– </a:t>
            </a:r>
            <a:r>
              <a:rPr lang="ru-RU" dirty="0" smtClean="0"/>
              <a:t>10-12%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у свиней </a:t>
            </a:r>
            <a:r>
              <a:rPr lang="ru-RU" dirty="0"/>
              <a:t>– </a:t>
            </a:r>
            <a:r>
              <a:rPr lang="ru-RU" dirty="0" smtClean="0"/>
              <a:t>70% </a:t>
            </a:r>
            <a:r>
              <a:rPr lang="ru-RU" dirty="0"/>
              <a:t>и </a:t>
            </a:r>
            <a:r>
              <a:rPr lang="ru-RU" dirty="0" smtClean="0"/>
              <a:t>более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у птицы </a:t>
            </a:r>
            <a:r>
              <a:rPr lang="ru-RU" dirty="0"/>
              <a:t>– </a:t>
            </a:r>
            <a:r>
              <a:rPr lang="ru-RU" dirty="0" smtClean="0"/>
              <a:t>до 90% </a:t>
            </a:r>
            <a:r>
              <a:rPr lang="ru-RU" dirty="0"/>
              <a:t>и </a:t>
            </a:r>
            <a:r>
              <a:rPr lang="ru-RU" dirty="0" smtClean="0"/>
              <a:t>более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67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Зерновые злаковые</a:t>
            </a:r>
            <a:endParaRPr lang="ru-RU" dirty="0"/>
          </a:p>
        </p:txBody>
      </p:sp>
      <p:graphicFrame>
        <p:nvGraphicFramePr>
          <p:cNvPr id="5" name="Group 389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4277861885"/>
              </p:ext>
            </p:extLst>
          </p:nvPr>
        </p:nvGraphicFramePr>
        <p:xfrm>
          <a:off x="365159" y="1906588"/>
          <a:ext cx="11300814" cy="438912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29122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77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77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77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77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777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3887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Показатели</a:t>
                      </a:r>
                    </a:p>
                  </a:txBody>
                  <a:tcPr marL="38893" marR="38893" anchor="ctr"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Корма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Кукуруза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Овес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Ячмень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Просо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Пшеница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ЭКЕ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1,27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1,10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1,09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0,98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1,15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8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13,0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13,0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13,0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13,0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13,0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8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Протеин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11,8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13,7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11,8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14,7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8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Жир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3,3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8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Клетчатка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9,5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8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БЭВ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68,5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57,1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63,4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58,9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67,5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7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Зола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3,6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2,7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3,2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1,3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8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Кальций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0,03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0,12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0,06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0,01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0,11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8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Фосфор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0,32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0,35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0,36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0,51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0,48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4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Каротин, мг/кг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3-9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0-5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0-5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0-1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0-1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893" marR="38893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58" y="1348438"/>
            <a:ext cx="72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/>
              <a:t>Химический состав и питательность зерна злаковых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711024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">
      <a:dk1>
        <a:srgbClr val="001B71"/>
      </a:dk1>
      <a:lt1>
        <a:srgbClr val="FFFFFF"/>
      </a:lt1>
      <a:dk2>
        <a:srgbClr val="373743"/>
      </a:dk2>
      <a:lt2>
        <a:srgbClr val="F4F4F6"/>
      </a:lt2>
      <a:accent1>
        <a:srgbClr val="67430C"/>
      </a:accent1>
      <a:accent2>
        <a:srgbClr val="D7A534"/>
      </a:accent2>
      <a:accent3>
        <a:srgbClr val="67430C"/>
      </a:accent3>
      <a:accent4>
        <a:srgbClr val="001B71"/>
      </a:accent4>
      <a:accent5>
        <a:srgbClr val="A2A2A2"/>
      </a:accent5>
      <a:accent6>
        <a:srgbClr val="FF0000"/>
      </a:accent6>
      <a:hlink>
        <a:srgbClr val="F4F4F6"/>
      </a:hlink>
      <a:folHlink>
        <a:srgbClr val="383A3F"/>
      </a:folHlink>
    </a:clrScheme>
    <a:fontScheme name="Другая 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6495</TotalTime>
  <Words>1813</Words>
  <Application>Microsoft Office PowerPoint</Application>
  <PresentationFormat>Широкоэкранный</PresentationFormat>
  <Paragraphs>417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copp-user</dc:creator>
  <cp:lastModifiedBy>Учетная запись Майкрософт</cp:lastModifiedBy>
  <cp:revision>196</cp:revision>
  <dcterms:created xsi:type="dcterms:W3CDTF">2021-11-18T06:01:37Z</dcterms:created>
  <dcterms:modified xsi:type="dcterms:W3CDTF">2024-08-25T15:48:49Z</dcterms:modified>
</cp:coreProperties>
</file>