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84" r:id="rId2"/>
    <p:sldId id="285" r:id="rId3"/>
    <p:sldId id="286" r:id="rId4"/>
    <p:sldId id="287" r:id="rId5"/>
    <p:sldId id="351" r:id="rId6"/>
    <p:sldId id="289" r:id="rId7"/>
    <p:sldId id="328" r:id="rId8"/>
    <p:sldId id="290" r:id="rId9"/>
    <p:sldId id="329" r:id="rId10"/>
    <p:sldId id="288" r:id="rId11"/>
    <p:sldId id="318" r:id="rId12"/>
    <p:sldId id="291" r:id="rId13"/>
    <p:sldId id="330" r:id="rId14"/>
    <p:sldId id="319" r:id="rId15"/>
    <p:sldId id="352" r:id="rId16"/>
    <p:sldId id="294" r:id="rId17"/>
    <p:sldId id="299" r:id="rId18"/>
    <p:sldId id="331" r:id="rId19"/>
    <p:sldId id="301" r:id="rId20"/>
    <p:sldId id="353" r:id="rId21"/>
    <p:sldId id="332" r:id="rId22"/>
    <p:sldId id="303" r:id="rId23"/>
    <p:sldId id="304" r:id="rId24"/>
    <p:sldId id="323" r:id="rId25"/>
    <p:sldId id="310" r:id="rId26"/>
    <p:sldId id="342" r:id="rId27"/>
    <p:sldId id="346" r:id="rId28"/>
    <p:sldId id="334" r:id="rId29"/>
    <p:sldId id="343" r:id="rId30"/>
    <p:sldId id="338" r:id="rId31"/>
    <p:sldId id="348" r:id="rId32"/>
    <p:sldId id="340" r:id="rId33"/>
    <p:sldId id="325" r:id="rId34"/>
    <p:sldId id="335" r:id="rId35"/>
    <p:sldId id="350" r:id="rId36"/>
    <p:sldId id="349" r:id="rId37"/>
    <p:sldId id="341" r:id="rId38"/>
    <p:sldId id="27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A2A"/>
    <a:srgbClr val="FCC133"/>
    <a:srgbClr val="EAE0B5"/>
    <a:srgbClr val="643F0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405" autoAdjust="0"/>
  </p:normalViewPr>
  <p:slideViewPr>
    <p:cSldViewPr snapToGrid="0">
      <p:cViewPr varScale="1">
        <p:scale>
          <a:sx n="86" d="100"/>
          <a:sy n="86" d="100"/>
        </p:scale>
        <p:origin x="45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DFD774F4-657D-4856-89DF-83903EE64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841A31D-9F94-4995-8B3E-63E7CAF62C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FEA3B-4E9F-41E1-87FF-3E012EC78E33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FEFB220-C4C2-44C9-A3AE-ADF0A0080C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C57FBEB-CEF5-4245-8BF4-A0EE374688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1AE05-8AAA-4D06-AE4C-2482BAF7A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774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72E1C-1F8D-49E2-B299-7468A682693B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46E24-2A5B-4557-B645-3FBA5ABFE9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1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1139094B-1A23-4A79-A191-9BD31304F5B3}"/>
              </a:ext>
            </a:extLst>
          </p:cNvPr>
          <p:cNvCxnSpPr>
            <a:cxnSpLocks/>
          </p:cNvCxnSpPr>
          <p:nvPr/>
        </p:nvCxnSpPr>
        <p:spPr>
          <a:xfrm flipH="1">
            <a:off x="485236" y="4789854"/>
            <a:ext cx="543464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C339AC5-F5B8-4BCA-9918-684E6CD02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rcRect l="45826" b="17590"/>
          <a:stretch/>
        </p:blipFill>
        <p:spPr>
          <a:xfrm>
            <a:off x="7362923" y="1794338"/>
            <a:ext cx="4610272" cy="373098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332" y="1699406"/>
            <a:ext cx="6484485" cy="2978131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Тема 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13ED82C-1866-4F85-B12A-293CDC743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332" y="4949746"/>
            <a:ext cx="6694099" cy="27785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Иванов Иван Иванович,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0E6C540-A4DF-4C58-8C62-60DBA6F450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1" y="471644"/>
            <a:ext cx="2392481" cy="471689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="" xmlns:a16="http://schemas.microsoft.com/office/drawing/2014/main" id="{A65BB67D-BC73-4298-8FA6-141DDD6A6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331" y="5286073"/>
            <a:ext cx="6694100" cy="435735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кандидат экономических наук, доцент (заведующий) кафедры(ой) …полное название кафедры… ставропольского ГАУ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AC02C29-D361-481F-9BEB-E7C6E88DBD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3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1649D466-D924-41C5-B8FF-D3C94D78636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0E357D55-2774-413D-B945-98FE78058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1F478664-3918-4EE9-821C-5963EC2434CD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Текст 4">
            <a:extLst>
              <a:ext uri="{FF2B5EF4-FFF2-40B4-BE49-F238E27FC236}">
                <a16:creationId xmlns="" xmlns:a16="http://schemas.microsoft.com/office/drawing/2014/main" id="{060492E4-D3A0-4F3E-A4B4-9576444C4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="" xmlns:a16="http://schemas.microsoft.com/office/drawing/2014/main" id="{16709147-6787-4627-917D-BA78F8C18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7288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9">
            <a:extLst>
              <a:ext uri="{FF2B5EF4-FFF2-40B4-BE49-F238E27FC236}">
                <a16:creationId xmlns="" xmlns:a16="http://schemas.microsoft.com/office/drawing/2014/main" id="{C0197583-1BF2-4762-B5AF-997232BF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3339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="" xmlns:a16="http://schemas.microsoft.com/office/drawing/2014/main" id="{D038AFBF-7C07-4F16-980C-A36853B057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681" y="4586406"/>
            <a:ext cx="10720062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D8C57B7-F856-40D4-8A79-F358EDDF9D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1649D466-D924-41C5-B8FF-D3C94D78636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0E357D55-2774-413D-B945-98FE78058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1F478664-3918-4EE9-821C-5963EC2434CD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Текст 4">
            <a:extLst>
              <a:ext uri="{FF2B5EF4-FFF2-40B4-BE49-F238E27FC236}">
                <a16:creationId xmlns="" xmlns:a16="http://schemas.microsoft.com/office/drawing/2014/main" id="{060492E4-D3A0-4F3E-A4B4-9576444C4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="" xmlns:a16="http://schemas.microsoft.com/office/drawing/2014/main" id="{16709147-6787-4627-917D-BA78F8C18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83114" y="1471688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9">
            <a:extLst>
              <a:ext uri="{FF2B5EF4-FFF2-40B4-BE49-F238E27FC236}">
                <a16:creationId xmlns="" xmlns:a16="http://schemas.microsoft.com/office/drawing/2014/main" id="{C0197583-1BF2-4762-B5AF-997232BF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4182" y="1471688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9" name="Рисунок 9">
            <a:extLst>
              <a:ext uri="{FF2B5EF4-FFF2-40B4-BE49-F238E27FC236}">
                <a16:creationId xmlns="" xmlns:a16="http://schemas.microsoft.com/office/drawing/2014/main" id="{3696CB45-93E9-4066-8715-6BDE41269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83114" y="4039035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3955E058-34D8-4EE2-BDB4-126A586E4C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4182" y="4039035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753CA5E-93A8-4861-8D4F-A2CC0FBD41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63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72BF226B-82E7-4D5B-AB88-CB68CC411E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478" y="1753520"/>
            <a:ext cx="8123511" cy="43165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770597F-50ED-4DF8-B4D8-0A093B7A4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64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="" xmlns:a16="http://schemas.microsoft.com/office/drawing/2014/main" id="{9C046C4E-9193-4CAE-860C-F981D732D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1741" y="1661470"/>
            <a:ext cx="6441376" cy="460130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FACBAEB-9D17-439E-9BBE-4F38BCC6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55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591D950-F79C-4E71-A232-176C78703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6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3" name="Рисунок 9">
            <a:extLst>
              <a:ext uri="{FF2B5EF4-FFF2-40B4-BE49-F238E27FC236}">
                <a16:creationId xmlns="" xmlns:a16="http://schemas.microsoft.com/office/drawing/2014/main" id="{36CC45C9-24F1-40E1-80A2-873E9F9DF2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64269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7" name="Рисунок 9">
            <a:extLst>
              <a:ext uri="{FF2B5EF4-FFF2-40B4-BE49-F238E27FC236}">
                <a16:creationId xmlns="" xmlns:a16="http://schemas.microsoft.com/office/drawing/2014/main" id="{5F25DC22-2CF8-4F3D-A1DF-2D85FC4EEF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0652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8" name="Текст 2">
            <a:extLst>
              <a:ext uri="{FF2B5EF4-FFF2-40B4-BE49-F238E27FC236}">
                <a16:creationId xmlns="" xmlns:a16="http://schemas.microsoft.com/office/drawing/2014/main" id="{C6EF832C-C77D-4097-980B-27F22D0E9E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969" y="4531611"/>
            <a:ext cx="10720062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4AC9257-DC50-4D45-B9EF-7B0B718AF5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="" xmlns:a16="http://schemas.microsoft.com/office/drawing/2014/main" id="{08029809-C4FD-4994-9E8C-E191852DB9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4595" y="1906444"/>
            <a:ext cx="3646417" cy="374205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="" xmlns:a16="http://schemas.microsoft.com/office/drawing/2014/main" id="{DFF71793-0B89-4636-8ED2-AF0219A59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4347" y="1619211"/>
            <a:ext cx="5363058" cy="43165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C0263A2-33B6-4CB9-8F55-2889BF2982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23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125481E-93B3-4F69-91AA-E879506F45CE}"/>
              </a:ext>
            </a:extLst>
          </p:cNvPr>
          <p:cNvSpPr txBox="1"/>
          <p:nvPr userDrawn="1"/>
        </p:nvSpPr>
        <p:spPr>
          <a:xfrm>
            <a:off x="1406800" y="3090469"/>
            <a:ext cx="937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4A18858-A63C-4DE9-90C8-B26917E77A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1" y="471644"/>
            <a:ext cx="2392481" cy="4716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1B22699-20E9-4C0C-8D56-79DDD65830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2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947" y="2079683"/>
            <a:ext cx="10843403" cy="4485020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3CE5228-51A9-497E-8F4A-EA1AFC9E5B92}"/>
              </a:ext>
            </a:extLst>
          </p:cNvPr>
          <p:cNvSpPr txBox="1"/>
          <p:nvPr userDrawn="1"/>
        </p:nvSpPr>
        <p:spPr>
          <a:xfrm>
            <a:off x="439947" y="1382400"/>
            <a:ext cx="931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3694BA1-43C9-4ACA-B71F-D08AD8D96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09" y="450622"/>
            <a:ext cx="1850927" cy="5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ер и название пункта л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011E3EF-370F-4031-88C5-DBFE1C0B5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43" y="2035175"/>
            <a:ext cx="10679113" cy="2881313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Номер и название пункта лекции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F905200-8F4C-4516-857C-832D508A71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09" y="450622"/>
            <a:ext cx="1850927" cy="5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957FC41-9EF1-4CD0-91E5-03D47102E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A09BAF0-057C-4124-A774-CC2C611822DA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="" xmlns:a16="http://schemas.microsoft.com/office/drawing/2014/main" id="{9CFC8145-040D-427F-B3DD-4AFCCCB2F4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69270EE-9107-45AE-BBDC-06FA8C1AE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1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1741C5C-559F-4E1E-89DE-CA01C7C01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FA96665E-597D-4FDE-A94E-730A135092B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1D85FB0-2DEE-4C63-85A1-E4A059B93B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B0FE8502-BCD2-4D6F-ADAA-0D1E129A7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3296" y="1846142"/>
            <a:ext cx="4495800" cy="380206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7706B4B-70F9-49C9-B9B3-7DA7A15B49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2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8B6D3F7-F1C0-4825-8D80-D3E297B3D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7A9D1402-D96F-4AB6-BFD5-0FB3B48B6143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Текст 4">
            <a:extLst>
              <a:ext uri="{FF2B5EF4-FFF2-40B4-BE49-F238E27FC236}">
                <a16:creationId xmlns="" xmlns:a16="http://schemas.microsoft.com/office/drawing/2014/main" id="{867ABDDE-3924-4C65-BC61-1B44FEE173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1CB5CB05-D425-4F89-82E2-066E32CEE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6754" y="1447863"/>
            <a:ext cx="6365853" cy="44999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14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EC2C6F-3B09-4140-A829-F8BC988661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7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376DB0-77FB-43A6-AFA5-54D8CFA4F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31386C5C-7FFD-48B5-A457-6E3F12C20191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="" xmlns:a16="http://schemas.microsoft.com/office/drawing/2014/main" id="{C576BB4E-1EAB-45EA-8BEF-96EC34E01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B6C5194E-274B-4145-81F2-7AF6A201B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8868" y="4583998"/>
            <a:ext cx="6365853" cy="171180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sp>
        <p:nvSpPr>
          <p:cNvPr id="19" name="Рисунок 9">
            <a:extLst>
              <a:ext uri="{FF2B5EF4-FFF2-40B4-BE49-F238E27FC236}">
                <a16:creationId xmlns="" xmlns:a16="http://schemas.microsoft.com/office/drawing/2014/main" id="{5E67CF03-7963-4B22-A4F3-836C29E6F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67374" y="1419299"/>
            <a:ext cx="3708840" cy="304504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AA81A8C-6A73-47BB-B7FB-8157BDD0BC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4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376DB0-77FB-43A6-AFA5-54D8CFA4F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31386C5C-7FFD-48B5-A457-6E3F12C20191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="" xmlns:a16="http://schemas.microsoft.com/office/drawing/2014/main" id="{C576BB4E-1EAB-45EA-8BEF-96EC34E01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B6C5194E-274B-4145-81F2-7AF6A201B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1864" y="4544747"/>
            <a:ext cx="6365853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sp>
        <p:nvSpPr>
          <p:cNvPr id="19" name="Рисунок 9">
            <a:extLst>
              <a:ext uri="{FF2B5EF4-FFF2-40B4-BE49-F238E27FC236}">
                <a16:creationId xmlns="" xmlns:a16="http://schemas.microsoft.com/office/drawing/2014/main" id="{5E67CF03-7963-4B22-A4F3-836C29E6F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7" y="1958206"/>
            <a:ext cx="2803584" cy="226596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7" name="Рисунок 9">
            <a:extLst>
              <a:ext uri="{FF2B5EF4-FFF2-40B4-BE49-F238E27FC236}">
                <a16:creationId xmlns="" xmlns:a16="http://schemas.microsoft.com/office/drawing/2014/main" id="{3D7E7A26-495B-499D-9ACD-C4EF9AE578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50978" y="1958206"/>
            <a:ext cx="2803584" cy="226596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A002FD3-A3DA-4B3C-AADE-E186936CA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4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986F72A-F306-4A2E-8D64-DA1263B5B9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2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6" r:id="rId3"/>
    <p:sldLayoutId id="2147483674" r:id="rId4"/>
    <p:sldLayoutId id="2147483650" r:id="rId5"/>
    <p:sldLayoutId id="2147483670" r:id="rId6"/>
    <p:sldLayoutId id="2147483675" r:id="rId7"/>
    <p:sldLayoutId id="2147483678" r:id="rId8"/>
    <p:sldLayoutId id="2147483680" r:id="rId9"/>
    <p:sldLayoutId id="2147483666" r:id="rId10"/>
    <p:sldLayoutId id="2147483679" r:id="rId11"/>
    <p:sldLayoutId id="2147483661" r:id="rId12"/>
    <p:sldLayoutId id="2147483681" r:id="rId13"/>
    <p:sldLayoutId id="2147483683" r:id="rId14"/>
    <p:sldLayoutId id="2147483673" r:id="rId15"/>
    <p:sldLayoutId id="2147483682" r:id="rId16"/>
    <p:sldLayoutId id="2147483684" r:id="rId17"/>
    <p:sldLayoutId id="214748368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D4C119DA-CF99-F436-2FDF-1F92B32557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mtClean="0"/>
              <a:t>Протеиновая, минеральная и витаминная питательность кормов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F413B38-AEDC-B043-46A5-76B17E6B07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mtClean="0"/>
              <a:t>Пономарева Мария Евгеньевна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AA318A8-7EB3-EDFF-3955-D82EB829DA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Кандидат ветеринарных наук, доцент кафедры кормления животных и общей биологии ставропольского ГАУ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613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>
                <a:solidFill>
                  <a:srgbClr val="001B71"/>
                </a:solidFill>
              </a:rPr>
              <a:t>Значение минеральных веществ для организма животных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1376000" cy="4316520"/>
          </a:xfrm>
          <a:prstGeom prst="rect">
            <a:avLst/>
          </a:prstGeom>
        </p:spPr>
        <p:txBody>
          <a:bodyPr wrap="square"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ru-RU" b="1" dirty="0"/>
              <a:t>Для контроля полноценности кормления используют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ветеринарно-зоотехнические </a:t>
            </a:r>
            <a:r>
              <a:rPr lang="ru-RU" b="1" dirty="0">
                <a:solidFill>
                  <a:srgbClr val="C00000"/>
                </a:solidFill>
              </a:rPr>
              <a:t>(зооветеринарные</a:t>
            </a:r>
            <a:r>
              <a:rPr lang="ru-RU" b="1" dirty="0" smtClean="0">
                <a:solidFill>
                  <a:srgbClr val="C00000"/>
                </a:solidFill>
              </a:rPr>
              <a:t>) методы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анализ </a:t>
            </a:r>
            <a:r>
              <a:rPr lang="ru-RU" dirty="0"/>
              <a:t>кормов и рационов по составу, питательности, сбалансированности и качеству, по величине приростов или другой продуктивности, оплате корма, показатели воспроизводства и т.д.</a:t>
            </a:r>
            <a:endParaRPr lang="ru-RU" dirty="0" smtClean="0"/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биохимические методы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для </a:t>
            </a:r>
            <a:r>
              <a:rPr lang="ru-RU" dirty="0"/>
              <a:t>контроля полноценности минерального питания проводят анализ крови (обязательно определение щелочного резерва), молока, волосяного покрова (марганец, медь – в пигментированном волосе), слюны (ранняя диагностика недостаточности калия и натрия), мочи, рентгенофотометрические исследования плотности костей. Так же проводят анализ содержимого рубца, скелетных мышц, яиц у птицы, тканей мозга (медь), печени (Со).</a:t>
            </a:r>
          </a:p>
        </p:txBody>
      </p:sp>
    </p:spTree>
    <p:extLst>
      <p:ext uri="{BB962C8B-B14F-4D97-AF65-F5344CB8AC3E}">
        <p14:creationId xmlns:p14="http://schemas.microsoft.com/office/powerpoint/2010/main" val="3138547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mtClean="0"/>
              <a:t>Макроэлементы: источники, доступность и усвоение, депонирование, реакция золы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9918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dirty="0"/>
              <a:t>Макроэлементы: </a:t>
            </a:r>
            <a:r>
              <a:rPr lang="ru-RU" b="1" dirty="0" err="1">
                <a:solidFill>
                  <a:srgbClr val="C00000"/>
                </a:solidFill>
              </a:rPr>
              <a:t>Ca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и</a:t>
            </a:r>
            <a:r>
              <a:rPr lang="ru-RU" b="1" dirty="0">
                <a:solidFill>
                  <a:srgbClr val="C00000"/>
                </a:solidFill>
              </a:rPr>
              <a:t> P (кальций и фосфор)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1376000" cy="431652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Биологическая роль:</a:t>
            </a:r>
            <a:endParaRPr lang="ru-RU" b="1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err="1" smtClean="0"/>
              <a:t>Ca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b="1" dirty="0"/>
              <a:t>P</a:t>
            </a:r>
            <a:r>
              <a:rPr lang="ru-RU" dirty="0"/>
              <a:t> – составляют 65-70% от суммы всех минеральных веществ организма, 2% от массы тела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99% </a:t>
            </a:r>
            <a:r>
              <a:rPr lang="ru-RU" b="1" dirty="0" err="1"/>
              <a:t>Ca</a:t>
            </a:r>
            <a:r>
              <a:rPr lang="ru-RU" dirty="0"/>
              <a:t> и 87% </a:t>
            </a:r>
            <a:r>
              <a:rPr lang="ru-RU" b="1" dirty="0"/>
              <a:t>P</a:t>
            </a:r>
            <a:r>
              <a:rPr lang="ru-RU" dirty="0"/>
              <a:t> содержится в скелете, в больших количествах выделяются с продукцией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err="1"/>
              <a:t>Ca</a:t>
            </a:r>
            <a:r>
              <a:rPr lang="ru-RU" dirty="0"/>
              <a:t> и </a:t>
            </a:r>
            <a:r>
              <a:rPr lang="ru-RU" b="1" dirty="0"/>
              <a:t>P</a:t>
            </a:r>
            <a:r>
              <a:rPr lang="ru-RU" dirty="0"/>
              <a:t> корма – структурный материал костной ткани, их резервы содержится в трабекулах костей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err="1" smtClean="0"/>
              <a:t>Ca</a:t>
            </a:r>
            <a:r>
              <a:rPr lang="ru-RU" dirty="0" smtClean="0"/>
              <a:t> </a:t>
            </a:r>
            <a:r>
              <a:rPr lang="ru-RU" dirty="0"/>
              <a:t>оказывает влияние на рост молодых животных, на величину и качество продукции, возбудимость мышечной и нервной ткани, участвует в регуляции проницаемости клеток, в свертывании крови, образовании костной ткани</a:t>
            </a:r>
            <a:r>
              <a:rPr lang="ru-RU" dirty="0" smtClean="0"/>
              <a:t>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 smtClean="0"/>
              <a:t>P</a:t>
            </a:r>
            <a:r>
              <a:rPr lang="ru-RU" dirty="0"/>
              <a:t> </a:t>
            </a:r>
            <a:r>
              <a:rPr lang="ru-RU" dirty="0" smtClean="0"/>
              <a:t>является </a:t>
            </a:r>
            <a:r>
              <a:rPr lang="ru-RU" dirty="0"/>
              <a:t>компонентом при образовании </a:t>
            </a:r>
            <a:r>
              <a:rPr lang="ru-RU" dirty="0" err="1"/>
              <a:t>гексозофосфатов</a:t>
            </a:r>
            <a:r>
              <a:rPr lang="ru-RU" dirty="0"/>
              <a:t> и </a:t>
            </a:r>
            <a:r>
              <a:rPr lang="ru-RU" dirty="0" err="1" smtClean="0"/>
              <a:t>аденозинфосфатов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8" name="Picture 6" descr="https://ih1.redbubble.net/image.115672458.4069/bg,f8f8f8-flat,750x,075,f-pad,750x1000,f8f8f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9" b="12511"/>
          <a:stretch/>
        </p:blipFill>
        <p:spPr bwMode="auto">
          <a:xfrm>
            <a:off x="10991657" y="143402"/>
            <a:ext cx="109784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cdn3.vectorstock.com/i/1000x1000/25/27/phosphorus-chemical-element-vector-113125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 bwMode="auto">
          <a:xfrm>
            <a:off x="10991657" y="1488765"/>
            <a:ext cx="109017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601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328694" y="1281754"/>
            <a:ext cx="11448927" cy="4316520"/>
          </a:xfrm>
        </p:spPr>
        <p:txBody>
          <a:bodyPr/>
          <a:lstStyle/>
          <a:p>
            <a:r>
              <a:rPr lang="ru-RU" b="1" dirty="0" smtClean="0"/>
              <a:t>Потребность в </a:t>
            </a:r>
            <a:r>
              <a:rPr lang="ru-RU" b="1" dirty="0" err="1" smtClean="0"/>
              <a:t>Са</a:t>
            </a:r>
            <a:r>
              <a:rPr lang="ru-RU" b="1" dirty="0" smtClean="0"/>
              <a:t> и Р: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корове с продуктивностью 10 кг молока в сутки надо 55-70 г кальция и 40-45 г Р;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молодняку 11-26 г </a:t>
            </a:r>
            <a:r>
              <a:rPr lang="ru-RU" dirty="0" err="1" smtClean="0"/>
              <a:t>Са</a:t>
            </a:r>
            <a:r>
              <a:rPr lang="ru-RU" dirty="0" smtClean="0"/>
              <a:t> и 6-15 г Р на 100 кг массы,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овцематкам – 4-12 г </a:t>
            </a:r>
            <a:r>
              <a:rPr lang="ru-RU" dirty="0" err="1" smtClean="0"/>
              <a:t>Са</a:t>
            </a:r>
            <a:r>
              <a:rPr lang="ru-RU" dirty="0" smtClean="0"/>
              <a:t> и 2,6-6,8 г Р в сутки,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свиноматке 20-50 г </a:t>
            </a:r>
            <a:r>
              <a:rPr lang="ru-RU" dirty="0" err="1" smtClean="0"/>
              <a:t>Са</a:t>
            </a:r>
            <a:r>
              <a:rPr lang="ru-RU" dirty="0" smtClean="0"/>
              <a:t> и 30-40 г Р,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курам-несушкам 3% </a:t>
            </a:r>
            <a:r>
              <a:rPr lang="ru-RU" dirty="0" err="1" smtClean="0"/>
              <a:t>Са</a:t>
            </a:r>
            <a:r>
              <a:rPr lang="ru-RU" dirty="0" smtClean="0"/>
              <a:t> и 0,8% Р от СВ рациона</a:t>
            </a:r>
          </a:p>
          <a:p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Оптимальное </a:t>
            </a:r>
            <a:r>
              <a:rPr lang="ru-RU" dirty="0"/>
              <a:t>соотношение </a:t>
            </a:r>
            <a:r>
              <a:rPr lang="ru-RU" b="1" dirty="0" err="1"/>
              <a:t>Ca</a:t>
            </a:r>
            <a:r>
              <a:rPr lang="ru-RU" dirty="0"/>
              <a:t> и </a:t>
            </a:r>
            <a:r>
              <a:rPr lang="ru-RU" b="1" dirty="0"/>
              <a:t>P</a:t>
            </a:r>
            <a:r>
              <a:rPr lang="ru-RU" dirty="0"/>
              <a:t> в рационах 2 : 1 до 1 : 1</a:t>
            </a:r>
          </a:p>
        </p:txBody>
      </p:sp>
      <p:sp>
        <p:nvSpPr>
          <p:cNvPr id="8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dirty="0"/>
              <a:t>Макроэлементы: </a:t>
            </a:r>
            <a:r>
              <a:rPr lang="ru-RU" b="1" dirty="0" err="1">
                <a:solidFill>
                  <a:srgbClr val="C00000"/>
                </a:solidFill>
              </a:rPr>
              <a:t>Ca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и</a:t>
            </a:r>
            <a:r>
              <a:rPr lang="ru-RU" b="1" dirty="0">
                <a:solidFill>
                  <a:srgbClr val="C00000"/>
                </a:solidFill>
              </a:rPr>
              <a:t> P (кальций и фосфор) </a:t>
            </a:r>
          </a:p>
        </p:txBody>
      </p:sp>
    </p:spTree>
    <p:extLst>
      <p:ext uri="{BB962C8B-B14F-4D97-AF65-F5344CB8AC3E}">
        <p14:creationId xmlns:p14="http://schemas.microsoft.com/office/powerpoint/2010/main" val="2826149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5627914" y="1364967"/>
            <a:ext cx="6113243" cy="47517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 smtClean="0"/>
              <a:t>При недостатке </a:t>
            </a:r>
            <a:r>
              <a:rPr lang="ru-RU" sz="2000" dirty="0" err="1" smtClean="0"/>
              <a:t>Са</a:t>
            </a:r>
            <a:r>
              <a:rPr lang="ru-RU" sz="2000" dirty="0" smtClean="0"/>
              <a:t>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Расстройство </a:t>
            </a:r>
            <a:r>
              <a:rPr lang="ru-RU" sz="2000" dirty="0"/>
              <a:t>пищеварения (</a:t>
            </a:r>
            <a:r>
              <a:rPr lang="ru-RU" sz="2000" b="1" dirty="0"/>
              <a:t>атония</a:t>
            </a:r>
            <a:r>
              <a:rPr lang="ru-RU" sz="2000" dirty="0"/>
              <a:t>), воспаление кишечника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dirty="0"/>
              <a:t>Рахит</a:t>
            </a:r>
            <a:r>
              <a:rPr lang="ru-RU" sz="2000" dirty="0"/>
              <a:t> молодняка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dirty="0"/>
              <a:t>Остеомаляция</a:t>
            </a:r>
            <a:r>
              <a:rPr lang="ru-RU" sz="2000" dirty="0"/>
              <a:t> (размягчение) костей у взрослых животных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dirty="0"/>
              <a:t>Остеопороз</a:t>
            </a:r>
            <a:r>
              <a:rPr lang="ru-RU" sz="2000" dirty="0"/>
              <a:t> – атрофия костной ткани (истончение, пористость, хрупкость)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dirty="0"/>
              <a:t>Родильный парез</a:t>
            </a:r>
            <a:r>
              <a:rPr lang="ru-RU" sz="2000" dirty="0"/>
              <a:t> – у высокопродуктивных коров после отела: судороги мышц, паралич задней трети туловища, потеря сознания</a:t>
            </a:r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dirty="0"/>
              <a:t>Макроэлементы: </a:t>
            </a:r>
            <a:r>
              <a:rPr lang="ru-RU" b="1" dirty="0" err="1">
                <a:solidFill>
                  <a:srgbClr val="C00000"/>
                </a:solidFill>
              </a:rPr>
              <a:t>Ca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и</a:t>
            </a:r>
            <a:r>
              <a:rPr lang="ru-RU" b="1" dirty="0">
                <a:solidFill>
                  <a:srgbClr val="C00000"/>
                </a:solidFill>
              </a:rPr>
              <a:t> P (кальций и фосфор) </a:t>
            </a:r>
          </a:p>
        </p:txBody>
      </p:sp>
      <p:sp>
        <p:nvSpPr>
          <p:cNvPr id="7" name="Текст 6"/>
          <p:cNvSpPr txBox="1">
            <a:spLocks/>
          </p:cNvSpPr>
          <p:nvPr/>
        </p:nvSpPr>
        <p:spPr>
          <a:xfrm>
            <a:off x="373520" y="4276899"/>
            <a:ext cx="4860000" cy="1318358"/>
          </a:xfrm>
          <a:prstGeom prst="rect">
            <a:avLst/>
          </a:prstGeom>
          <a:solidFill>
            <a:schemeClr val="l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/>
              <a:t>Слева </a:t>
            </a:r>
            <a:r>
              <a:rPr lang="ru-RU" sz="1600" dirty="0" smtClean="0"/>
              <a:t>– нормальная кость коровы с низкой молочной продуктивностью.</a:t>
            </a:r>
          </a:p>
          <a:p>
            <a:pPr algn="ctr"/>
            <a:r>
              <a:rPr lang="ru-RU" sz="1600" b="1" dirty="0" smtClean="0"/>
              <a:t>Справа</a:t>
            </a:r>
            <a:r>
              <a:rPr lang="ru-RU" sz="1600" dirty="0" smtClean="0"/>
              <a:t> – разрушенная кость высокопродуктивной коровы.</a:t>
            </a:r>
            <a:endParaRPr lang="ru-RU" sz="1600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8" y="1364967"/>
            <a:ext cx="4860000" cy="2662244"/>
          </a:xfrm>
          <a:prstGeom prst="rect">
            <a:avLst/>
          </a:prstGeom>
          <a:solidFill>
            <a:schemeClr val="lt1"/>
          </a:solidFill>
          <a:ln w="12700" cap="flat" cmpd="sng" algn="ctr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664988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71" y="1364967"/>
            <a:ext cx="4860000" cy="4020374"/>
          </a:xfrm>
        </p:spPr>
      </p:pic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6335486" y="1364967"/>
            <a:ext cx="5405671" cy="47517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 smtClean="0"/>
              <a:t>При недостатке Р: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dirty="0" err="1"/>
              <a:t>Афосфороз</a:t>
            </a:r>
            <a:r>
              <a:rPr lang="ru-RU" sz="2000" dirty="0"/>
              <a:t>: рахит, остеомаляция, замедление роста, наблюдается скрип в суставах и ослабление мышц, ухудшение аппетита, уменьшение удоев, нарушение половой функции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dirty="0"/>
              <a:t>Извращение аппетита</a:t>
            </a:r>
            <a:r>
              <a:rPr lang="ru-RU" sz="2000" dirty="0"/>
              <a:t>: жуют древесину, кости, тряпки и др. несъедобные предметы</a:t>
            </a:r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dirty="0"/>
              <a:t>Макроэлементы: </a:t>
            </a:r>
            <a:r>
              <a:rPr lang="ru-RU" b="1" dirty="0" err="1">
                <a:solidFill>
                  <a:srgbClr val="C00000"/>
                </a:solidFill>
              </a:rPr>
              <a:t>Ca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и</a:t>
            </a:r>
            <a:r>
              <a:rPr lang="ru-RU" b="1" dirty="0">
                <a:solidFill>
                  <a:srgbClr val="C00000"/>
                </a:solidFill>
              </a:rPr>
              <a:t> P (кальций и фосфор) </a:t>
            </a:r>
          </a:p>
        </p:txBody>
      </p:sp>
      <p:sp>
        <p:nvSpPr>
          <p:cNvPr id="9" name="Текст 6"/>
          <p:cNvSpPr txBox="1">
            <a:spLocks/>
          </p:cNvSpPr>
          <p:nvPr/>
        </p:nvSpPr>
        <p:spPr>
          <a:xfrm>
            <a:off x="811471" y="5591405"/>
            <a:ext cx="4860000" cy="401724"/>
          </a:xfrm>
          <a:prstGeom prst="rect">
            <a:avLst/>
          </a:prstGeom>
          <a:solidFill>
            <a:schemeClr val="l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Резко выраженный </a:t>
            </a:r>
            <a:r>
              <a:rPr lang="ru-RU" sz="1600" b="1" dirty="0" smtClean="0"/>
              <a:t>рахит</a:t>
            </a:r>
            <a:r>
              <a:rPr lang="ru-RU" sz="1600" dirty="0" smtClean="0"/>
              <a:t> у теленка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0567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197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508919392"/>
              </p:ext>
            </p:extLst>
          </p:nvPr>
        </p:nvGraphicFramePr>
        <p:xfrm>
          <a:off x="365158" y="4601901"/>
          <a:ext cx="6416642" cy="201168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140042"/>
                <a:gridCol w="1638300"/>
                <a:gridCol w="1638300"/>
              </a:tblGrid>
              <a:tr h="239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Название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корма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16306" marR="163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6306" marR="163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6306" marR="16306" anchor="ctr" horzOverflow="overflow"/>
                </a:tc>
              </a:tr>
              <a:tr h="280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Трава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злаковоразнотравная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16306" marR="16306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2,4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6306" marR="163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</a:t>
                      </a: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,9 </a:t>
                      </a:r>
                      <a:endParaRPr kumimoji="0" 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6306" marR="16306" anchor="ctr" horzOverflow="overflow"/>
                </a:tc>
              </a:tr>
              <a:tr h="239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Трава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эспарцета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16306" marR="16306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2,7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6306" marR="163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</a:t>
                      </a: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,</a:t>
                      </a: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7</a:t>
                      </a:r>
                      <a:endParaRPr kumimoji="0" 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6306" marR="16306" anchor="ctr" horzOverflow="overflow"/>
                </a:tc>
              </a:tr>
              <a:tr h="239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Трава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ржи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озимой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16306" marR="16306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0,6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6306" marR="163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</a:t>
                      </a: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,</a:t>
                      </a: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7</a:t>
                      </a:r>
                      <a:endParaRPr kumimoji="0" 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6306" marR="16306" anchor="ctr" horzOverflow="overflow"/>
                </a:tc>
              </a:tr>
              <a:tr h="239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Силос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кукурузный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16306" marR="16306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1,7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6306" marR="163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</a:t>
                      </a: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,</a:t>
                      </a: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endParaRPr kumimoji="0" 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6306" marR="16306" anchor="ctr" horzOverflow="overflow"/>
                </a:tc>
              </a:tr>
              <a:tr h="239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Свекла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полусахарная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16306" marR="16306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6306" marR="163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</a:t>
                      </a: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,4</a:t>
                      </a:r>
                      <a:endParaRPr kumimoji="0" 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6306" marR="16306" anchor="ctr" horzOverflow="overflow"/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7652551" y="1386040"/>
            <a:ext cx="4088607" cy="4704042"/>
          </a:xfrm>
          <a:noFill/>
        </p:spPr>
        <p:txBody>
          <a:bodyPr/>
          <a:lstStyle/>
          <a:p>
            <a:pPr lvl="0"/>
            <a:r>
              <a:rPr lang="ru-RU" sz="2000" b="1" dirty="0"/>
              <a:t>Источники:</a:t>
            </a:r>
          </a:p>
          <a:p>
            <a:pPr lvl="0" indent="360000">
              <a:buFont typeface="Wingdings" panose="05000000000000000000" pitchFamily="2" charset="2"/>
              <a:buChar char="Ø"/>
            </a:pPr>
            <a:r>
              <a:rPr lang="ru-RU" sz="2000" b="1" dirty="0" err="1"/>
              <a:t>Са</a:t>
            </a:r>
            <a:r>
              <a:rPr lang="ru-RU" sz="2000" dirty="0"/>
              <a:t> </a:t>
            </a:r>
            <a:r>
              <a:rPr lang="ru-RU" sz="2000" dirty="0" smtClean="0"/>
              <a:t>– зеленые </a:t>
            </a:r>
            <a:r>
              <a:rPr lang="ru-RU" sz="2000" dirty="0"/>
              <a:t>корма и корма животного происхождения. </a:t>
            </a:r>
          </a:p>
          <a:p>
            <a:pPr lvl="0" indent="360000">
              <a:buFont typeface="Wingdings" panose="05000000000000000000" pitchFamily="2" charset="2"/>
              <a:buChar char="Ø"/>
            </a:pPr>
            <a:r>
              <a:rPr lang="ru-RU" sz="2000" b="1" dirty="0"/>
              <a:t>Р</a:t>
            </a:r>
            <a:r>
              <a:rPr lang="ru-RU" sz="2000" dirty="0"/>
              <a:t> – </a:t>
            </a:r>
            <a:r>
              <a:rPr lang="ru-RU" sz="2000" dirty="0" smtClean="0"/>
              <a:t>богаты </a:t>
            </a:r>
            <a:r>
              <a:rPr lang="ru-RU" sz="2000" dirty="0"/>
              <a:t>зеленые корма, корма животного происхождения и зерно злаков. </a:t>
            </a:r>
          </a:p>
          <a:p>
            <a:pPr lvl="0" indent="360000">
              <a:buFont typeface="Wingdings" panose="05000000000000000000" pitchFamily="2" charset="2"/>
              <a:buChar char="Ø"/>
            </a:pPr>
            <a:r>
              <a:rPr lang="ru-RU" sz="2000" dirty="0"/>
              <a:t>Фосфорные и кальциевые подкормки.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5158" y="4092239"/>
            <a:ext cx="64351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Содержание С</a:t>
            </a:r>
            <a:r>
              <a:rPr lang="en-US" sz="2000" b="1" dirty="0" smtClean="0"/>
              <a:t>a</a:t>
            </a:r>
            <a:r>
              <a:rPr lang="ru-RU" sz="2000" b="1" dirty="0" smtClean="0"/>
              <a:t> и Р в сочных кормах, г/кг</a:t>
            </a:r>
            <a:r>
              <a:rPr lang="en-US" sz="2000" b="1" dirty="0" smtClean="0"/>
              <a:t> </a:t>
            </a:r>
            <a:endParaRPr lang="ru-RU" sz="2000" b="1" dirty="0"/>
          </a:p>
        </p:txBody>
      </p:sp>
      <p:pic>
        <p:nvPicPr>
          <p:cNvPr id="1030" name="Picture 6" descr="https://i.pinimg.com/originals/a9/05/e9/a905e99e4d665e42a8d9cebb85bfcb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25" y="1386040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dirty="0"/>
              <a:t>Макроэлементы: </a:t>
            </a:r>
            <a:r>
              <a:rPr lang="ru-RU" b="1" dirty="0" err="1">
                <a:solidFill>
                  <a:srgbClr val="C00000"/>
                </a:solidFill>
              </a:rPr>
              <a:t>Ca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и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P (кальций и фосфор)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3554" name="Picture 2" descr="https://cdn.7days.ru/pic/5ca/968187/1362209/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8" y="1386040"/>
            <a:ext cx="377706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7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Макроэлементы: </a:t>
            </a:r>
            <a:r>
              <a:rPr lang="en-US" b="1" dirty="0" smtClean="0">
                <a:solidFill>
                  <a:srgbClr val="C00000"/>
                </a:solidFill>
              </a:rPr>
              <a:t>Mg</a:t>
            </a:r>
            <a:r>
              <a:rPr lang="ru-RU" b="1" dirty="0" smtClean="0">
                <a:solidFill>
                  <a:srgbClr val="C00000"/>
                </a:solidFill>
              </a:rPr>
              <a:t> (магний)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b="1" dirty="0" smtClean="0"/>
              <a:t>Биологическая роль:</a:t>
            </a:r>
            <a:endParaRPr lang="ru-RU" b="1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тесно связан с кальцием и </a:t>
            </a:r>
            <a:r>
              <a:rPr lang="ru-RU" dirty="0"/>
              <a:t>фосфором, активизирует обмен фосфора,</a:t>
            </a:r>
            <a:endParaRPr lang="ru-RU" dirty="0" smtClean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b="1" dirty="0" smtClean="0"/>
              <a:t>70%</a:t>
            </a:r>
            <a:r>
              <a:rPr lang="ru-RU" dirty="0" smtClean="0"/>
              <a:t> содержится в скелете,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участвует в обмене углеводов.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b="1" dirty="0" smtClean="0"/>
              <a:t>Источники</a:t>
            </a:r>
            <a:r>
              <a:rPr lang="ru-RU" dirty="0" smtClean="0"/>
              <a:t>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сено</a:t>
            </a:r>
            <a:endParaRPr lang="ru-RU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пшеничные отруби, хлопковый и льняной жмых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ботва свеклы, патока свекловичная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окись магния.</a:t>
            </a:r>
            <a:endParaRPr lang="ru-RU" dirty="0"/>
          </a:p>
        </p:txBody>
      </p:sp>
      <p:pic>
        <p:nvPicPr>
          <p:cNvPr id="7170" name="Picture 2" descr="https://images.squarespace-cdn.com/content/56a8f91a42f5523b7809b34c/1484133924776-GFKB9WJDF6OVPZ0BS1YD/?content-type=image%2F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013" y="5804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menunedeli.ru/wp-content/uploads/2023/10/photo-1200x800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1"/>
            <a:ext cx="486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676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Макроэлементы: </a:t>
            </a:r>
            <a:r>
              <a:rPr lang="en-US" b="1" dirty="0" smtClean="0">
                <a:solidFill>
                  <a:srgbClr val="C00000"/>
                </a:solidFill>
              </a:rPr>
              <a:t>Mg</a:t>
            </a:r>
            <a:r>
              <a:rPr lang="ru-RU" b="1" dirty="0">
                <a:solidFill>
                  <a:srgbClr val="C00000"/>
                </a:solidFill>
              </a:rPr>
              <a:t> (магний)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Picture 2" descr="https://ic.pics.livejournal.com/kate_zimina/78144763/64609/64609_900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03" y="1362829"/>
            <a:ext cx="6098994" cy="4167114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735969" y="5834743"/>
            <a:ext cx="10720062" cy="406272"/>
          </a:xfrm>
        </p:spPr>
        <p:txBody>
          <a:bodyPr/>
          <a:lstStyle/>
          <a:p>
            <a:pPr algn="ctr"/>
            <a:r>
              <a:rPr lang="ru-RU" b="1" dirty="0" smtClean="0"/>
              <a:t>Признаки недостаточности: магниевая тетания</a:t>
            </a:r>
            <a:r>
              <a:rPr lang="ru-RU" dirty="0" smtClean="0"/>
              <a:t> (подзолистые почвы)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579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ru-RU" dirty="0" smtClean="0"/>
              <a:t>Макроэлементы: </a:t>
            </a:r>
            <a:r>
              <a:rPr lang="en-US" b="1" dirty="0" smtClean="0">
                <a:solidFill>
                  <a:srgbClr val="C00000"/>
                </a:solidFill>
              </a:rPr>
              <a:t>K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en-US" b="1" dirty="0" smtClean="0">
                <a:solidFill>
                  <a:srgbClr val="C00000"/>
                </a:solidFill>
              </a:rPr>
              <a:t>Na</a:t>
            </a:r>
            <a:r>
              <a:rPr lang="ru-RU" b="1" dirty="0" smtClean="0">
                <a:solidFill>
                  <a:srgbClr val="C00000"/>
                </a:solidFill>
              </a:rPr>
              <a:t> (калий и натрий)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1376000" cy="4316520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400"/>
              </a:spcAft>
            </a:pPr>
            <a:r>
              <a:rPr lang="ru-RU" b="1" dirty="0" smtClean="0"/>
              <a:t>Калий</a:t>
            </a:r>
            <a:r>
              <a:rPr lang="ru-RU" dirty="0" smtClean="0"/>
              <a:t> и </a:t>
            </a:r>
            <a:r>
              <a:rPr lang="ru-RU" b="1" dirty="0" smtClean="0"/>
              <a:t>Натрий</a:t>
            </a:r>
            <a:r>
              <a:rPr lang="ru-RU" dirty="0" smtClean="0"/>
              <a:t> обеспечивают:</a:t>
            </a:r>
          </a:p>
          <a:p>
            <a:pPr marL="342900" lvl="0" indent="-3429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стабилизацию необходимого осмотического давления в крови и клетках (К внутри клетки, </a:t>
            </a:r>
            <a:r>
              <a:rPr lang="ru-RU" dirty="0" err="1" smtClean="0"/>
              <a:t>Na</a:t>
            </a:r>
            <a:r>
              <a:rPr lang="ru-RU" dirty="0" smtClean="0"/>
              <a:t> вне клетки);</a:t>
            </a:r>
          </a:p>
          <a:p>
            <a:pPr marL="342900" lvl="0" indent="-3429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передачу нервных импульсов и сокращение мышц (К);</a:t>
            </a:r>
          </a:p>
          <a:p>
            <a:pPr marL="342900" lvl="0" indent="-3429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поддержание водно-солевого баланса (</a:t>
            </a:r>
            <a:r>
              <a:rPr lang="en-US" dirty="0" smtClean="0"/>
              <a:t>Na</a:t>
            </a:r>
            <a:r>
              <a:rPr lang="ru-RU" dirty="0" smtClean="0"/>
              <a:t>);</a:t>
            </a:r>
          </a:p>
          <a:p>
            <a:pPr marL="342900" lvl="0" indent="-3429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мембранную транспортировку веществ;</a:t>
            </a:r>
          </a:p>
          <a:p>
            <a:pPr marL="342900" lvl="0" indent="-3429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влияние на кислотно-основной баланс и многое другое.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56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2EC7364A-DC61-85EA-BEB9-BA6B788036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mtClean="0"/>
              <a:t>Значение минеральных веществ для организма животных</a:t>
            </a:r>
          </a:p>
          <a:p>
            <a:r>
              <a:rPr lang="ru-RU" smtClean="0"/>
              <a:t>Макроэлементы: источники, доступность и усвоение, депонирование, реакция золы</a:t>
            </a:r>
          </a:p>
          <a:p>
            <a:r>
              <a:rPr lang="ru-RU" smtClean="0"/>
              <a:t>Микроэлементы: последствия их недостаточного поступления, источники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732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ru-RU" dirty="0" smtClean="0"/>
              <a:t>Макроэлементы: </a:t>
            </a:r>
            <a:r>
              <a:rPr lang="en-US" b="1" dirty="0" smtClean="0">
                <a:solidFill>
                  <a:srgbClr val="C00000"/>
                </a:solidFill>
              </a:rPr>
              <a:t>K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en-US" b="1" dirty="0" smtClean="0">
                <a:solidFill>
                  <a:srgbClr val="C00000"/>
                </a:solidFill>
              </a:rPr>
              <a:t>Na</a:t>
            </a:r>
            <a:r>
              <a:rPr lang="ru-RU" b="1" dirty="0">
                <a:solidFill>
                  <a:srgbClr val="C00000"/>
                </a:solidFill>
              </a:rPr>
              <a:t> (калий и натрий)</a:t>
            </a:r>
          </a:p>
        </p:txBody>
      </p:sp>
      <p:sp>
        <p:nvSpPr>
          <p:cNvPr id="10" name="Текст 9"/>
          <p:cNvSpPr txBox="1">
            <a:spLocks noGrp="1"/>
          </p:cNvSpPr>
          <p:nvPr>
            <p:ph type="body" sz="quarter" idx="15"/>
          </p:nvPr>
        </p:nvSpPr>
        <p:spPr>
          <a:xfrm>
            <a:off x="5834347" y="1619210"/>
            <a:ext cx="5363058" cy="46672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sz="2000" b="1" kern="0" dirty="0">
                <a:solidFill>
                  <a:schemeClr val="tx1"/>
                </a:solidFill>
              </a:rPr>
              <a:t>Недостаток К: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нарушение роста;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извращенный аппетит</a:t>
            </a:r>
            <a:r>
              <a:rPr lang="ru-RU" sz="2000" dirty="0">
                <a:solidFill>
                  <a:schemeClr val="tx1"/>
                </a:solidFill>
              </a:rPr>
              <a:t>;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повышенная возбудимость</a:t>
            </a:r>
            <a:r>
              <a:rPr lang="ru-RU" sz="2000" dirty="0">
                <a:solidFill>
                  <a:schemeClr val="tx1"/>
                </a:solidFill>
              </a:rPr>
              <a:t>;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расстройство </a:t>
            </a:r>
            <a:r>
              <a:rPr lang="ru-RU" sz="2000" dirty="0">
                <a:solidFill>
                  <a:schemeClr val="tx1"/>
                </a:solidFill>
              </a:rPr>
              <a:t>сердечной </a:t>
            </a:r>
            <a:r>
              <a:rPr lang="ru-RU" sz="2000" dirty="0" smtClean="0">
                <a:solidFill>
                  <a:schemeClr val="tx1"/>
                </a:solidFill>
              </a:rPr>
              <a:t>деятельности (</a:t>
            </a:r>
            <a:r>
              <a:rPr lang="ru-RU" sz="2000" dirty="0">
                <a:solidFill>
                  <a:schemeClr val="tx1"/>
                </a:solidFill>
              </a:rPr>
              <a:t>гипотония</a:t>
            </a:r>
            <a:r>
              <a:rPr lang="ru-RU" sz="2000" dirty="0" smtClean="0">
                <a:solidFill>
                  <a:schemeClr val="tx1"/>
                </a:solidFill>
              </a:rPr>
              <a:t>);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нарушение </a:t>
            </a:r>
            <a:r>
              <a:rPr lang="ru-RU" sz="2000" dirty="0">
                <a:solidFill>
                  <a:schemeClr val="tx1"/>
                </a:solidFill>
              </a:rPr>
              <a:t>функции печени, </a:t>
            </a:r>
            <a:r>
              <a:rPr lang="ru-RU" sz="2000" dirty="0" smtClean="0">
                <a:solidFill>
                  <a:schemeClr val="tx1"/>
                </a:solidFill>
              </a:rPr>
              <a:t>почек</a:t>
            </a:r>
            <a:r>
              <a:rPr lang="ru-RU" sz="2000" dirty="0">
                <a:solidFill>
                  <a:schemeClr val="tx1"/>
                </a:solidFill>
              </a:rPr>
              <a:t>;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плохая </a:t>
            </a:r>
            <a:r>
              <a:rPr lang="ru-RU" sz="2000" dirty="0" err="1">
                <a:solidFill>
                  <a:schemeClr val="tx1"/>
                </a:solidFill>
              </a:rPr>
              <a:t>оплодотворяемость</a:t>
            </a:r>
            <a:r>
              <a:rPr lang="ru-RU" sz="2000" dirty="0">
                <a:solidFill>
                  <a:schemeClr val="tx1"/>
                </a:solidFill>
              </a:rPr>
              <a:t> у самок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В растениях </a:t>
            </a:r>
            <a:r>
              <a:rPr lang="ru-RU" sz="2000" b="1" dirty="0"/>
              <a:t>калия</a:t>
            </a:r>
            <a:r>
              <a:rPr lang="ru-RU" sz="2000" dirty="0"/>
              <a:t> содержится </a:t>
            </a:r>
            <a:r>
              <a:rPr lang="ru-RU" sz="2000" dirty="0" smtClean="0"/>
              <a:t>достаточно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  <a:endParaRPr lang="ru-RU" sz="2000" dirty="0"/>
          </a:p>
        </p:txBody>
      </p:sp>
      <p:sp>
        <p:nvSpPr>
          <p:cNvPr id="2" name="AutoShape 2" descr="https://www.wemontreal.com/wp-content/uploads/2022/07/1b8fec6463a2b79639a186154c78d6c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8" descr="https://edatop.ru/uploads/posts/2021-03/1617194223_edatop.ru_kto-budet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1"/>
            <a:ext cx="4860000" cy="27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036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ru-RU" dirty="0" smtClean="0"/>
              <a:t>Макроэлементы: </a:t>
            </a:r>
            <a:r>
              <a:rPr lang="en-US" b="1" dirty="0" smtClean="0">
                <a:solidFill>
                  <a:srgbClr val="C00000"/>
                </a:solidFill>
              </a:rPr>
              <a:t>K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en-US" b="1" dirty="0" smtClean="0">
                <a:solidFill>
                  <a:srgbClr val="C00000"/>
                </a:solidFill>
              </a:rPr>
              <a:t>Na</a:t>
            </a:r>
            <a:r>
              <a:rPr lang="ru-RU" b="1" dirty="0">
                <a:solidFill>
                  <a:srgbClr val="C00000"/>
                </a:solidFill>
              </a:rPr>
              <a:t> (калий и натрий)</a:t>
            </a:r>
          </a:p>
        </p:txBody>
      </p:sp>
      <p:sp>
        <p:nvSpPr>
          <p:cNvPr id="15" name="Текст 9"/>
          <p:cNvSpPr txBox="1">
            <a:spLocks noGrp="1"/>
          </p:cNvSpPr>
          <p:nvPr>
            <p:ph type="body" sz="quarter" idx="15"/>
          </p:nvPr>
        </p:nvSpPr>
        <p:spPr>
          <a:xfrm>
            <a:off x="5834347" y="1619211"/>
            <a:ext cx="5363058" cy="468361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ru-RU" sz="2200" b="1" kern="0" dirty="0" smtClean="0">
                <a:solidFill>
                  <a:schemeClr val="tx1"/>
                </a:solidFill>
              </a:rPr>
              <a:t>Недостаток </a:t>
            </a:r>
            <a:r>
              <a:rPr lang="en-US" sz="2200" b="1" kern="0" dirty="0" smtClean="0">
                <a:solidFill>
                  <a:schemeClr val="tx1"/>
                </a:solidFill>
              </a:rPr>
              <a:t>Na</a:t>
            </a:r>
            <a:r>
              <a:rPr lang="ru-RU" sz="2200" b="1" kern="0" dirty="0" smtClean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снижается </a:t>
            </a:r>
            <a:r>
              <a:rPr lang="ru-RU" sz="2000" dirty="0" err="1">
                <a:solidFill>
                  <a:schemeClr val="tx1"/>
                </a:solidFill>
              </a:rPr>
              <a:t>буферность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крови,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извращение </a:t>
            </a:r>
            <a:r>
              <a:rPr lang="ru-RU" sz="2000" dirty="0">
                <a:solidFill>
                  <a:schemeClr val="tx1"/>
                </a:solidFill>
              </a:rPr>
              <a:t>аппетита, </a:t>
            </a:r>
            <a:r>
              <a:rPr lang="ru-RU" sz="2000" dirty="0" smtClean="0">
                <a:solidFill>
                  <a:schemeClr val="tx1"/>
                </a:solidFill>
              </a:rPr>
              <a:t>истощение</a:t>
            </a:r>
            <a:r>
              <a:rPr lang="ru-RU" sz="2000" dirty="0">
                <a:solidFill>
                  <a:schemeClr val="tx1"/>
                </a:solidFill>
              </a:rPr>
              <a:t>, торможение роста молодняка; 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понижение синтеза жира и белка;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снижение продуктивности.</a:t>
            </a:r>
          </a:p>
          <a:p>
            <a:pPr>
              <a:spcAft>
                <a:spcPts val="400"/>
              </a:spcAft>
            </a:pPr>
            <a:endParaRPr lang="ru-RU" sz="20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В растениях </a:t>
            </a:r>
            <a:r>
              <a:rPr lang="ru-RU" sz="2000" b="1" dirty="0"/>
              <a:t>натрия</a:t>
            </a:r>
            <a:r>
              <a:rPr lang="ru-RU" sz="2000" dirty="0"/>
              <a:t> недостаточно, источник – </a:t>
            </a:r>
            <a:r>
              <a:rPr lang="en-US" sz="2000" b="1" dirty="0" err="1"/>
              <a:t>NaCl</a:t>
            </a:r>
            <a:r>
              <a:rPr lang="ru-RU" sz="2000" dirty="0"/>
              <a:t>.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ru-RU" sz="2000" dirty="0" smtClean="0"/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Избыток </a:t>
            </a:r>
            <a:r>
              <a:rPr lang="ru-RU" sz="2000" b="1" dirty="0"/>
              <a:t>натрия</a:t>
            </a:r>
            <a:r>
              <a:rPr lang="ru-RU" sz="2000" dirty="0"/>
              <a:t> токсичен, особенно для свиней (норма натрия в сухом корме 2%, в питьевой воде – 1%) и птицы (0,3-0,4 г на 100 г сухой смеси</a:t>
            </a:r>
            <a:r>
              <a:rPr lang="ru-RU" sz="2000" dirty="0" smtClean="0"/>
              <a:t>).</a:t>
            </a:r>
            <a:endParaRPr lang="ru-RU" sz="2000" dirty="0"/>
          </a:p>
        </p:txBody>
      </p:sp>
      <p:sp>
        <p:nvSpPr>
          <p:cNvPr id="2" name="AutoShape 2" descr="https://www.wemontreal.com/wp-content/uploads/2022/07/1b8fec6463a2b79639a186154c78d6c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975" y="1619211"/>
            <a:ext cx="4860000" cy="325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287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ru-RU" dirty="0" smtClean="0"/>
              <a:t>Макроэлементы: </a:t>
            </a:r>
            <a:r>
              <a:rPr lang="en-US" b="1" dirty="0" smtClean="0">
                <a:solidFill>
                  <a:srgbClr val="C00000"/>
                </a:solidFill>
              </a:rPr>
              <a:t>Cl</a:t>
            </a:r>
            <a:r>
              <a:rPr lang="ru-RU" b="1" dirty="0" smtClean="0">
                <a:solidFill>
                  <a:srgbClr val="C00000"/>
                </a:solidFill>
              </a:rPr>
              <a:t> (хлор)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parfum-asmodeus.ru/wp-content/uploads/d/1/1/d11629f33afa26606ff0bac71df8bc4a.jpe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1"/>
            <a:ext cx="486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pPr lvl="0">
              <a:lnSpc>
                <a:spcPct val="100000"/>
              </a:lnSpc>
              <a:spcAft>
                <a:spcPts val="400"/>
              </a:spcAft>
            </a:pPr>
            <a:r>
              <a:rPr lang="ru-RU" b="1" dirty="0" smtClean="0"/>
              <a:t>Биологическая роль:</a:t>
            </a:r>
          </a:p>
          <a:p>
            <a:pPr marL="342900" lvl="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Регулирует: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осмотическое давление;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кислотно-щелочное равновесие;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Входит </a:t>
            </a:r>
            <a:r>
              <a:rPr lang="ru-RU" dirty="0"/>
              <a:t>в состав желудочного сока </a:t>
            </a:r>
            <a:r>
              <a:rPr lang="ru-RU" dirty="0" smtClean="0"/>
              <a:t>(</a:t>
            </a:r>
            <a:r>
              <a:rPr lang="en-US" dirty="0" err="1" smtClean="0"/>
              <a:t>HCl</a:t>
            </a:r>
            <a:r>
              <a:rPr lang="en-US" dirty="0" smtClean="0"/>
              <a:t>)</a:t>
            </a:r>
            <a:endParaRPr lang="ru-RU" dirty="0"/>
          </a:p>
          <a:p>
            <a:pPr marL="342900" lvl="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При недостатке: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потеря аппетита,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снижение</a:t>
            </a:r>
            <a:r>
              <a:rPr lang="en-US" dirty="0" smtClean="0"/>
              <a:t> </a:t>
            </a:r>
            <a:r>
              <a:rPr lang="ru-RU" dirty="0" smtClean="0"/>
              <a:t>продуктивности</a:t>
            </a:r>
          </a:p>
          <a:p>
            <a:pPr marL="342900" lvl="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 растениях</a:t>
            </a:r>
            <a:r>
              <a:rPr lang="en-US" dirty="0" smtClean="0"/>
              <a:t> </a:t>
            </a:r>
            <a:r>
              <a:rPr lang="en-US" dirty="0" err="1" smtClean="0"/>
              <a:t>Cl</a:t>
            </a:r>
            <a:r>
              <a:rPr lang="ru-RU" dirty="0" smtClean="0"/>
              <a:t> содержится </a:t>
            </a:r>
            <a:r>
              <a:rPr lang="ru-RU" b="1" dirty="0" smtClean="0"/>
              <a:t>недостаточно. </a:t>
            </a:r>
            <a:r>
              <a:rPr lang="ru-RU" dirty="0" smtClean="0"/>
              <a:t>Источники: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ботва и корнеплоды свеклы,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кормовая капуста,</a:t>
            </a:r>
            <a:endParaRPr lang="ru-RU" dirty="0"/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dirty="0" err="1" smtClean="0"/>
              <a:t>NaCl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32" name="Picture 8" descr="https://static.wixstatic.com/media/24c36f_6be702ed48864357b415a7b146044098~mv2.jpg/v1/fit/w_800%2Ch_775%2Cal_c%2Cq_80/fi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985" y="408765"/>
            <a:ext cx="111483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316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001B71"/>
                </a:solidFill>
              </a:rPr>
              <a:t>Макроэлементы: </a:t>
            </a:r>
            <a:r>
              <a:rPr lang="en-US" b="1" dirty="0" smtClean="0">
                <a:solidFill>
                  <a:srgbClr val="C00000"/>
                </a:solidFill>
              </a:rPr>
              <a:t>S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(сера)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5"/>
          </p:nvPr>
        </p:nvSpPr>
        <p:spPr>
          <a:xfrm>
            <a:off x="6547757" y="1619210"/>
            <a:ext cx="5193400" cy="4683619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342900" lvl="0" indent="-342900" fontAlgn="base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kern="0" dirty="0">
                <a:solidFill>
                  <a:schemeClr val="accent4"/>
                </a:solidFill>
              </a:rPr>
              <a:t>Входит в состав белков, витаминов, гормонов</a:t>
            </a:r>
            <a:endParaRPr lang="en-US" sz="2000" kern="0" dirty="0">
              <a:solidFill>
                <a:schemeClr val="accent4"/>
              </a:solidFill>
            </a:endParaRPr>
          </a:p>
          <a:p>
            <a:pPr marL="342900" lvl="0" indent="-342900" fontAlgn="base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kern="0" dirty="0">
                <a:solidFill>
                  <a:schemeClr val="accent4"/>
                </a:solidFill>
              </a:rPr>
              <a:t>При </a:t>
            </a:r>
            <a:r>
              <a:rPr lang="ru-RU" sz="2000" b="1" kern="0" dirty="0">
                <a:solidFill>
                  <a:schemeClr val="accent4"/>
                </a:solidFill>
              </a:rPr>
              <a:t>недостатке</a:t>
            </a:r>
            <a:r>
              <a:rPr lang="ru-RU" sz="2000" kern="0" dirty="0">
                <a:solidFill>
                  <a:schemeClr val="accent4"/>
                </a:solidFill>
              </a:rPr>
              <a:t> </a:t>
            </a:r>
            <a:r>
              <a:rPr lang="en-US" sz="2000" kern="0" dirty="0">
                <a:solidFill>
                  <a:schemeClr val="accent4"/>
                </a:solidFill>
              </a:rPr>
              <a:t>S</a:t>
            </a:r>
            <a:r>
              <a:rPr lang="ru-RU" sz="2000" kern="0" dirty="0" smtClean="0">
                <a:solidFill>
                  <a:schemeClr val="accent4"/>
                </a:solidFill>
              </a:rPr>
              <a:t>:</a:t>
            </a:r>
          </a:p>
          <a:p>
            <a:pPr marL="1028700" lvl="1" indent="-342900" fontAlgn="base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schemeClr val="accent4"/>
                </a:solidFill>
              </a:rPr>
              <a:t>пропадает аппетит,</a:t>
            </a:r>
          </a:p>
          <a:p>
            <a:pPr marL="1028700" lvl="1" indent="-342900" fontAlgn="base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schemeClr val="accent4"/>
                </a:solidFill>
              </a:rPr>
              <a:t>появляется </a:t>
            </a:r>
            <a:r>
              <a:rPr lang="ru-RU" sz="1600" kern="0" dirty="0">
                <a:solidFill>
                  <a:schemeClr val="accent4"/>
                </a:solidFill>
              </a:rPr>
              <a:t>слезотечение, </a:t>
            </a:r>
            <a:r>
              <a:rPr lang="ru-RU" sz="1600" kern="0" dirty="0" smtClean="0">
                <a:solidFill>
                  <a:schemeClr val="accent4"/>
                </a:solidFill>
              </a:rPr>
              <a:t>слюноотделение,</a:t>
            </a:r>
          </a:p>
          <a:p>
            <a:pPr marL="1028700" lvl="1" indent="-342900" fontAlgn="base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schemeClr val="accent4"/>
                </a:solidFill>
              </a:rPr>
              <a:t>слабость.</a:t>
            </a:r>
            <a:endParaRPr lang="ru-RU" sz="1600" kern="0" dirty="0">
              <a:solidFill>
                <a:schemeClr val="accent4"/>
              </a:solidFill>
            </a:endParaRPr>
          </a:p>
          <a:p>
            <a:pPr marL="342900" lvl="0" indent="-342900" fontAlgn="base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000" b="1" kern="0" dirty="0" smtClean="0">
                <a:solidFill>
                  <a:schemeClr val="accent4"/>
                </a:solidFill>
              </a:rPr>
              <a:t>Источники:</a:t>
            </a:r>
            <a:endParaRPr lang="ru-RU" sz="2000" kern="0" dirty="0">
              <a:solidFill>
                <a:schemeClr val="accent4"/>
              </a:solidFill>
            </a:endParaRPr>
          </a:p>
          <a:p>
            <a:pPr marL="1028700" lvl="1" indent="-342900" fontAlgn="base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schemeClr val="accent4"/>
                </a:solidFill>
              </a:rPr>
              <a:t>семена </a:t>
            </a:r>
            <a:r>
              <a:rPr lang="ru-RU" sz="1600" kern="0" dirty="0">
                <a:solidFill>
                  <a:schemeClr val="accent4"/>
                </a:solidFill>
              </a:rPr>
              <a:t>масличных и бобовых культур (соя, горох</a:t>
            </a:r>
            <a:r>
              <a:rPr lang="ru-RU" sz="1600" kern="0" dirty="0" smtClean="0">
                <a:solidFill>
                  <a:schemeClr val="accent4"/>
                </a:solidFill>
              </a:rPr>
              <a:t>),</a:t>
            </a:r>
          </a:p>
          <a:p>
            <a:pPr marL="1028700" lvl="1" indent="-342900" fontAlgn="base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schemeClr val="accent4"/>
                </a:solidFill>
              </a:rPr>
              <a:t>жмыхи,</a:t>
            </a:r>
          </a:p>
          <a:p>
            <a:pPr marL="1028700" lvl="1" indent="-342900" fontAlgn="base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schemeClr val="accent4"/>
                </a:solidFill>
              </a:rPr>
              <a:t>сухой обрат,</a:t>
            </a:r>
          </a:p>
          <a:p>
            <a:pPr marL="1028700" lvl="1" indent="-342900" fontAlgn="base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schemeClr val="accent4"/>
                </a:solidFill>
              </a:rPr>
              <a:t>мясная</a:t>
            </a:r>
            <a:r>
              <a:rPr lang="ru-RU" sz="1600" kern="0" dirty="0">
                <a:solidFill>
                  <a:schemeClr val="accent4"/>
                </a:solidFill>
              </a:rPr>
              <a:t>, кровяная, рыбная мука, сульфат </a:t>
            </a:r>
            <a:r>
              <a:rPr lang="en-US" sz="1600" kern="0" dirty="0">
                <a:solidFill>
                  <a:schemeClr val="accent4"/>
                </a:solidFill>
              </a:rPr>
              <a:t>Na </a:t>
            </a:r>
            <a:r>
              <a:rPr lang="ru-RU" sz="1600" kern="0" dirty="0">
                <a:solidFill>
                  <a:schemeClr val="accent4"/>
                </a:solidFill>
              </a:rPr>
              <a:t>и</a:t>
            </a:r>
            <a:r>
              <a:rPr lang="en-US" sz="1600" kern="0" dirty="0">
                <a:solidFill>
                  <a:schemeClr val="accent4"/>
                </a:solidFill>
              </a:rPr>
              <a:t> Ca</a:t>
            </a:r>
            <a:r>
              <a:rPr lang="ru-RU" sz="1600" kern="0" dirty="0" smtClean="0">
                <a:solidFill>
                  <a:schemeClr val="accent4"/>
                </a:solidFill>
              </a:rPr>
              <a:t>,</a:t>
            </a:r>
          </a:p>
          <a:p>
            <a:pPr marL="1028700" lvl="1" indent="-342900" fontAlgn="base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schemeClr val="accent4"/>
                </a:solidFill>
              </a:rPr>
              <a:t>элементарная </a:t>
            </a:r>
            <a:r>
              <a:rPr lang="ru-RU" sz="1600" kern="0" dirty="0">
                <a:solidFill>
                  <a:schemeClr val="accent4"/>
                </a:solidFill>
              </a:rPr>
              <a:t>сера</a:t>
            </a:r>
          </a:p>
        </p:txBody>
      </p:sp>
      <p:pic>
        <p:nvPicPr>
          <p:cNvPr id="3074" name="Picture 2" descr="https://nsp-sun.com/wp-content/uploads/2015/06/sera-msm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r="8159"/>
          <a:stretch>
            <a:fillRect/>
          </a:stretch>
        </p:blipFill>
        <p:spPr bwMode="auto">
          <a:xfrm>
            <a:off x="1047861" y="1619211"/>
            <a:ext cx="3646417" cy="37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nicehair.org/wp-content/uploads/2017/07/sulfur-chemical-symbol-periodic-tabl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8" y="40876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252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Микроэлементы: последствия их недостаточного поступления, 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2652946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Микроэлементы: </a:t>
            </a:r>
            <a:r>
              <a:rPr lang="en-US" b="1" dirty="0" smtClean="0">
                <a:solidFill>
                  <a:srgbClr val="C00000"/>
                </a:solidFill>
              </a:rPr>
              <a:t>Fe (</a:t>
            </a:r>
            <a:r>
              <a:rPr lang="ru-RU" b="1" dirty="0" smtClean="0">
                <a:solidFill>
                  <a:srgbClr val="C00000"/>
                </a:solidFill>
              </a:rPr>
              <a:t>железо)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8" y="1619211"/>
            <a:ext cx="4860000" cy="3240000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15"/>
          </p:nvPr>
        </p:nvSpPr>
        <p:spPr>
          <a:xfrm>
            <a:off x="5834347" y="1619211"/>
            <a:ext cx="5363058" cy="4650960"/>
          </a:xfrm>
          <a:prstGeom prst="rect">
            <a:avLst/>
          </a:prstGeom>
        </p:spPr>
        <p:txBody>
          <a:bodyPr wrap="square">
            <a:normAutofit fontScale="85000" lnSpcReduction="20000"/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sz="2200" b="1" dirty="0"/>
              <a:t>Железо</a:t>
            </a:r>
            <a:r>
              <a:rPr lang="ru-RU" sz="2200" dirty="0"/>
              <a:t> входит в состав крови, селезенки, печени, костного мозга и </a:t>
            </a:r>
            <a:r>
              <a:rPr lang="ru-RU" sz="2200" dirty="0" smtClean="0"/>
              <a:t>мышц.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sz="2200" b="1" dirty="0" smtClean="0"/>
              <a:t>Биологическая </a:t>
            </a:r>
            <a:r>
              <a:rPr lang="ru-RU" sz="2200" b="1" dirty="0"/>
              <a:t>роль</a:t>
            </a:r>
            <a:r>
              <a:rPr lang="ru-RU" sz="2200" dirty="0"/>
              <a:t> </a:t>
            </a:r>
            <a:r>
              <a:rPr lang="ru-RU" sz="2200" dirty="0" smtClean="0"/>
              <a:t>определяется </a:t>
            </a:r>
            <a:r>
              <a:rPr lang="ru-RU" sz="2200" dirty="0"/>
              <a:t>его участием в связывании и транспорте кислорода, клеточном дыхании</a:t>
            </a:r>
            <a:r>
              <a:rPr lang="ru-RU" sz="2200" dirty="0" smtClean="0"/>
              <a:t>.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sz="2200" b="1" dirty="0" smtClean="0"/>
              <a:t>Недостаток:</a:t>
            </a:r>
            <a:endParaRPr lang="ru-RU" sz="2200" dirty="0" smtClean="0"/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200" dirty="0" smtClean="0"/>
              <a:t>чаще </a:t>
            </a:r>
            <a:r>
              <a:rPr lang="ru-RU" sz="2200" dirty="0"/>
              <a:t>у поросят – анемия на 5-10 день жизни, нарушен </a:t>
            </a:r>
            <a:r>
              <a:rPr lang="ru-RU" sz="2200" dirty="0" smtClean="0"/>
              <a:t>газообмен.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200" dirty="0" smtClean="0"/>
              <a:t>задержка </a:t>
            </a:r>
            <a:r>
              <a:rPr lang="ru-RU" sz="2200" dirty="0"/>
              <a:t>роста, извращение аппетита, поносы, бедный волосяной покров.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sz="2200" b="1" dirty="0" smtClean="0"/>
              <a:t>Избыток: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200" dirty="0" smtClean="0"/>
              <a:t>ухудшение </a:t>
            </a:r>
            <a:r>
              <a:rPr lang="ru-RU" sz="2200" dirty="0"/>
              <a:t>использования </a:t>
            </a:r>
            <a:r>
              <a:rPr lang="ru-RU" sz="2200" dirty="0" smtClean="0"/>
              <a:t>протеина,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200" dirty="0" smtClean="0"/>
              <a:t>снижение продуктивности,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200" dirty="0" smtClean="0"/>
              <a:t>атония рубца,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200" dirty="0" smtClean="0"/>
              <a:t>дисфункция </a:t>
            </a:r>
            <a:r>
              <a:rPr lang="ru-RU" sz="2200" dirty="0"/>
              <a:t>почек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511" r="16646" b="20075"/>
          <a:stretch/>
        </p:blipFill>
        <p:spPr bwMode="auto">
          <a:xfrm>
            <a:off x="10964581" y="208626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550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Микроэлементы: </a:t>
            </a:r>
            <a:r>
              <a:rPr lang="en-US" b="1" dirty="0" smtClean="0">
                <a:solidFill>
                  <a:srgbClr val="C00000"/>
                </a:solidFill>
              </a:rPr>
              <a:t>Co</a:t>
            </a:r>
            <a:r>
              <a:rPr lang="ru-RU" b="1" dirty="0" smtClean="0">
                <a:solidFill>
                  <a:srgbClr val="C00000"/>
                </a:solidFill>
              </a:rPr>
              <a:t> (кобальт)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5834347" y="1488765"/>
            <a:ext cx="5906811" cy="5045200"/>
          </a:xfrm>
          <a:noFill/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 smtClean="0"/>
              <a:t>Кобальт</a:t>
            </a:r>
            <a:endParaRPr lang="ru-RU" dirty="0"/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участвует </a:t>
            </a:r>
            <a:r>
              <a:rPr lang="ru-RU" dirty="0"/>
              <a:t>в </a:t>
            </a:r>
            <a:r>
              <a:rPr lang="ru-RU" dirty="0" smtClean="0"/>
              <a:t>кроветворении,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активирует ферменты </a:t>
            </a:r>
            <a:r>
              <a:rPr lang="ru-RU" dirty="0"/>
              <a:t>(аргиназу, </a:t>
            </a:r>
            <a:r>
              <a:rPr lang="ru-RU" dirty="0" err="1"/>
              <a:t>фосфотазу</a:t>
            </a:r>
            <a:r>
              <a:rPr lang="ru-RU" dirty="0"/>
              <a:t>) и </a:t>
            </a:r>
            <a:r>
              <a:rPr lang="ru-RU" dirty="0" smtClean="0"/>
              <a:t>гормоны,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входит </a:t>
            </a:r>
            <a:r>
              <a:rPr lang="ru-RU" dirty="0"/>
              <a:t>в состав витамина В</a:t>
            </a:r>
            <a:r>
              <a:rPr lang="ru-RU" baseline="-25000" dirty="0"/>
              <a:t>12</a:t>
            </a:r>
            <a:r>
              <a:rPr lang="ru-RU" dirty="0" smtClean="0"/>
              <a:t>,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 smtClean="0"/>
              <a:t>Недостаток: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остановка </a:t>
            </a:r>
            <a:r>
              <a:rPr lang="ru-RU" dirty="0"/>
              <a:t>роста, исхудание – </a:t>
            </a:r>
            <a:r>
              <a:rPr lang="ru-RU" b="1" dirty="0" smtClean="0"/>
              <a:t>сухотка</a:t>
            </a:r>
            <a:r>
              <a:rPr lang="ru-RU" dirty="0" smtClean="0"/>
              <a:t>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анемия,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шерсть </a:t>
            </a:r>
            <a:r>
              <a:rPr lang="ru-RU" dirty="0"/>
              <a:t>утрачивает </a:t>
            </a:r>
            <a:r>
              <a:rPr lang="ru-RU" dirty="0" smtClean="0"/>
              <a:t>блеск,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ухудшение воспроизводства,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восприимчивость </a:t>
            </a:r>
            <a:r>
              <a:rPr lang="ru-RU" dirty="0"/>
              <a:t>к </a:t>
            </a:r>
            <a:r>
              <a:rPr lang="ru-RU" dirty="0" err="1"/>
              <a:t>паратуберкулезу</a:t>
            </a:r>
            <a:r>
              <a:rPr lang="ru-RU" dirty="0" smtClean="0"/>
              <a:t>, расстройства </a:t>
            </a:r>
            <a:r>
              <a:rPr lang="ru-RU" dirty="0"/>
              <a:t>пищеварения, снижение продуктивности.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 smtClean="0"/>
              <a:t>Избыток: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dirty="0" smtClean="0"/>
              <a:t>увеличение </a:t>
            </a:r>
            <a:r>
              <a:rPr lang="ru-RU" dirty="0"/>
              <a:t>объема крови, потеря массы, ухудшение аппетита, вялость, взъерошенный волос, отравление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1" t="16855" r="18889" b="17556"/>
          <a:stretch/>
        </p:blipFill>
        <p:spPr bwMode="auto">
          <a:xfrm>
            <a:off x="11004777" y="184483"/>
            <a:ext cx="1053832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ketokotleta.ru/wp-content/uploads/9/6/d/96db3b147929ec192dfe4d69c0133ebc.jpe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1"/>
            <a:ext cx="4860000" cy="404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716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ор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 cstate="print">
            <a:lum bright="-1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 r="3281" b="8965"/>
          <a:stretch/>
        </p:blipFill>
        <p:spPr>
          <a:xfrm>
            <a:off x="365158" y="1253300"/>
            <a:ext cx="4860000" cy="4289950"/>
          </a:xfrm>
          <a:noFill/>
        </p:spPr>
      </p:pic>
      <p:sp>
        <p:nvSpPr>
          <p:cNvPr id="8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Микроэлементы: </a:t>
            </a:r>
            <a:r>
              <a:rPr lang="en-US" b="1" dirty="0" smtClean="0">
                <a:solidFill>
                  <a:srgbClr val="C00000"/>
                </a:solidFill>
              </a:rPr>
              <a:t>Co</a:t>
            </a:r>
            <a:r>
              <a:rPr lang="ru-RU" b="1" dirty="0" smtClean="0">
                <a:solidFill>
                  <a:srgbClr val="C00000"/>
                </a:solidFill>
              </a:rPr>
              <a:t> (кобальт)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158" y="5780314"/>
            <a:ext cx="48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Корова, больная </a:t>
            </a:r>
            <a:r>
              <a:rPr lang="ru-RU" dirty="0" err="1" smtClean="0"/>
              <a:t>гипокобальтозом</a:t>
            </a:r>
            <a:r>
              <a:rPr lang="ru-RU" dirty="0" smtClean="0"/>
              <a:t> (сухоткой)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5834346" y="1619210"/>
            <a:ext cx="5906812" cy="4716275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b="1" dirty="0" err="1" smtClean="0"/>
              <a:t>Гипокобальтоз</a:t>
            </a:r>
            <a:r>
              <a:rPr lang="ru-RU" b="1" dirty="0" smtClean="0"/>
              <a:t> </a:t>
            </a:r>
            <a:r>
              <a:rPr lang="ru-RU" dirty="0" smtClean="0"/>
              <a:t>регистрируется </a:t>
            </a:r>
            <a:r>
              <a:rPr lang="ru-RU" dirty="0"/>
              <a:t>в зонах, где кобальта в почве менее 2 </a:t>
            </a:r>
            <a:r>
              <a:rPr lang="ru-RU" dirty="0" smtClean="0"/>
              <a:t>мг/кг.</a:t>
            </a:r>
            <a:endParaRPr lang="ru-RU" dirty="0"/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Больные животные прогрессивно худеют, продуктивность их </a:t>
            </a:r>
            <a:r>
              <a:rPr lang="ru-RU" dirty="0" smtClean="0"/>
              <a:t>падает.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Поедают </a:t>
            </a:r>
            <a:r>
              <a:rPr lang="ru-RU" dirty="0"/>
              <a:t>испорченные корма, подстилку, землю, облизывают деревянные </a:t>
            </a:r>
            <a:r>
              <a:rPr lang="ru-RU" dirty="0" smtClean="0"/>
              <a:t>предметы.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Ягнята </a:t>
            </a:r>
            <a:r>
              <a:rPr lang="ru-RU" dirty="0"/>
              <a:t>грызут шерсть у матери, а овцы — друг у </a:t>
            </a:r>
            <a:r>
              <a:rPr lang="ru-RU" dirty="0" smtClean="0"/>
              <a:t>друга.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Кожа </a:t>
            </a:r>
            <a:r>
              <a:rPr lang="ru-RU" dirty="0"/>
              <a:t>у животных теряет эластичность, шерсть взъерошивается, линька задерживается, слизистые оболочки становятся бледными, кал </a:t>
            </a:r>
            <a:r>
              <a:rPr lang="ru-RU" dirty="0" smtClean="0"/>
              <a:t>плотным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Иногда </a:t>
            </a:r>
            <a:r>
              <a:rPr lang="ru-RU" dirty="0"/>
              <a:t>отмечаются слезотечение, гипотония и атония </a:t>
            </a:r>
            <a:r>
              <a:rPr lang="ru-RU" dirty="0" err="1"/>
              <a:t>преджелудков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359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Микроэлементы: </a:t>
            </a:r>
            <a:r>
              <a:rPr lang="en-US" b="1" dirty="0" smtClean="0">
                <a:solidFill>
                  <a:srgbClr val="C00000"/>
                </a:solidFill>
              </a:rPr>
              <a:t>Cu</a:t>
            </a:r>
            <a:r>
              <a:rPr lang="ru-RU" b="1" dirty="0" smtClean="0">
                <a:solidFill>
                  <a:srgbClr val="C00000"/>
                </a:solidFill>
              </a:rPr>
              <a:t> (медь)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5834346" y="1619211"/>
            <a:ext cx="5906811" cy="4781590"/>
          </a:xfrm>
          <a:noFill/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b="1" dirty="0" smtClean="0"/>
              <a:t>Биологическая роль: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медь необходима </a:t>
            </a:r>
            <a:r>
              <a:rPr lang="ru-RU" dirty="0"/>
              <a:t>для образования </a:t>
            </a:r>
            <a:r>
              <a:rPr lang="ru-RU" dirty="0" smtClean="0"/>
              <a:t>гемоглобина,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входит </a:t>
            </a:r>
            <a:r>
              <a:rPr lang="ru-RU" dirty="0"/>
              <a:t>в состав многих ферментов, пигментов волос и перьев.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b="1" dirty="0"/>
              <a:t>Недостаток: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ухудшается аппетит,</a:t>
            </a:r>
            <a:r>
              <a:rPr lang="ru-RU" dirty="0"/>
              <a:t> замедляется рост</a:t>
            </a:r>
            <a:r>
              <a:rPr lang="ru-RU" dirty="0" smtClean="0"/>
              <a:t>,</a:t>
            </a:r>
            <a:r>
              <a:rPr lang="ru-RU" dirty="0"/>
              <a:t> понос,</a:t>
            </a:r>
            <a:endParaRPr lang="ru-RU" dirty="0" smtClean="0"/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анемия, </a:t>
            </a:r>
            <a:r>
              <a:rPr lang="ru-RU" dirty="0"/>
              <a:t>поражение аортального эластина,</a:t>
            </a:r>
            <a:endParaRPr lang="ru-RU" dirty="0" smtClean="0"/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остеохондроз,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расстройства ЦНС, </a:t>
            </a:r>
            <a:r>
              <a:rPr lang="ru-RU" dirty="0" err="1" smtClean="0"/>
              <a:t>раскоординация</a:t>
            </a:r>
            <a:r>
              <a:rPr lang="ru-RU" dirty="0" smtClean="0"/>
              <a:t> движений,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снижение репродукции,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нарушение </a:t>
            </a:r>
            <a:r>
              <a:rPr lang="ru-RU" dirty="0"/>
              <a:t>пигментации волосяного покрова и перьев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b="1" dirty="0"/>
              <a:t>Избыток:</a:t>
            </a:r>
            <a:r>
              <a:rPr lang="ru-RU" dirty="0"/>
              <a:t> </a:t>
            </a:r>
            <a:endParaRPr lang="ru-RU" dirty="0" smtClean="0"/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токсичность </a:t>
            </a:r>
            <a:r>
              <a:rPr lang="ru-RU" dirty="0"/>
              <a:t>из-за нарушения функции </a:t>
            </a:r>
            <a:r>
              <a:rPr lang="ru-RU" dirty="0" smtClean="0"/>
              <a:t>печени,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err="1" smtClean="0"/>
              <a:t>метгемоглобинанемия</a:t>
            </a:r>
            <a:r>
              <a:rPr lang="ru-RU" dirty="0"/>
              <a:t>, гемоглобинурия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6" name="Picture 2" descr="https://webpulse.imgsmail.ru/imgpreview?mb=webpulse&amp;key=pulse_cabinet-image-d4d83af5-e3a2-406b-b2ca-2aae2b52b776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0"/>
            <a:ext cx="486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44.userapi.com/impf/c627827/v627827272/da8c/6P-8jjDSXW4.jpg?size=200x220&amp;quality=96&amp;sign=869f5eb128b330e1d975499324f2c531&amp;c_uniq_tag=shIwvEW7NsCPTCZsT9Pq6U6DB0cWYu_DpuGfrHMO7ek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598" y="143402"/>
            <a:ext cx="98181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070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Микроэлементы: </a:t>
            </a:r>
            <a:r>
              <a:rPr lang="en-US" b="1" dirty="0" smtClean="0">
                <a:solidFill>
                  <a:srgbClr val="C00000"/>
                </a:solidFill>
              </a:rPr>
              <a:t>Se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(селен)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5834346" y="1488766"/>
            <a:ext cx="5906811" cy="476111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 smtClean="0">
                <a:solidFill>
                  <a:srgbClr val="001B71"/>
                </a:solidFill>
              </a:rPr>
              <a:t>Селен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1B71"/>
                </a:solidFill>
              </a:rPr>
              <a:t>участвует </a:t>
            </a:r>
            <a:r>
              <a:rPr lang="ru-RU" dirty="0">
                <a:solidFill>
                  <a:srgbClr val="001B71"/>
                </a:solidFill>
              </a:rPr>
              <a:t>в</a:t>
            </a:r>
            <a:r>
              <a:rPr lang="ru-RU" b="1" dirty="0">
                <a:solidFill>
                  <a:srgbClr val="001B71"/>
                </a:solidFill>
              </a:rPr>
              <a:t> </a:t>
            </a:r>
            <a:r>
              <a:rPr lang="ru-RU" dirty="0" err="1">
                <a:solidFill>
                  <a:srgbClr val="001B71"/>
                </a:solidFill>
              </a:rPr>
              <a:t>окислительно</a:t>
            </a:r>
            <a:r>
              <a:rPr lang="ru-RU" dirty="0">
                <a:solidFill>
                  <a:srgbClr val="001B71"/>
                </a:solidFill>
              </a:rPr>
              <a:t>-восстановительных </a:t>
            </a:r>
            <a:r>
              <a:rPr lang="ru-RU" dirty="0" smtClean="0">
                <a:solidFill>
                  <a:srgbClr val="001B71"/>
                </a:solidFill>
              </a:rPr>
              <a:t>процессах,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1B71"/>
                </a:solidFill>
              </a:rPr>
              <a:t>способствует </a:t>
            </a:r>
            <a:r>
              <a:rPr lang="ru-RU" dirty="0">
                <a:solidFill>
                  <a:srgbClr val="001B71"/>
                </a:solidFill>
              </a:rPr>
              <a:t>всасыванию и использованию организмом витамина Е</a:t>
            </a:r>
            <a:r>
              <a:rPr lang="ru-RU" dirty="0" smtClean="0">
                <a:solidFill>
                  <a:srgbClr val="001B71"/>
                </a:solidFill>
              </a:rPr>
              <a:t>.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 smtClean="0">
                <a:solidFill>
                  <a:srgbClr val="001B71"/>
                </a:solidFill>
              </a:rPr>
              <a:t>Недостаток: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1B71"/>
                </a:solidFill>
              </a:rPr>
              <a:t>беломышечная болезнь,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1B71"/>
                </a:solidFill>
              </a:rPr>
              <a:t>токсическая </a:t>
            </a:r>
            <a:r>
              <a:rPr lang="ru-RU" dirty="0">
                <a:solidFill>
                  <a:srgbClr val="001B71"/>
                </a:solidFill>
              </a:rPr>
              <a:t>дистрофия </a:t>
            </a:r>
            <a:r>
              <a:rPr lang="ru-RU" dirty="0" smtClean="0">
                <a:solidFill>
                  <a:srgbClr val="001B71"/>
                </a:solidFill>
              </a:rPr>
              <a:t>печени,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1B71"/>
                </a:solidFill>
              </a:rPr>
              <a:t>рассасывание </a:t>
            </a:r>
            <a:r>
              <a:rPr lang="ru-RU" dirty="0">
                <a:solidFill>
                  <a:srgbClr val="001B71"/>
                </a:solidFill>
              </a:rPr>
              <a:t>плода, </a:t>
            </a:r>
            <a:r>
              <a:rPr lang="ru-RU" dirty="0" smtClean="0">
                <a:solidFill>
                  <a:srgbClr val="001B71"/>
                </a:solidFill>
              </a:rPr>
              <a:t>бесплодие, маститы,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1B71"/>
                </a:solidFill>
              </a:rPr>
              <a:t>анемия</a:t>
            </a:r>
            <a:r>
              <a:rPr lang="ru-RU" dirty="0">
                <a:solidFill>
                  <a:srgbClr val="001B71"/>
                </a:solidFill>
              </a:rPr>
              <a:t>, гемолиз эритроцитов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>
                <a:solidFill>
                  <a:srgbClr val="001B71"/>
                </a:solidFill>
              </a:rPr>
              <a:t>Переизбыток: </a:t>
            </a:r>
            <a:r>
              <a:rPr lang="ru-RU" dirty="0"/>
              <a:t>токсический эффект (</a:t>
            </a:r>
            <a:r>
              <a:rPr lang="ru-RU" dirty="0" err="1"/>
              <a:t>селеноз</a:t>
            </a:r>
            <a:r>
              <a:rPr lang="ru-RU" dirty="0"/>
              <a:t>).</a:t>
            </a:r>
            <a:endParaRPr lang="ru-RU" b="1" dirty="0">
              <a:solidFill>
                <a:srgbClr val="001B71"/>
              </a:solidFill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>
                <a:solidFill>
                  <a:srgbClr val="001B71"/>
                </a:solidFill>
              </a:rPr>
              <a:t>Источники: </a:t>
            </a:r>
            <a:r>
              <a:rPr lang="ru-RU" dirty="0">
                <a:solidFill>
                  <a:srgbClr val="001B71"/>
                </a:solidFill>
              </a:rPr>
              <a:t>травы естественных угодий, селенит </a:t>
            </a:r>
            <a:r>
              <a:rPr lang="ru-RU" dirty="0" smtClean="0">
                <a:solidFill>
                  <a:srgbClr val="001B71"/>
                </a:solidFill>
              </a:rPr>
              <a:t>натрия</a:t>
            </a:r>
            <a:r>
              <a:rPr lang="ru-RU" dirty="0" smtClean="0"/>
              <a:t>.</a:t>
            </a:r>
            <a:endParaRPr lang="ru-RU" dirty="0">
              <a:solidFill>
                <a:srgbClr val="001B7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293" y="208626"/>
            <a:ext cx="107082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s://img-s.wfolio.com/x/bS7vpIIif2x3_SUFBZ4hdWfuv5Ns0PRh/1Lz1w9R1S3JKPSHkzfg2JI9U31_l2PAw/89-gsIw7SW_XH-0FVN0ZrbfZVUqPlBHu/2RHzoMh14pzkdXQibp84Am7Jy4ijxGXX/CvYwD4DckRNMin5JUCk-mw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488766"/>
            <a:ext cx="4860000" cy="27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04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95FD239D-3AEA-11D8-CB9B-C692947F7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mtClean="0"/>
              <a:t>Значение минеральных веществ для организма животных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937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2" t="15723" r="18239" b="18029"/>
          <a:stretch/>
        </p:blipFill>
        <p:spPr bwMode="auto">
          <a:xfrm>
            <a:off x="10919303" y="143402"/>
            <a:ext cx="1059494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Микроэлементы</a:t>
            </a:r>
            <a:r>
              <a:rPr lang="ru-RU" dirty="0" smtClean="0"/>
              <a:t>: </a:t>
            </a:r>
            <a:r>
              <a:rPr lang="en-US" b="1" dirty="0" smtClean="0">
                <a:solidFill>
                  <a:srgbClr val="C00000"/>
                </a:solidFill>
              </a:rPr>
              <a:t>Zn</a:t>
            </a:r>
            <a:r>
              <a:rPr lang="ru-RU" b="1" dirty="0" smtClean="0">
                <a:solidFill>
                  <a:srgbClr val="C00000"/>
                </a:solidFill>
              </a:rPr>
              <a:t> (цинк)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Picture 2" descr="https://womanhappiness.ru/wp-content/uploads/2022/02/produkty-s-zinkom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1"/>
            <a:ext cx="4860000" cy="28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5834346" y="1619211"/>
            <a:ext cx="5906811" cy="4901332"/>
          </a:xfrm>
          <a:noFill/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/>
              <a:t>Цинк</a:t>
            </a:r>
            <a:r>
              <a:rPr lang="ru-RU" dirty="0"/>
              <a:t> </a:t>
            </a:r>
            <a:r>
              <a:rPr lang="ru-RU" dirty="0" smtClean="0"/>
              <a:t>необходим: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для </a:t>
            </a:r>
            <a:r>
              <a:rPr lang="ru-RU" dirty="0"/>
              <a:t>нормального роста, развития и полового созревания, для поддержания воспроизводительных </a:t>
            </a:r>
            <a:r>
              <a:rPr lang="ru-RU" dirty="0" smtClean="0"/>
              <a:t>функций,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вкуса</a:t>
            </a:r>
            <a:r>
              <a:rPr lang="ru-RU" dirty="0"/>
              <a:t>, обоняния, заживления </a:t>
            </a:r>
            <a:r>
              <a:rPr lang="ru-RU" dirty="0" smtClean="0"/>
              <a:t>ран,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повышает </a:t>
            </a:r>
            <a:r>
              <a:rPr lang="ru-RU" dirty="0"/>
              <a:t>всасывание азотистых веществ и усвоение витаминов организмом.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 smtClean="0"/>
              <a:t>Источники </a:t>
            </a:r>
            <a:r>
              <a:rPr lang="en-US" b="1" dirty="0"/>
              <a:t>Zn</a:t>
            </a:r>
            <a:r>
              <a:rPr lang="ru-RU" b="1" dirty="0" smtClean="0"/>
              <a:t>: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отруби пшеничные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дрожжи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при </a:t>
            </a:r>
            <a:r>
              <a:rPr lang="ru-RU" dirty="0"/>
              <a:t>пастбищном содержании недостатка цинка обычно не наблюдается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994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/>
              <a:t>Недостаток</a:t>
            </a:r>
            <a:r>
              <a:rPr lang="ru-RU" dirty="0"/>
              <a:t> </a:t>
            </a:r>
            <a:r>
              <a:rPr lang="en-US" dirty="0"/>
              <a:t>Zn </a:t>
            </a:r>
            <a:r>
              <a:rPr lang="ru-RU" dirty="0"/>
              <a:t>вызывает специфическую болезнь </a:t>
            </a:r>
            <a:r>
              <a:rPr lang="ru-RU" b="1" dirty="0" err="1"/>
              <a:t>паракератоз</a:t>
            </a:r>
            <a:r>
              <a:rPr lang="ru-RU" dirty="0"/>
              <a:t> (поражение кожи, потеря и извращение аппетита – грызут деревянные кормушки</a:t>
            </a:r>
            <a:r>
              <a:rPr lang="ru-RU" dirty="0" smtClean="0"/>
              <a:t>).</a:t>
            </a:r>
          </a:p>
          <a:p>
            <a:r>
              <a:rPr lang="ru-RU" b="1" dirty="0"/>
              <a:t>Переизбыток</a:t>
            </a:r>
            <a:r>
              <a:rPr lang="ru-RU" dirty="0"/>
              <a:t>: отсутствие аппетита; рвота; понос; вялость; повышенное содержание гемоглобина; </a:t>
            </a:r>
            <a:r>
              <a:rPr lang="ru-RU" dirty="0" smtClean="0"/>
              <a:t>желтуха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/>
              <a:t>Потребность</a:t>
            </a:r>
            <a:r>
              <a:rPr lang="ru-RU" b="1" dirty="0" smtClean="0"/>
              <a:t>: </a:t>
            </a:r>
            <a:r>
              <a:rPr lang="ru-RU" dirty="0" smtClean="0"/>
              <a:t>для </a:t>
            </a:r>
            <a:r>
              <a:rPr lang="ru-RU" dirty="0"/>
              <a:t>всех животных составляет 40-60 мг на 1 кг СВ рациона.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" b="411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r="1243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Микроэлементы</a:t>
            </a:r>
            <a:r>
              <a:rPr lang="ru-RU" dirty="0" smtClean="0"/>
              <a:t>: </a:t>
            </a:r>
            <a:r>
              <a:rPr lang="en-US" b="1" dirty="0" smtClean="0">
                <a:solidFill>
                  <a:srgbClr val="C00000"/>
                </a:solidFill>
              </a:rPr>
              <a:t>Zn</a:t>
            </a:r>
            <a:r>
              <a:rPr lang="ru-RU" b="1" dirty="0" smtClean="0">
                <a:solidFill>
                  <a:srgbClr val="C00000"/>
                </a:solidFill>
              </a:rPr>
              <a:t> (цинк)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04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Микроэлементы: </a:t>
            </a:r>
            <a:r>
              <a:rPr lang="en-US" b="1" dirty="0" smtClean="0">
                <a:solidFill>
                  <a:srgbClr val="C00000"/>
                </a:solidFill>
              </a:rPr>
              <a:t>I</a:t>
            </a:r>
            <a:r>
              <a:rPr lang="ru-RU" b="1" dirty="0" smtClean="0">
                <a:solidFill>
                  <a:srgbClr val="C00000"/>
                </a:solidFill>
              </a:rPr>
              <a:t> (йод)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/>
              <a:t>Йод</a:t>
            </a:r>
            <a:r>
              <a:rPr lang="ru-RU" dirty="0"/>
              <a:t> </a:t>
            </a:r>
            <a:r>
              <a:rPr lang="ru-RU" dirty="0" smtClean="0"/>
              <a:t>входит </a:t>
            </a:r>
            <a:r>
              <a:rPr lang="ru-RU" dirty="0"/>
              <a:t>в состав </a:t>
            </a:r>
            <a:r>
              <a:rPr lang="ru-RU" dirty="0" smtClean="0"/>
              <a:t>гормонов щитовидной железы </a:t>
            </a:r>
            <a:r>
              <a:rPr lang="ru-RU" dirty="0"/>
              <a:t>— тироксина и </a:t>
            </a:r>
            <a:r>
              <a:rPr lang="ru-RU" dirty="0" err="1"/>
              <a:t>трийодтиронина</a:t>
            </a:r>
            <a:r>
              <a:rPr lang="ru-RU" dirty="0"/>
              <a:t>, оказывающих многостороннее воздействие на рост, развитие и обмен веществ </a:t>
            </a:r>
            <a:r>
              <a:rPr lang="ru-RU" dirty="0" smtClean="0"/>
              <a:t>организма.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/>
              <a:t>Источник</a:t>
            </a:r>
            <a:r>
              <a:rPr lang="ru-RU" b="1" dirty="0"/>
              <a:t>: </a:t>
            </a:r>
            <a:r>
              <a:rPr lang="ru-RU" dirty="0"/>
              <a:t>йодид кальция (йодистый кальций)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t="17093" r="16453" b="17412"/>
          <a:stretch/>
        </p:blipFill>
        <p:spPr bwMode="auto">
          <a:xfrm>
            <a:off x="10907074" y="143402"/>
            <a:ext cx="1101074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s://womenzz.ru/wp-content/uploads/2022/02/produkty-bogaty-jodom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1"/>
            <a:ext cx="4860000" cy="32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859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8" y="1619211"/>
            <a:ext cx="4860000" cy="3062875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quarter" idx="15"/>
          </p:nvPr>
        </p:nvSpPr>
        <p:spPr>
          <a:xfrm>
            <a:off x="5834346" y="1619210"/>
            <a:ext cx="5906811" cy="4640075"/>
          </a:xfrm>
        </p:spPr>
        <p:txBody>
          <a:bodyPr>
            <a:normAutofit fontScale="92500"/>
          </a:bodyPr>
          <a:lstStyle/>
          <a:p>
            <a:pPr>
              <a:spcAft>
                <a:spcPts val="400"/>
              </a:spcAft>
            </a:pPr>
            <a:r>
              <a:rPr lang="ru-RU" b="1" dirty="0" smtClean="0"/>
              <a:t>Недостаток: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Н</a:t>
            </a:r>
            <a:r>
              <a:rPr lang="ru-RU" dirty="0" smtClean="0"/>
              <a:t>арушение </a:t>
            </a:r>
            <a:r>
              <a:rPr lang="ru-RU" dirty="0"/>
              <a:t>функции щитовидной железы (зоб), </a:t>
            </a:r>
            <a:r>
              <a:rPr lang="ru-RU" dirty="0" smtClean="0"/>
              <a:t>воспроизводства </a:t>
            </a:r>
            <a:r>
              <a:rPr lang="ru-RU" dirty="0"/>
              <a:t>(мертворожденные, низкая жизнеспособность).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Появляется </a:t>
            </a:r>
            <a:r>
              <a:rPr lang="ru-RU" dirty="0"/>
              <a:t>в местностях, где содержание йода в почвах ниже </a:t>
            </a:r>
            <a:r>
              <a:rPr lang="ru-RU" dirty="0" smtClean="0"/>
              <a:t>10</a:t>
            </a:r>
            <a:r>
              <a:rPr lang="en-US" dirty="0" smtClean="0"/>
              <a:t> </a:t>
            </a:r>
            <a:r>
              <a:rPr lang="ru-RU" dirty="0" smtClean="0"/>
              <a:t>мкг% </a:t>
            </a:r>
            <a:r>
              <a:rPr lang="ru-RU" dirty="0"/>
              <a:t>и ниже </a:t>
            </a:r>
            <a:r>
              <a:rPr lang="ru-RU" dirty="0" smtClean="0"/>
              <a:t>10</a:t>
            </a:r>
            <a:r>
              <a:rPr lang="en-US" dirty="0" smtClean="0"/>
              <a:t> </a:t>
            </a:r>
            <a:r>
              <a:rPr lang="ru-RU" dirty="0" smtClean="0"/>
              <a:t>мкг </a:t>
            </a:r>
            <a:r>
              <a:rPr lang="ru-RU" dirty="0"/>
              <a:t>в литре воды. 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В России районы с недостатком йода встречаются в ряде районов Кавказа, Урала, Забайкалье, Алтае, Сибири, верхнем и нижнем течении </a:t>
            </a:r>
            <a:r>
              <a:rPr lang="ru-RU" dirty="0" smtClean="0"/>
              <a:t>Волги.</a:t>
            </a:r>
            <a:endParaRPr lang="ru-RU" b="1" dirty="0" smtClean="0"/>
          </a:p>
          <a:p>
            <a:pPr>
              <a:spcAft>
                <a:spcPts val="400"/>
              </a:spcAft>
            </a:pPr>
            <a:r>
              <a:rPr lang="ru-RU" b="1" dirty="0" smtClean="0"/>
              <a:t>Избыток</a:t>
            </a:r>
            <a:r>
              <a:rPr lang="ru-RU" b="1" dirty="0"/>
              <a:t>: </a:t>
            </a:r>
            <a:r>
              <a:rPr lang="ru-RU" dirty="0"/>
              <a:t>переносится легко.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65158" y="5343257"/>
            <a:ext cx="4860000" cy="58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Двусторонний зоб у теленка при недостатке йода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Микроэлементы: </a:t>
            </a:r>
            <a:r>
              <a:rPr lang="en-US" b="1" dirty="0" smtClean="0">
                <a:solidFill>
                  <a:srgbClr val="C00000"/>
                </a:solidFill>
              </a:rPr>
              <a:t>I</a:t>
            </a:r>
            <a:r>
              <a:rPr lang="ru-RU" b="1" dirty="0" smtClean="0">
                <a:solidFill>
                  <a:srgbClr val="C00000"/>
                </a:solidFill>
              </a:rPr>
              <a:t> (йод)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92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Микроэлементы: </a:t>
            </a:r>
            <a:r>
              <a:rPr lang="en-US" b="1" dirty="0" err="1" smtClean="0">
                <a:solidFill>
                  <a:srgbClr val="C00000"/>
                </a:solidFill>
              </a:rPr>
              <a:t>Mn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(</a:t>
            </a:r>
            <a:r>
              <a:rPr lang="ru-RU" b="1" dirty="0" smtClean="0">
                <a:solidFill>
                  <a:srgbClr val="C00000"/>
                </a:solidFill>
              </a:rPr>
              <a:t>марганец)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5834346" y="1619211"/>
            <a:ext cx="5906811" cy="4966646"/>
          </a:xfr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Марганец</a:t>
            </a:r>
            <a:r>
              <a:rPr lang="ru-RU" dirty="0"/>
              <a:t> входит в состав ферментов, принимает участие в синтезе аскорбиновой кислоты, необходим как катализатор при использовании организмом витамина В</a:t>
            </a:r>
            <a:r>
              <a:rPr lang="ru-RU" baseline="-25000" dirty="0"/>
              <a:t>1</a:t>
            </a:r>
            <a:r>
              <a:rPr lang="ru-RU" dirty="0"/>
              <a:t> (тиамина</a:t>
            </a:r>
            <a:r>
              <a:rPr lang="ru-RU" dirty="0" smtClean="0"/>
              <a:t>).</a:t>
            </a:r>
          </a:p>
          <a:p>
            <a:pPr>
              <a:lnSpc>
                <a:spcPct val="100000"/>
              </a:lnSpc>
            </a:pPr>
            <a:r>
              <a:rPr lang="ru-RU" b="1" dirty="0" smtClean="0"/>
              <a:t>Источники:</a:t>
            </a:r>
            <a:endParaRPr lang="ru-RU" dirty="0" smtClean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отруби пшеничные,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семена </a:t>
            </a:r>
            <a:r>
              <a:rPr lang="ru-RU" dirty="0"/>
              <a:t>масличных </a:t>
            </a:r>
            <a:r>
              <a:rPr lang="ru-RU" dirty="0" smtClean="0"/>
              <a:t>культур,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шроты,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сено.</a:t>
            </a:r>
          </a:p>
          <a:p>
            <a:pPr>
              <a:lnSpc>
                <a:spcPct val="100000"/>
              </a:lnSpc>
            </a:pPr>
            <a:r>
              <a:rPr lang="ru-RU" b="1" dirty="0"/>
              <a:t>Избыток</a:t>
            </a:r>
            <a:r>
              <a:rPr lang="ru-RU" dirty="0"/>
              <a:t> переносится легко.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5" t="14631" r="15385" b="21565"/>
          <a:stretch/>
        </p:blipFill>
        <p:spPr bwMode="auto">
          <a:xfrm>
            <a:off x="10921093" y="208626"/>
            <a:ext cx="110025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https://poleznii-site.ru/wp-content/uploads/2019/12/1-46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1"/>
            <a:ext cx="4860000" cy="36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556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5834346" y="1619210"/>
            <a:ext cx="5906811" cy="448579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Недостаток</a:t>
            </a:r>
            <a:r>
              <a:rPr lang="ru-RU" dirty="0"/>
              <a:t>: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/>
              <a:t>нарушение воспроизводства: «тихая» охота, аборты в 1 месяц беременности, уменьшение числа плодов, нарушение полового цикла, высокая смертность приплода,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/>
              <a:t>уменьшение массы новорожденных, снижение приростов,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/>
              <a:t>явление паралича,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/>
              <a:t>деформация скелета, хрупкость костей, увеличение запястных суставов,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/>
              <a:t>костылеобразная постановка передних конечностей,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b="1" dirty="0" err="1"/>
              <a:t>перозис</a:t>
            </a:r>
            <a:r>
              <a:rPr lang="ru-RU" dirty="0"/>
              <a:t> у птицы,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/>
              <a:t>нарушение обмена углеводов и жиров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055" y="1619211"/>
            <a:ext cx="4860000" cy="411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Микроэлементы: </a:t>
            </a:r>
            <a:r>
              <a:rPr lang="en-US" b="1" dirty="0" err="1" smtClean="0">
                <a:solidFill>
                  <a:srgbClr val="C00000"/>
                </a:solidFill>
              </a:rPr>
              <a:t>Mn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(</a:t>
            </a:r>
            <a:r>
              <a:rPr lang="ru-RU" b="1" dirty="0" smtClean="0">
                <a:solidFill>
                  <a:srgbClr val="C00000"/>
                </a:solidFill>
              </a:rPr>
              <a:t>марганец)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2055" y="5766454"/>
            <a:ext cx="4860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/>
              <a:t>Деформация скелета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19927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5834346" y="1619211"/>
            <a:ext cx="5906811" cy="431652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ru-RU" b="1" dirty="0" err="1" smtClean="0"/>
              <a:t>Перозис</a:t>
            </a:r>
            <a:r>
              <a:rPr lang="ru-RU" dirty="0" smtClean="0"/>
              <a:t> </a:t>
            </a:r>
            <a:r>
              <a:rPr lang="ru-RU" dirty="0"/>
              <a:t>возникает у цыплят в раннем возрасте из-за недостатка марганца в рационах кур-несушек, или при кормлении комбикормами с избыточным содержанием кальция и </a:t>
            </a:r>
            <a:r>
              <a:rPr lang="ru-RU" dirty="0" smtClean="0"/>
              <a:t>фосфора.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ru-RU" dirty="0" smtClean="0"/>
              <a:t>Цыплята </a:t>
            </a:r>
            <a:r>
              <a:rPr lang="ru-RU" dirty="0"/>
              <a:t>подолгу сидят, прижавшись к полу с поджатыми конечностями, предплюсневые суставы увеличиваются, кажутся вывихнутыми, кости конечностей деформируются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Микроэлементы: </a:t>
            </a:r>
            <a:r>
              <a:rPr lang="en-US" b="1" dirty="0" err="1" smtClean="0">
                <a:solidFill>
                  <a:srgbClr val="C00000"/>
                </a:solidFill>
              </a:rPr>
              <a:t>Mn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(</a:t>
            </a:r>
            <a:r>
              <a:rPr lang="ru-RU" b="1" dirty="0" smtClean="0">
                <a:solidFill>
                  <a:srgbClr val="C00000"/>
                </a:solidFill>
              </a:rPr>
              <a:t>марганец)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158" y="5566399"/>
            <a:ext cx="48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Перозис</a:t>
            </a:r>
            <a:r>
              <a:rPr lang="ru-RU" dirty="0" smtClean="0"/>
              <a:t> у цыплят</a:t>
            </a:r>
            <a:endParaRPr lang="ru-RU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075" y="1619211"/>
            <a:ext cx="4860000" cy="365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82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Микроэлементы: </a:t>
            </a:r>
            <a:r>
              <a:rPr lang="ru-RU" b="1" dirty="0" smtClean="0">
                <a:solidFill>
                  <a:srgbClr val="C00000"/>
                </a:solidFill>
              </a:rPr>
              <a:t>Мо (молибден)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834346" y="1619210"/>
            <a:ext cx="5906811" cy="462918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b="1" dirty="0" smtClean="0"/>
              <a:t>Избыток: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замедление </a:t>
            </a:r>
            <a:r>
              <a:rPr lang="ru-RU" dirty="0"/>
              <a:t>роста молодых </a:t>
            </a:r>
            <a:r>
              <a:rPr lang="ru-RU" dirty="0" smtClean="0"/>
              <a:t>животных,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отрицательное </a:t>
            </a:r>
            <a:r>
              <a:rPr lang="ru-RU" dirty="0"/>
              <a:t>влияние на окислительные </a:t>
            </a:r>
            <a:r>
              <a:rPr lang="ru-RU" dirty="0" smtClean="0"/>
              <a:t>процессы,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угнетение </a:t>
            </a:r>
            <a:r>
              <a:rPr lang="ru-RU" dirty="0"/>
              <a:t>активности каталазы и </a:t>
            </a:r>
            <a:r>
              <a:rPr lang="ru-RU" dirty="0" smtClean="0"/>
              <a:t>амилазы.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b="1" dirty="0" smtClean="0"/>
              <a:t>Недостаток:</a:t>
            </a:r>
            <a:endParaRPr lang="ru-RU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нарушается </a:t>
            </a:r>
            <a:r>
              <a:rPr lang="ru-RU" dirty="0"/>
              <a:t>способность окисления </a:t>
            </a:r>
            <a:r>
              <a:rPr lang="ru-RU" dirty="0" err="1"/>
              <a:t>ксантина</a:t>
            </a:r>
            <a:r>
              <a:rPr lang="ru-RU" dirty="0"/>
              <a:t> до мочевой кислоты, </a:t>
            </a:r>
            <a:r>
              <a:rPr lang="ru-RU" dirty="0" smtClean="0"/>
              <a:t>у </a:t>
            </a:r>
            <a:r>
              <a:rPr lang="ru-RU" dirty="0"/>
              <a:t>животных образуются ксантиновые камни в </a:t>
            </a:r>
            <a:r>
              <a:rPr lang="ru-RU" dirty="0" smtClean="0"/>
              <a:t>почках;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уменьшается </a:t>
            </a:r>
            <a:r>
              <a:rPr lang="ru-RU" dirty="0"/>
              <a:t>экскреция мочевой кислоты и неорганических сульфатов;</a:t>
            </a:r>
            <a:endParaRPr lang="ru-RU" dirty="0" smtClean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тормозится </a:t>
            </a:r>
            <a:r>
              <a:rPr lang="ru-RU" dirty="0"/>
              <a:t>катаболизм </a:t>
            </a:r>
            <a:r>
              <a:rPr lang="ru-RU" dirty="0" smtClean="0"/>
              <a:t>метионина;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снижается </a:t>
            </a:r>
            <a:r>
              <a:rPr lang="ru-RU" dirty="0"/>
              <a:t>скорость </a:t>
            </a:r>
            <a:r>
              <a:rPr lang="ru-RU" dirty="0" smtClean="0"/>
              <a:t>роста.</a:t>
            </a:r>
            <a:endParaRPr lang="ru-RU" dirty="0"/>
          </a:p>
        </p:txBody>
      </p:sp>
      <p:pic>
        <p:nvPicPr>
          <p:cNvPr id="19458" name="Picture 2" descr="Molybdenum chemical element&quot; Sticker for Sale by tony4urban | Redbubb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17761" r="8419" b="17374"/>
          <a:stretch/>
        </p:blipFill>
        <p:spPr bwMode="auto">
          <a:xfrm>
            <a:off x="10954431" y="208626"/>
            <a:ext cx="104142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ketokotleta.ru/wp-content/uploads/a/2/9/a293bd6493ea406cbb83ee778f7c6538.jpe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1"/>
            <a:ext cx="4860000" cy="18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365158" y="3777471"/>
            <a:ext cx="4860000" cy="2158260"/>
          </a:xfrm>
          <a:prstGeom prst="rect">
            <a:avLst/>
          </a:prstGeom>
          <a:solidFill>
            <a:schemeClr val="l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Молибден</a:t>
            </a:r>
            <a:r>
              <a:rPr lang="ru-RU" dirty="0" smtClean="0"/>
              <a:t> входит в состав ряда ферментов (</a:t>
            </a:r>
            <a:r>
              <a:rPr lang="ru-RU" dirty="0" err="1" smtClean="0"/>
              <a:t>альдегидоксидаза</a:t>
            </a:r>
            <a:r>
              <a:rPr lang="ru-RU" dirty="0" smtClean="0"/>
              <a:t>, </a:t>
            </a:r>
            <a:r>
              <a:rPr lang="ru-RU" dirty="0" err="1" smtClean="0"/>
              <a:t>сульфитоксидаза</a:t>
            </a:r>
            <a:r>
              <a:rPr lang="ru-RU" dirty="0" smtClean="0"/>
              <a:t>, </a:t>
            </a:r>
            <a:r>
              <a:rPr lang="ru-RU" dirty="0" err="1" smtClean="0"/>
              <a:t>ксантиноксидаза</a:t>
            </a:r>
            <a:r>
              <a:rPr lang="ru-RU" dirty="0" smtClean="0"/>
              <a:t> и др.), выполняющих важные физиологические функции, в частности, регуляцию обмена мочевой кислоты.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6895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29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Значение минеральных веществ для организма животных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1376000" cy="431652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US" dirty="0" smtClean="0"/>
              <a:t>1</a:t>
            </a:r>
            <a:r>
              <a:rPr lang="ru-RU" dirty="0" smtClean="0"/>
              <a:t>. Транспорт </a:t>
            </a:r>
            <a:r>
              <a:rPr lang="ru-RU" dirty="0"/>
              <a:t>газов (О</a:t>
            </a:r>
            <a:r>
              <a:rPr lang="ru-RU" baseline="-25000" dirty="0"/>
              <a:t>2</a:t>
            </a:r>
            <a:r>
              <a:rPr lang="ru-RU" dirty="0"/>
              <a:t> и СО</a:t>
            </a:r>
            <a:r>
              <a:rPr lang="ru-RU" baseline="-25000" dirty="0"/>
              <a:t>2</a:t>
            </a:r>
            <a:r>
              <a:rPr lang="ru-RU" dirty="0"/>
              <a:t>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dirty="0" smtClean="0"/>
              <a:t>2. Входят </a:t>
            </a:r>
            <a:r>
              <a:rPr lang="ru-RU" dirty="0"/>
              <a:t>в состав буферных систем – рН крови 7,35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dirty="0" smtClean="0"/>
              <a:t>3. </a:t>
            </a:r>
            <a:r>
              <a:rPr lang="ru-RU" dirty="0" err="1" smtClean="0"/>
              <a:t>НСl</a:t>
            </a:r>
            <a:r>
              <a:rPr lang="ru-RU" dirty="0" smtClean="0"/>
              <a:t> </a:t>
            </a:r>
            <a:r>
              <a:rPr lang="ru-RU" dirty="0"/>
              <a:t>– входит в состав желудочного сока: активизирует ферменты желудочного сока, создает бактерицидность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dirty="0" smtClean="0"/>
              <a:t>4. Бикарбонаты </a:t>
            </a:r>
            <a:r>
              <a:rPr lang="ru-RU" dirty="0"/>
              <a:t>кишечного сока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dirty="0" smtClean="0"/>
              <a:t>5. Входят </a:t>
            </a:r>
            <a:r>
              <a:rPr lang="ru-RU" dirty="0"/>
              <a:t>в состав ферментов, гормонов, витаминов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dirty="0" smtClean="0"/>
              <a:t>6. Участвуют </a:t>
            </a:r>
            <a:r>
              <a:rPr lang="ru-RU" dirty="0"/>
              <a:t>в поддержании осмотического давления (</a:t>
            </a:r>
            <a:r>
              <a:rPr lang="ru-RU" dirty="0" err="1"/>
              <a:t>Na</a:t>
            </a:r>
            <a:r>
              <a:rPr lang="ru-RU" dirty="0"/>
              <a:t>, K, </a:t>
            </a:r>
            <a:r>
              <a:rPr lang="ru-RU" dirty="0" err="1"/>
              <a:t>Mg</a:t>
            </a:r>
            <a:r>
              <a:rPr lang="ru-RU" dirty="0"/>
              <a:t> </a:t>
            </a:r>
            <a:r>
              <a:rPr lang="ru-RU" dirty="0" err="1"/>
              <a:t>Сl</a:t>
            </a:r>
            <a:r>
              <a:rPr lang="ru-RU" dirty="0"/>
              <a:t>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dirty="0" smtClean="0"/>
              <a:t>7. Участвуют </a:t>
            </a:r>
            <a:r>
              <a:rPr lang="ru-RU" dirty="0"/>
              <a:t>в обмене протеина, жира, углеводов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dirty="0" smtClean="0"/>
              <a:t>8. Участвуют </a:t>
            </a:r>
            <a:r>
              <a:rPr lang="ru-RU" dirty="0"/>
              <a:t>в обезвреживании и выведении ядовитых продуктов обмена веществ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dirty="0" smtClean="0"/>
              <a:t>9. Участвуют </a:t>
            </a:r>
            <a:r>
              <a:rPr lang="ru-RU" dirty="0"/>
              <a:t>в синтезе составных частей молока, выделяются в большом количестве с </a:t>
            </a:r>
            <a:r>
              <a:rPr lang="ru-RU" dirty="0" smtClean="0"/>
              <a:t>молоком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244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365158" y="1383578"/>
            <a:ext cx="11376000" cy="404898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10. Обеспечивают интенсивный рост молодняка, входя в состав костной </a:t>
            </a:r>
            <a:r>
              <a:rPr lang="ru-RU" dirty="0" smtClean="0"/>
              <a:t>ткани</a:t>
            </a:r>
            <a:endParaRPr lang="ru-RU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Значение минеральных веществ для организма животных</a:t>
            </a:r>
            <a:endParaRPr lang="ru-RU" dirty="0"/>
          </a:p>
        </p:txBody>
      </p:sp>
      <p:graphicFrame>
        <p:nvGraphicFramePr>
          <p:cNvPr id="6" name="Group 1177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852862902"/>
              </p:ext>
            </p:extLst>
          </p:nvPr>
        </p:nvGraphicFramePr>
        <p:xfrm>
          <a:off x="365157" y="2672178"/>
          <a:ext cx="11376001" cy="2281560"/>
        </p:xfrm>
        <a:graphic>
          <a:graphicData uri="http://schemas.openxmlformats.org/drawingml/2006/table">
            <a:tbl>
              <a:tblPr firstRow="1" firstCol="1">
                <a:tableStyleId>{5940675A-B579-460E-94D1-54222C63F5DA}</a:tableStyleId>
              </a:tblPr>
              <a:tblGrid>
                <a:gridCol w="2599984"/>
                <a:gridCol w="4172505"/>
                <a:gridCol w="2301756"/>
                <a:gridCol w="2301756"/>
              </a:tblGrid>
              <a:tr h="3802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Вид животного</a:t>
                      </a:r>
                    </a:p>
                  </a:txBody>
                  <a:tcPr marL="81561" marR="81561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Удваивает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сво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ю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живую массу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после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рождения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через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дней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Содержание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в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золе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молока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(в %)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02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кальция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фосфора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</a:tr>
              <a:tr h="380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Лошадь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</a:tr>
              <a:tr h="380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Крупный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рогатый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скот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</a:tr>
              <a:tr h="380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Овца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</a:tr>
              <a:tr h="380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Кролик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561" marR="81561" anchor="ctr" horzOverflow="overflow"/>
                </a:tc>
              </a:tr>
            </a:tbl>
          </a:graphicData>
        </a:graphic>
      </p:graphicFrame>
      <p:sp>
        <p:nvSpPr>
          <p:cNvPr id="7" name="Текст 3"/>
          <p:cNvSpPr txBox="1">
            <a:spLocks/>
          </p:cNvSpPr>
          <p:nvPr/>
        </p:nvSpPr>
        <p:spPr>
          <a:xfrm>
            <a:off x="365158" y="2214015"/>
            <a:ext cx="11376000" cy="404898"/>
          </a:xfrm>
          <a:prstGeom prst="rect">
            <a:avLst/>
          </a:prstGeom>
          <a:solidFill>
            <a:schemeClr val="l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/>
              <a:t>Влияние минерального состава молока матери на рост молодняка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346510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>
                <a:solidFill>
                  <a:srgbClr val="001B71"/>
                </a:solidFill>
              </a:rPr>
              <a:t>Значение минеральных веществ для организма животных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1376000" cy="43165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sz="2000" dirty="0"/>
              <a:t>11. У яйцекладущей птицы обеспечивают нормальную яйцекладку, входя в состав скорлупы и самого яйца (</a:t>
            </a:r>
            <a:r>
              <a:rPr lang="ru-RU" sz="2000" dirty="0" err="1"/>
              <a:t>Ca</a:t>
            </a:r>
            <a:r>
              <a:rPr lang="ru-RU" sz="2000" dirty="0"/>
              <a:t>, P)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sz="2000" dirty="0"/>
              <a:t>12. Входя в состав семени производителей и участвуя в образовании сперматозоидов, обеспечивают высокое качество спермы (</a:t>
            </a:r>
            <a:r>
              <a:rPr lang="ru-RU" sz="2000" dirty="0" err="1"/>
              <a:t>Co</a:t>
            </a:r>
            <a:r>
              <a:rPr lang="ru-RU" sz="2000" dirty="0"/>
              <a:t>, </a:t>
            </a:r>
            <a:r>
              <a:rPr lang="ru-RU" sz="2000" dirty="0" err="1"/>
              <a:t>Ca</a:t>
            </a:r>
            <a:r>
              <a:rPr lang="ru-RU" sz="2000" dirty="0"/>
              <a:t>, P)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sz="2000" dirty="0"/>
              <a:t>13. Входя в состав шерсти овец и участвуя в синтезе белка шерсти обеспечивают высокую продуктивность тонкорунных овец и качество их шерсти (S)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</a:pPr>
            <a:r>
              <a:rPr lang="ru-RU" sz="2000" dirty="0"/>
              <a:t>14. Некоторые микроэлементы обладают кумулятивными свойствами, накапливаясь сверх пороговых концентраций в организме становятся ядовитыми (</a:t>
            </a:r>
            <a:r>
              <a:rPr lang="ru-RU" sz="2000" dirty="0" err="1"/>
              <a:t>Zn</a:t>
            </a:r>
            <a:r>
              <a:rPr lang="ru-RU" sz="2000" dirty="0"/>
              <a:t>, </a:t>
            </a:r>
            <a:r>
              <a:rPr lang="ru-RU" sz="2000" dirty="0" err="1"/>
              <a:t>Mn</a:t>
            </a:r>
            <a:r>
              <a:rPr lang="ru-RU" sz="2000" dirty="0"/>
              <a:t>, </a:t>
            </a:r>
            <a:r>
              <a:rPr lang="ru-RU" sz="2000" dirty="0" err="1"/>
              <a:t>Mo</a:t>
            </a:r>
            <a:r>
              <a:rPr lang="ru-RU" sz="2000" dirty="0"/>
              <a:t>, </a:t>
            </a:r>
            <a:r>
              <a:rPr lang="ru-RU" sz="2000" dirty="0" err="1"/>
              <a:t>Cu</a:t>
            </a:r>
            <a:r>
              <a:rPr lang="ru-RU" sz="2000" dirty="0"/>
              <a:t>, F, мышьяк, хром, ртуть, скандий, цирконий и др</a:t>
            </a:r>
            <a:r>
              <a:rPr lang="ru-RU" sz="2000" dirty="0" smtClean="0"/>
              <a:t>.).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67683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Значение минеральных веществ для организма </a:t>
            </a:r>
            <a:r>
              <a:rPr lang="ru-RU" dirty="0" smtClean="0"/>
              <a:t>животных</a:t>
            </a:r>
            <a:endParaRPr lang="ru-RU" dirty="0"/>
          </a:p>
        </p:txBody>
      </p:sp>
      <p:graphicFrame>
        <p:nvGraphicFramePr>
          <p:cNvPr id="6" name="Рисунок 5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626729980"/>
              </p:ext>
            </p:extLst>
          </p:nvPr>
        </p:nvGraphicFramePr>
        <p:xfrm>
          <a:off x="433633" y="1906588"/>
          <a:ext cx="11307525" cy="2874600"/>
        </p:xfrm>
        <a:graphic>
          <a:graphicData uri="http://schemas.openxmlformats.org/drawingml/2006/table">
            <a:tbl>
              <a:tblPr firstRow="1" firstCol="1">
                <a:tableStyleId>{5940675A-B579-460E-94D1-54222C63F5DA}</a:tableStyleId>
              </a:tblPr>
              <a:tblGrid>
                <a:gridCol w="3066699"/>
                <a:gridCol w="912681"/>
                <a:gridCol w="2827969"/>
                <a:gridCol w="1554226"/>
                <a:gridCol w="2945950"/>
              </a:tblGrid>
              <a:tr h="20286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Необходимые элементы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Возможно необходимые микроэлементы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</a:tr>
              <a:tr h="40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Макроэлементы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%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Микроэлементы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мг/кг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86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Кальций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1,5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Железо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20-80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Фтор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</a:tr>
              <a:tr h="20286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Фосфор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1,0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Цинк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10-50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Бром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</a:tr>
              <a:tr h="20286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Калий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0,2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Медь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1-5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Барий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</a:tr>
              <a:tr h="20286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Натрий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0,16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Марганец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0,2-0,5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Стронций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</a:tr>
              <a:tr h="20286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Хлор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0,11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Молибден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1-4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Титан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</a:tr>
              <a:tr h="20286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Сера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0,15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Йод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0,3-0,6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</a:tr>
              <a:tr h="20286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Магний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0,04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Кобальт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0,02-0,1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</a:tr>
              <a:tr h="2028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Селен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0,02-0,05</a:t>
                      </a:r>
                      <a:endParaRPr lang="ru-RU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879" marR="27879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65158" y="1338950"/>
            <a:ext cx="1137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Необходимые минеральные элементы и их содержание в теле животных </a:t>
            </a:r>
          </a:p>
        </p:txBody>
      </p:sp>
    </p:spTree>
    <p:extLst>
      <p:ext uri="{BB962C8B-B14F-4D97-AF65-F5344CB8AC3E}">
        <p14:creationId xmlns:p14="http://schemas.microsoft.com/office/powerpoint/2010/main" val="591364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Значение минеральных веществ для организма животных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1376000" cy="431652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dirty="0"/>
              <a:t>Из всей таблицы Д.И. Менделеева 25 элементов наиболее активны в </a:t>
            </a:r>
            <a:r>
              <a:rPr lang="ru-RU" dirty="0" smtClean="0"/>
              <a:t>организме.</a:t>
            </a:r>
            <a:endParaRPr lang="ru-RU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b="1" dirty="0" smtClean="0"/>
              <a:t>Макроэлементы:</a:t>
            </a:r>
            <a:r>
              <a:rPr lang="ru-RU" dirty="0" smtClean="0"/>
              <a:t> более 0,01% </a:t>
            </a:r>
            <a:r>
              <a:rPr lang="ru-RU" dirty="0"/>
              <a:t>от сухого вещества: </a:t>
            </a:r>
            <a:r>
              <a:rPr lang="en-US" b="1" dirty="0" err="1">
                <a:solidFill>
                  <a:srgbClr val="C00000"/>
                </a:solidFill>
              </a:rPr>
              <a:t>Ca</a:t>
            </a:r>
            <a:r>
              <a:rPr lang="en-US" b="1" dirty="0">
                <a:solidFill>
                  <a:srgbClr val="C00000"/>
                </a:solidFill>
              </a:rPr>
              <a:t>, P, Mg, K, Na, </a:t>
            </a:r>
            <a:r>
              <a:rPr lang="en-US" b="1" dirty="0" err="1">
                <a:solidFill>
                  <a:srgbClr val="C00000"/>
                </a:solidFill>
              </a:rPr>
              <a:t>Cl</a:t>
            </a:r>
            <a:r>
              <a:rPr lang="en-US" b="1" dirty="0">
                <a:solidFill>
                  <a:srgbClr val="C00000"/>
                </a:solidFill>
              </a:rPr>
              <a:t>, 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b="1" dirty="0" smtClean="0"/>
              <a:t>Микроэлементы:</a:t>
            </a:r>
            <a:r>
              <a:rPr lang="ru-RU" dirty="0" smtClean="0"/>
              <a:t> 0,01-0,001% </a:t>
            </a:r>
            <a:r>
              <a:rPr lang="ru-RU" dirty="0"/>
              <a:t>от сухого вещества: </a:t>
            </a:r>
            <a:r>
              <a:rPr lang="en-US" b="1" dirty="0">
                <a:solidFill>
                  <a:srgbClr val="C00000"/>
                </a:solidFill>
              </a:rPr>
              <a:t>Fe, Cu, Co, Se, Zn, </a:t>
            </a:r>
            <a:r>
              <a:rPr lang="en-US" b="1" dirty="0" err="1">
                <a:solidFill>
                  <a:srgbClr val="C00000"/>
                </a:solidFill>
              </a:rPr>
              <a:t>Mn</a:t>
            </a:r>
            <a:r>
              <a:rPr lang="en-US" b="1" dirty="0">
                <a:solidFill>
                  <a:srgbClr val="C00000"/>
                </a:solidFill>
              </a:rPr>
              <a:t>, J, Mo, F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b="1" dirty="0" err="1" smtClean="0"/>
              <a:t>Ультрамикроэлементы</a:t>
            </a:r>
            <a:r>
              <a:rPr lang="ru-RU" b="1" dirty="0" smtClean="0"/>
              <a:t>:</a:t>
            </a:r>
            <a:r>
              <a:rPr lang="ru-RU" dirty="0" smtClean="0"/>
              <a:t> менее 0,001% </a:t>
            </a:r>
            <a:r>
              <a:rPr lang="ru-RU" dirty="0"/>
              <a:t>от сухого </a:t>
            </a:r>
            <a:r>
              <a:rPr lang="ru-RU" dirty="0" smtClean="0"/>
              <a:t>вещества.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endParaRPr lang="ru-RU" b="1" dirty="0" smtClean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b="1" dirty="0" smtClean="0"/>
              <a:t>По </a:t>
            </a:r>
            <a:r>
              <a:rPr lang="ru-RU" b="1" dirty="0"/>
              <a:t>минеральной питательности все корма подразделяют на 2 группы: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</a:rPr>
              <a:t>физиологически кислые </a:t>
            </a:r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dirty="0"/>
              <a:t>преобладают </a:t>
            </a:r>
            <a:r>
              <a:rPr lang="en-US" b="1" dirty="0">
                <a:solidFill>
                  <a:srgbClr val="C00000"/>
                </a:solidFill>
              </a:rPr>
              <a:t>Cl, S, P</a:t>
            </a:r>
            <a:r>
              <a:rPr lang="ru-RU" dirty="0"/>
              <a:t>. Это, в основном зерновые корма и отходы их переработки (отруби).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</a:rPr>
              <a:t>физиологически щелочные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dirty="0"/>
              <a:t>преобладают </a:t>
            </a:r>
            <a:r>
              <a:rPr lang="en-US" b="1" dirty="0">
                <a:solidFill>
                  <a:srgbClr val="C00000"/>
                </a:solidFill>
              </a:rPr>
              <a:t>Na, K, Ca, Mg</a:t>
            </a:r>
            <a:r>
              <a:rPr lang="ru-RU" dirty="0"/>
              <a:t>. Содержатся в зеленой траве, силосе, сенаже, корнеплодах и др. сочных кормах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29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Значение минеральных веществ для организма животных</a:t>
            </a:r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 wrap="square">
            <a:normAutofit fontScale="70000" lnSpcReduction="20000"/>
          </a:bodyPr>
          <a:lstStyle/>
          <a:p>
            <a:r>
              <a:rPr lang="ru-RU" sz="2400" b="1" dirty="0"/>
              <a:t>«</a:t>
            </a:r>
            <a:r>
              <a:rPr lang="ru-RU" sz="2400" b="1" dirty="0" err="1"/>
              <a:t>Хелат</a:t>
            </a:r>
            <a:r>
              <a:rPr lang="ru-RU" sz="2400" b="1" dirty="0"/>
              <a:t>» </a:t>
            </a:r>
            <a:r>
              <a:rPr lang="ru-RU" sz="2400" dirty="0"/>
              <a:t>(от греч. «</a:t>
            </a:r>
            <a:r>
              <a:rPr lang="ru-RU" sz="2400" dirty="0" err="1"/>
              <a:t>chele</a:t>
            </a:r>
            <a:r>
              <a:rPr lang="ru-RU" sz="2400" dirty="0"/>
              <a:t>» </a:t>
            </a:r>
            <a:r>
              <a:rPr lang="ru-RU" sz="2400" dirty="0" smtClean="0"/>
              <a:t>клешня</a:t>
            </a:r>
            <a:r>
              <a:rPr lang="ru-RU" sz="2400" dirty="0"/>
              <a:t>) – химическое соединение металла (микроэлемента) с </a:t>
            </a:r>
            <a:r>
              <a:rPr lang="ru-RU" sz="2400" dirty="0" err="1"/>
              <a:t>хелатирующим</a:t>
            </a:r>
            <a:r>
              <a:rPr lang="ru-RU" sz="2400" dirty="0"/>
              <a:t> агентом циклического характера</a:t>
            </a:r>
            <a:r>
              <a:rPr lang="ru-RU" sz="24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Хелаты</a:t>
            </a:r>
            <a:r>
              <a:rPr lang="ru-RU" sz="2400" dirty="0" smtClean="0"/>
              <a:t> имеют особую </a:t>
            </a:r>
            <a:r>
              <a:rPr lang="ru-RU" sz="2400" dirty="0"/>
              <a:t>роль </a:t>
            </a:r>
            <a:r>
              <a:rPr lang="ru-RU" sz="2400" dirty="0" smtClean="0"/>
              <a:t>в кормлении животных.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По </a:t>
            </a:r>
            <a:r>
              <a:rPr lang="ru-RU" sz="2400" dirty="0" smtClean="0"/>
              <a:t>структуре </a:t>
            </a:r>
            <a:r>
              <a:rPr lang="ru-RU" sz="2400" dirty="0" err="1" smtClean="0"/>
              <a:t>хелаты</a:t>
            </a:r>
            <a:r>
              <a:rPr lang="ru-RU" sz="2400" dirty="0" smtClean="0"/>
              <a:t> близки </a:t>
            </a:r>
            <a:r>
              <a:rPr lang="ru-RU" sz="2400" dirty="0"/>
              <a:t>к природным, </a:t>
            </a:r>
            <a:r>
              <a:rPr lang="ru-RU" sz="2400" dirty="0" smtClean="0"/>
              <a:t>обладают </a:t>
            </a:r>
            <a:r>
              <a:rPr lang="ru-RU" sz="2400" dirty="0"/>
              <a:t>биологической активностью и хорошо </a:t>
            </a:r>
            <a:r>
              <a:rPr lang="ru-RU" sz="2400" dirty="0" smtClean="0"/>
              <a:t>усваиваются.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Многие </a:t>
            </a:r>
            <a:r>
              <a:rPr lang="ru-RU" sz="2400" dirty="0"/>
              <a:t>природные вещества также являются хелатными соединениями (например, витамин В</a:t>
            </a:r>
            <a:r>
              <a:rPr lang="ru-RU" sz="2400" baseline="-25000" dirty="0"/>
              <a:t>12</a:t>
            </a:r>
            <a:r>
              <a:rPr lang="ru-RU" sz="2400" dirty="0"/>
              <a:t>, хлорофилл</a:t>
            </a:r>
            <a:r>
              <a:rPr lang="ru-RU" sz="2400" dirty="0" smtClean="0"/>
              <a:t>).</a:t>
            </a:r>
            <a:endParaRPr lang="ru-RU" sz="24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2669680" y="1556545"/>
            <a:ext cx="6852641" cy="2244586"/>
            <a:chOff x="4767859" y="3705225"/>
            <a:chExt cx="6852641" cy="2244586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00" b="14835"/>
            <a:stretch/>
          </p:blipFill>
          <p:spPr bwMode="auto">
            <a:xfrm>
              <a:off x="5162550" y="3705225"/>
              <a:ext cx="1828800" cy="1476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7067550" y="4057650"/>
              <a:ext cx="5048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smtClean="0"/>
                <a:t>+</a:t>
              </a:r>
              <a:endParaRPr lang="ru-RU" sz="4800" b="1" dirty="0"/>
            </a:p>
          </p:txBody>
        </p:sp>
        <p:pic>
          <p:nvPicPr>
            <p:cNvPr id="18" name="Picture 3"/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275" b="68132" l="41875" r="535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13" t="26633" r="46412" b="32161"/>
            <a:stretch/>
          </p:blipFill>
          <p:spPr bwMode="auto">
            <a:xfrm>
              <a:off x="7858124" y="3924037"/>
              <a:ext cx="1095375" cy="115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9048750" y="4038600"/>
              <a:ext cx="6572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 smtClean="0"/>
                <a:t>=</a:t>
              </a:r>
              <a:endParaRPr lang="ru-RU" sz="5400" b="1" dirty="0"/>
            </a:p>
          </p:txBody>
        </p:sp>
        <p:pic>
          <p:nvPicPr>
            <p:cNvPr id="20" name="Picture 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5" r="143" b="15578"/>
            <a:stretch/>
          </p:blipFill>
          <p:spPr bwMode="auto">
            <a:xfrm>
              <a:off x="9867900" y="3876675"/>
              <a:ext cx="1752600" cy="142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4767859" y="5241925"/>
              <a:ext cx="280451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err="1">
                  <a:solidFill>
                    <a:srgbClr val="001B71"/>
                  </a:solidFill>
                </a:rPr>
                <a:t>Хелатирующий</a:t>
              </a:r>
              <a:r>
                <a:rPr lang="ru-RU" sz="2000" b="1" dirty="0">
                  <a:solidFill>
                    <a:srgbClr val="001B71"/>
                  </a:solidFill>
                </a:rPr>
                <a:t> агент </a:t>
              </a:r>
              <a:endParaRPr lang="ru-RU" sz="2000" b="1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7919772" y="5185520"/>
              <a:ext cx="139814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001B71"/>
                  </a:solidFill>
                </a:rPr>
                <a:t>элемент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10800" y="5385892"/>
              <a:ext cx="1181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err="1">
                  <a:solidFill>
                    <a:srgbClr val="001B71"/>
                  </a:solidFill>
                </a:rPr>
                <a:t>хелат</a:t>
              </a:r>
              <a:endParaRPr lang="ru-RU" sz="2000" b="1" dirty="0">
                <a:solidFill>
                  <a:srgbClr val="001B7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36676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1">
      <a:dk1>
        <a:srgbClr val="001B71"/>
      </a:dk1>
      <a:lt1>
        <a:srgbClr val="FFFFFF"/>
      </a:lt1>
      <a:dk2>
        <a:srgbClr val="373743"/>
      </a:dk2>
      <a:lt2>
        <a:srgbClr val="F4F4F6"/>
      </a:lt2>
      <a:accent1>
        <a:srgbClr val="67430C"/>
      </a:accent1>
      <a:accent2>
        <a:srgbClr val="D7A534"/>
      </a:accent2>
      <a:accent3>
        <a:srgbClr val="67430C"/>
      </a:accent3>
      <a:accent4>
        <a:srgbClr val="001B71"/>
      </a:accent4>
      <a:accent5>
        <a:srgbClr val="A2A2A2"/>
      </a:accent5>
      <a:accent6>
        <a:srgbClr val="FF0000"/>
      </a:accent6>
      <a:hlink>
        <a:srgbClr val="F4F4F6"/>
      </a:hlink>
      <a:folHlink>
        <a:srgbClr val="383A3F"/>
      </a:folHlink>
    </a:clrScheme>
    <a:fontScheme name="Другая 6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8491</TotalTime>
  <Words>2373</Words>
  <Application>Microsoft Office PowerPoint</Application>
  <PresentationFormat>Широкоэкранный</PresentationFormat>
  <Paragraphs>352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Calibri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copp-user</dc:creator>
  <cp:lastModifiedBy>Учетная запись Майкрософт</cp:lastModifiedBy>
  <cp:revision>225</cp:revision>
  <dcterms:created xsi:type="dcterms:W3CDTF">2021-11-18T06:01:37Z</dcterms:created>
  <dcterms:modified xsi:type="dcterms:W3CDTF">2024-03-02T14:42:29Z</dcterms:modified>
</cp:coreProperties>
</file>