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4" r:id="rId2"/>
    <p:sldId id="285" r:id="rId3"/>
    <p:sldId id="286" r:id="rId4"/>
    <p:sldId id="287" r:id="rId5"/>
    <p:sldId id="315" r:id="rId6"/>
    <p:sldId id="289" r:id="rId7"/>
    <p:sldId id="290" r:id="rId8"/>
    <p:sldId id="291" r:id="rId9"/>
    <p:sldId id="316" r:id="rId10"/>
    <p:sldId id="317" r:id="rId11"/>
    <p:sldId id="318" r:id="rId12"/>
    <p:sldId id="319" r:id="rId13"/>
    <p:sldId id="307" r:id="rId14"/>
    <p:sldId id="320" r:id="rId15"/>
    <p:sldId id="302" r:id="rId16"/>
    <p:sldId id="303" r:id="rId17"/>
    <p:sldId id="296" r:id="rId18"/>
    <p:sldId id="297" r:id="rId19"/>
    <p:sldId id="300" r:id="rId20"/>
    <p:sldId id="321" r:id="rId21"/>
    <p:sldId id="304" r:id="rId22"/>
    <p:sldId id="305" r:id="rId23"/>
    <p:sldId id="308" r:id="rId24"/>
    <p:sldId id="323" r:id="rId25"/>
    <p:sldId id="311" r:id="rId26"/>
    <p:sldId id="312" r:id="rId27"/>
    <p:sldId id="313" r:id="rId28"/>
    <p:sldId id="322" r:id="rId29"/>
    <p:sldId id="27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0A2A"/>
    <a:srgbClr val="FCC133"/>
    <a:srgbClr val="EAE0B5"/>
    <a:srgbClr val="643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943" autoAdjust="0"/>
  </p:normalViewPr>
  <p:slideViewPr>
    <p:cSldViewPr snapToGrid="0">
      <p:cViewPr>
        <p:scale>
          <a:sx n="70" d="100"/>
          <a:sy n="70" d="100"/>
        </p:scale>
        <p:origin x="1066" y="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12470-0FA9-4C83-914F-25783448057D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6C8EA0A1-E8E9-448C-AD0E-95432420D1A6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ru-RU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900" b="1" i="1">
                            <a:latin typeface="Cambria Math"/>
                          </a:rPr>
                          <m:t>𝑪𝑶</m:t>
                        </m:r>
                        <m:d>
                          <m:dPr>
                            <m:ctrlPr>
                              <a:rPr lang="ru-RU" sz="19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9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900" b="1" i="1">
                                    <a:latin typeface="Cambria Math"/>
                                  </a:rPr>
                                  <m:t>𝑵𝑯</m:t>
                                </m:r>
                              </m:e>
                              <m:sub>
                                <m:r>
                                  <a:rPr lang="ru-RU" sz="19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ru-RU" sz="1900" b="1" i="1">
                            <a:latin typeface="Cambria Math"/>
                          </a:rPr>
                          <m:t>𝟐</m:t>
                        </m:r>
                      </m:sub>
                    </m:sSub>
                    <m:box>
                      <m:boxPr>
                        <m:ctrlPr>
                          <a:rPr lang="ru-RU" sz="1900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ru-RU" sz="1900" b="1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ru-RU" sz="1900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19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900" b="1" i="1">
                                    <a:latin typeface="Cambria Math"/>
                                  </a:rPr>
                                  <m:t>𝑯</m:t>
                                </m:r>
                              </m:e>
                              <m:sub>
                                <m:r>
                                  <a:rPr lang="ru-RU" sz="19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ru-RU" sz="1900" b="1" i="1">
                                <a:latin typeface="Cambria Math"/>
                              </a:rPr>
                              <m:t>𝑶</m:t>
                            </m:r>
                            <m:r>
                              <a:rPr lang="ru-RU" sz="1900" b="1" i="1">
                                <a:latin typeface="Cambria Math"/>
                              </a:rPr>
                              <m:t>+уреаза</m:t>
                            </m:r>
                          </m:e>
                        </m:groupChr>
                        <m:sSub>
                          <m:sSubPr>
                            <m:ctrlPr>
                              <a:rPr lang="ru-RU" sz="19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900" b="1" i="1">
                                <a:latin typeface="Cambria Math"/>
                              </a:rPr>
                              <m:t>𝑪𝑶</m:t>
                            </m:r>
                          </m:e>
                          <m:sub>
                            <m:r>
                              <a:rPr lang="ru-RU" sz="19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ru-RU" sz="1900" b="1" i="1">
                            <a:latin typeface="Cambria Math"/>
                          </a:rPr>
                          <m:t>↑+</m:t>
                        </m:r>
                        <m:sSub>
                          <m:sSubPr>
                            <m:ctrlPr>
                              <a:rPr lang="ru-RU" sz="19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900" b="1" i="1">
                                <a:latin typeface="Cambria Math"/>
                              </a:rPr>
                              <m:t>𝑵𝑯</m:t>
                            </m:r>
                          </m:e>
                          <m:sub>
                            <m:r>
                              <a:rPr lang="ru-RU" sz="1900" b="1" i="1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</m:box>
                  </m:oMath>
                </m:oMathPara>
              </a14:m>
              <a:endParaRPr lang="ru-RU" sz="1900" b="1" dirty="0"/>
            </a:p>
          </dgm:t>
        </dgm:pt>
      </mc:Choice>
      <mc:Fallback xmlns="">
        <dgm:pt modelId="{6C8EA0A1-E8E9-448C-AD0E-95432420D1A6}">
          <dgm:prSet phldrT="[Текст]" custT="1"/>
          <dgm:spPr/>
          <dgm:t>
            <a:bodyPr/>
            <a:lstStyle/>
            <a:p>
              <a:pPr/>
              <a:r>
                <a:rPr lang="ru-RU" sz="1900" b="1" i="0" smtClean="0">
                  <a:latin typeface="Cambria Math" panose="02040503050406030204" pitchFamily="18" charset="0"/>
                </a:rPr>
                <a:t>〖</a:t>
              </a:r>
              <a:r>
                <a:rPr lang="ru-RU" sz="1900" b="1" i="0">
                  <a:latin typeface="Cambria Math"/>
                </a:rPr>
                <a:t>𝑪𝑶</a:t>
              </a:r>
              <a:r>
                <a:rPr lang="ru-RU" sz="1900" b="1" i="0">
                  <a:latin typeface="Cambria Math" panose="02040503050406030204" pitchFamily="18" charset="0"/>
                </a:rPr>
                <a:t>(〖</a:t>
              </a:r>
              <a:r>
                <a:rPr lang="ru-RU" sz="1900" b="1" i="0">
                  <a:latin typeface="Cambria Math"/>
                </a:rPr>
                <a:t>𝑵𝑯</a:t>
              </a:r>
              <a:r>
                <a:rPr lang="ru-RU" sz="1900" b="1" i="0">
                  <a:latin typeface="Cambria Math" panose="02040503050406030204" pitchFamily="18" charset="0"/>
                </a:rPr>
                <a:t>〗_</a:t>
              </a:r>
              <a:r>
                <a:rPr lang="ru-RU" sz="1900" b="1" i="0">
                  <a:latin typeface="Cambria Math"/>
                </a:rPr>
                <a:t>𝟐</a:t>
              </a:r>
              <a:r>
                <a:rPr lang="ru-RU" sz="1900" b="1" i="0">
                  <a:latin typeface="Cambria Math" panose="02040503050406030204" pitchFamily="18" charset="0"/>
                </a:rPr>
                <a:t> )</a:t>
              </a:r>
              <a:r>
                <a:rPr lang="ru-RU" sz="1900" b="1" i="0" smtClean="0">
                  <a:latin typeface="Cambria Math" panose="02040503050406030204" pitchFamily="18" charset="0"/>
                </a:rPr>
                <a:t>〗_</a:t>
              </a:r>
              <a:r>
                <a:rPr lang="ru-RU" sz="1900" b="1" i="0">
                  <a:latin typeface="Cambria Math"/>
                </a:rPr>
                <a:t>𝟐</a:t>
              </a:r>
              <a:r>
                <a:rPr lang="ru-RU" sz="1900" b="1" i="0">
                  <a:latin typeface="Cambria Math" panose="02040503050406030204" pitchFamily="18" charset="0"/>
                </a:rPr>
                <a:t> □(→┴(</a:t>
              </a:r>
              <a:r>
                <a:rPr lang="ru-RU" sz="1900" b="1" i="0">
                  <a:latin typeface="Cambria Math"/>
                </a:rPr>
                <a:t>+𝑯</a:t>
              </a:r>
              <a:r>
                <a:rPr lang="ru-RU" sz="1900" b="1" i="0">
                  <a:latin typeface="Cambria Math" panose="02040503050406030204" pitchFamily="18" charset="0"/>
                </a:rPr>
                <a:t>_</a:t>
              </a:r>
              <a:r>
                <a:rPr lang="ru-RU" sz="1900" b="1" i="0">
                  <a:latin typeface="Cambria Math"/>
                </a:rPr>
                <a:t>𝟐 𝑶+уреаза</a:t>
              </a:r>
              <a:r>
                <a:rPr lang="ru-RU" sz="1900" b="1" i="0">
                  <a:latin typeface="Cambria Math" panose="02040503050406030204" pitchFamily="18" charset="0"/>
                </a:rPr>
                <a:t>) 〖</a:t>
              </a:r>
              <a:r>
                <a:rPr lang="ru-RU" sz="1900" b="1" i="0">
                  <a:latin typeface="Cambria Math"/>
                </a:rPr>
                <a:t>𝑪𝑶</a:t>
              </a:r>
              <a:r>
                <a:rPr lang="ru-RU" sz="1900" b="1" i="0">
                  <a:latin typeface="Cambria Math" panose="02040503050406030204" pitchFamily="18" charset="0"/>
                </a:rPr>
                <a:t>〗_</a:t>
              </a:r>
              <a:r>
                <a:rPr lang="ru-RU" sz="1900" b="1" i="0">
                  <a:latin typeface="Cambria Math"/>
                </a:rPr>
                <a:t>𝟐↑+</a:t>
              </a:r>
              <a:r>
                <a:rPr lang="ru-RU" sz="1900" b="1" i="0">
                  <a:latin typeface="Cambria Math" panose="02040503050406030204" pitchFamily="18" charset="0"/>
                </a:rPr>
                <a:t>〖</a:t>
              </a:r>
              <a:r>
                <a:rPr lang="ru-RU" sz="1900" b="1" i="0">
                  <a:latin typeface="Cambria Math"/>
                </a:rPr>
                <a:t>𝑵𝑯</a:t>
              </a:r>
              <a:r>
                <a:rPr lang="ru-RU" sz="1900" b="1" i="0">
                  <a:latin typeface="Cambria Math" panose="02040503050406030204" pitchFamily="18" charset="0"/>
                </a:rPr>
                <a:t>〗_</a:t>
              </a:r>
              <a:r>
                <a:rPr lang="ru-RU" sz="1900" b="1" i="0">
                  <a:latin typeface="Cambria Math"/>
                </a:rPr>
                <a:t>𝟑</a:t>
              </a:r>
              <a:r>
                <a:rPr lang="ru-RU" sz="1900" b="1" i="0">
                  <a:latin typeface="Cambria Math" panose="02040503050406030204" pitchFamily="18" charset="0"/>
                </a:rPr>
                <a:t> )</a:t>
              </a:r>
              <a:endParaRPr lang="ru-RU" sz="1900" b="1" dirty="0"/>
            </a:p>
          </dgm:t>
        </dgm:pt>
      </mc:Fallback>
    </mc:AlternateContent>
    <dgm:pt modelId="{DAF87D3A-4966-4CE6-BD42-6A3D6BE2D397}" type="parTrans" cxnId="{CD8DAB14-2DF9-4E65-A2AB-9AA39BFC78F8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898652C9-20B9-4201-89A6-E5BC21890223}" type="sibTrans" cxnId="{CD8DAB14-2DF9-4E65-A2AB-9AA39BFC78F8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BD75EE12-6F0B-4620-BF9B-47781618C866}">
      <dgm:prSet phldrT="[Текст]"/>
      <dgm:spPr/>
      <dgm:t>
        <a:bodyPr/>
        <a:lstStyle/>
        <a:p>
          <a:r>
            <a:rPr lang="en-US" b="1" smtClean="0"/>
            <a:t>NH</a:t>
          </a:r>
          <a:r>
            <a:rPr lang="ru-RU" b="1" baseline="-25000" smtClean="0"/>
            <a:t>3</a:t>
          </a:r>
          <a:r>
            <a:rPr lang="ru-RU" b="1" baseline="0" smtClean="0"/>
            <a:t>+бактерии </a:t>
          </a:r>
          <a:r>
            <a:rPr lang="ru-RU" b="1" baseline="0" smtClean="0">
              <a:latin typeface="Cambria Math"/>
              <a:ea typeface="Cambria Math"/>
            </a:rPr>
            <a:t>→ </a:t>
          </a:r>
          <a:r>
            <a:rPr lang="ru-RU" b="1" smtClean="0"/>
            <a:t>Аминокислоты</a:t>
          </a:r>
          <a:endParaRPr lang="ru-RU" b="1" baseline="0" dirty="0"/>
        </a:p>
      </dgm:t>
    </dgm:pt>
    <dgm:pt modelId="{1B3834B1-B7CC-4818-ABE9-0330A043D34A}" type="parTrans" cxnId="{C831FA71-72BC-4175-9B7C-D6089CD79E35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A2DC95ED-AF8E-4466-9DC4-416AD75664E4}" type="sibTrans" cxnId="{C831FA71-72BC-4175-9B7C-D6089CD79E35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A40572E8-197F-473C-B939-C58B64C73B0E}">
      <dgm:prSet phldrT="[Текст]"/>
      <dgm:spPr/>
      <dgm:t>
        <a:bodyPr/>
        <a:lstStyle/>
        <a:p>
          <a:r>
            <a:rPr lang="ru-RU" b="1" smtClean="0"/>
            <a:t>Белок бактерий</a:t>
          </a:r>
          <a:endParaRPr lang="ru-RU" b="1" dirty="0"/>
        </a:p>
      </dgm:t>
    </dgm:pt>
    <dgm:pt modelId="{7C7768D1-6D6A-4A5C-A1CE-CF2FF71FA3F0}" type="parTrans" cxnId="{BEAC99D4-D0A2-4FF7-BC9F-E2DFD4C54CC1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67E9E3A4-BFA7-4298-B1EB-76014EE4714B}" type="sibTrans" cxnId="{BEAC99D4-D0A2-4FF7-BC9F-E2DFD4C54CC1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91A146F6-2A13-4595-BAC5-A560F4D37991}">
      <dgm:prSet phldrT="[Текст]"/>
      <dgm:spPr/>
      <dgm:t>
        <a:bodyPr/>
        <a:lstStyle/>
        <a:p>
          <a:r>
            <a:rPr lang="ru-RU" b="1" smtClean="0"/>
            <a:t>Сычуг, тонкий кишечник</a:t>
          </a:r>
          <a:endParaRPr lang="ru-RU" b="1" dirty="0"/>
        </a:p>
      </dgm:t>
    </dgm:pt>
    <dgm:pt modelId="{C18F9890-C19C-4826-A1A4-AB8676326FF0}" type="parTrans" cxnId="{4D0B1787-BBE7-47AA-8E6C-410A1BB1784D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B376EA37-1FD1-41A4-A9FD-95BA93CF0E86}" type="sibTrans" cxnId="{4D0B1787-BBE7-47AA-8E6C-410A1BB1784D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1D88097F-BA43-48A4-96BF-443073EB6AB7}">
      <dgm:prSet phldrT="[Текст]"/>
      <dgm:spPr/>
      <dgm:t>
        <a:bodyPr/>
        <a:lstStyle/>
        <a:p>
          <a:r>
            <a:rPr lang="ru-RU" b="1" smtClean="0"/>
            <a:t>Аминокислоты</a:t>
          </a:r>
          <a:endParaRPr lang="ru-RU" b="1" dirty="0"/>
        </a:p>
      </dgm:t>
    </dgm:pt>
    <dgm:pt modelId="{B74F7767-C999-4AFB-B556-E99F826D13A6}" type="parTrans" cxnId="{43AFA8D8-F7E2-4656-9787-D3F4560B29C4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B09CD5A9-25FB-4371-975B-F9B4B969963E}" type="sibTrans" cxnId="{43AFA8D8-F7E2-4656-9787-D3F4560B29C4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DF2DB370-2672-4180-8CA2-FFF1636C07F7}" type="pres">
      <dgm:prSet presAssocID="{70B12470-0FA9-4C83-914F-2578344805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9F971D-19E6-4826-A46F-431C66BFA779}" type="pres">
      <dgm:prSet presAssocID="{70B12470-0FA9-4C83-914F-25783448057D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5C7DF96E-38AD-4125-9F4A-DED551A45E0D}" type="pres">
      <dgm:prSet presAssocID="{70B12470-0FA9-4C83-914F-25783448057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C77BC-A2F0-44E0-B872-E9C8CAB69F73}" type="pres">
      <dgm:prSet presAssocID="{70B12470-0FA9-4C83-914F-25783448057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C1650-290E-40AD-B4C5-3821EC3D47DA}" type="pres">
      <dgm:prSet presAssocID="{70B12470-0FA9-4C83-914F-25783448057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7D4F4-EC8C-426B-BED6-0D848929FE62}" type="pres">
      <dgm:prSet presAssocID="{70B12470-0FA9-4C83-914F-25783448057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B9BC2-1242-40CC-A78C-030F5D26ED81}" type="pres">
      <dgm:prSet presAssocID="{70B12470-0FA9-4C83-914F-25783448057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3761D-042D-401D-AAAB-8AD888460582}" type="pres">
      <dgm:prSet presAssocID="{70B12470-0FA9-4C83-914F-25783448057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F302D-B66B-4EE2-AFC4-732370B524A5}" type="pres">
      <dgm:prSet presAssocID="{70B12470-0FA9-4C83-914F-25783448057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83D9F-C89F-4093-BE6C-32F9BF948976}" type="pres">
      <dgm:prSet presAssocID="{70B12470-0FA9-4C83-914F-25783448057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B11B8-735B-48A1-BA23-CC22C59E4D7C}" type="pres">
      <dgm:prSet presAssocID="{70B12470-0FA9-4C83-914F-25783448057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8EE7C-C5E0-4C38-9521-D57307573976}" type="pres">
      <dgm:prSet presAssocID="{70B12470-0FA9-4C83-914F-25783448057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0025B-A2F0-45EC-B312-9A93A0DC13B3}" type="pres">
      <dgm:prSet presAssocID="{70B12470-0FA9-4C83-914F-25783448057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AE5DE-DF5D-4960-89EA-2B1AAAD0E67C}" type="pres">
      <dgm:prSet presAssocID="{70B12470-0FA9-4C83-914F-25783448057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D3EB5-81E8-46C1-87B6-0C4A6441193A}" type="pres">
      <dgm:prSet presAssocID="{70B12470-0FA9-4C83-914F-25783448057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D7288-7CB7-4FB6-A8C2-4992E02484B7}" type="pres">
      <dgm:prSet presAssocID="{70B12470-0FA9-4C83-914F-25783448057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8DAB14-2DF9-4E65-A2AB-9AA39BFC78F8}" srcId="{70B12470-0FA9-4C83-914F-25783448057D}" destId="{6C8EA0A1-E8E9-448C-AD0E-95432420D1A6}" srcOrd="0" destOrd="0" parTransId="{DAF87D3A-4966-4CE6-BD42-6A3D6BE2D397}" sibTransId="{898652C9-20B9-4201-89A6-E5BC21890223}"/>
    <dgm:cxn modelId="{3810BB2D-184F-4AF4-8826-F89039171A0E}" type="presOf" srcId="{A40572E8-197F-473C-B939-C58B64C73B0E}" destId="{075AE5DE-DF5D-4960-89EA-2B1AAAD0E67C}" srcOrd="1" destOrd="0" presId="urn:microsoft.com/office/officeart/2005/8/layout/vProcess5"/>
    <dgm:cxn modelId="{4D0B1787-BBE7-47AA-8E6C-410A1BB1784D}" srcId="{70B12470-0FA9-4C83-914F-25783448057D}" destId="{91A146F6-2A13-4595-BAC5-A560F4D37991}" srcOrd="3" destOrd="0" parTransId="{C18F9890-C19C-4826-A1A4-AB8676326FF0}" sibTransId="{B376EA37-1FD1-41A4-A9FD-95BA93CF0E86}"/>
    <dgm:cxn modelId="{03E82B81-0048-4B06-8BFF-09DD399689F2}" type="presOf" srcId="{B376EA37-1FD1-41A4-A9FD-95BA93CF0E86}" destId="{5B2B11B8-735B-48A1-BA23-CC22C59E4D7C}" srcOrd="0" destOrd="0" presId="urn:microsoft.com/office/officeart/2005/8/layout/vProcess5"/>
    <dgm:cxn modelId="{43AFA8D8-F7E2-4656-9787-D3F4560B29C4}" srcId="{70B12470-0FA9-4C83-914F-25783448057D}" destId="{1D88097F-BA43-48A4-96BF-443073EB6AB7}" srcOrd="4" destOrd="0" parTransId="{B74F7767-C999-4AFB-B556-E99F826D13A6}" sibTransId="{B09CD5A9-25FB-4371-975B-F9B4B969963E}"/>
    <dgm:cxn modelId="{B332AA36-918E-4115-A183-FB5C6AD025C0}" type="presOf" srcId="{6C8EA0A1-E8E9-448C-AD0E-95432420D1A6}" destId="{5C7DF96E-38AD-4125-9F4A-DED551A45E0D}" srcOrd="0" destOrd="0" presId="urn:microsoft.com/office/officeart/2005/8/layout/vProcess5"/>
    <dgm:cxn modelId="{21F825F6-9B43-4D11-A9AB-1CFFF8BE3B19}" type="presOf" srcId="{6C8EA0A1-E8E9-448C-AD0E-95432420D1A6}" destId="{F768EE7C-C5E0-4C38-9521-D57307573976}" srcOrd="1" destOrd="0" presId="urn:microsoft.com/office/officeart/2005/8/layout/vProcess5"/>
    <dgm:cxn modelId="{6E7A5A11-D833-4111-9459-DE270A8398F6}" type="presOf" srcId="{898652C9-20B9-4201-89A6-E5BC21890223}" destId="{2D03761D-042D-401D-AAAB-8AD888460582}" srcOrd="0" destOrd="0" presId="urn:microsoft.com/office/officeart/2005/8/layout/vProcess5"/>
    <dgm:cxn modelId="{BEAC99D4-D0A2-4FF7-BC9F-E2DFD4C54CC1}" srcId="{70B12470-0FA9-4C83-914F-25783448057D}" destId="{A40572E8-197F-473C-B939-C58B64C73B0E}" srcOrd="2" destOrd="0" parTransId="{7C7768D1-6D6A-4A5C-A1CE-CF2FF71FA3F0}" sibTransId="{67E9E3A4-BFA7-4298-B1EB-76014EE4714B}"/>
    <dgm:cxn modelId="{75E495F8-BEAB-4477-A98B-B03C4D512A44}" type="presOf" srcId="{A40572E8-197F-473C-B939-C58B64C73B0E}" destId="{229C1650-290E-40AD-B4C5-3821EC3D47DA}" srcOrd="0" destOrd="0" presId="urn:microsoft.com/office/officeart/2005/8/layout/vProcess5"/>
    <dgm:cxn modelId="{22F21F20-F01D-4046-BC6C-D3FFB0F5A346}" type="presOf" srcId="{BD75EE12-6F0B-4620-BF9B-47781618C866}" destId="{987C77BC-A2F0-44E0-B872-E9C8CAB69F73}" srcOrd="0" destOrd="0" presId="urn:microsoft.com/office/officeart/2005/8/layout/vProcess5"/>
    <dgm:cxn modelId="{C968C73C-F1C5-490D-B072-92F481F65F9E}" type="presOf" srcId="{A2DC95ED-AF8E-4466-9DC4-416AD75664E4}" destId="{C03F302D-B66B-4EE2-AFC4-732370B524A5}" srcOrd="0" destOrd="0" presId="urn:microsoft.com/office/officeart/2005/8/layout/vProcess5"/>
    <dgm:cxn modelId="{C831FA71-72BC-4175-9B7C-D6089CD79E35}" srcId="{70B12470-0FA9-4C83-914F-25783448057D}" destId="{BD75EE12-6F0B-4620-BF9B-47781618C866}" srcOrd="1" destOrd="0" parTransId="{1B3834B1-B7CC-4818-ABE9-0330A043D34A}" sibTransId="{A2DC95ED-AF8E-4466-9DC4-416AD75664E4}"/>
    <dgm:cxn modelId="{6D8F7E28-20A2-4267-B012-9E4143C91453}" type="presOf" srcId="{BD75EE12-6F0B-4620-BF9B-47781618C866}" destId="{81B0025B-A2F0-45EC-B312-9A93A0DC13B3}" srcOrd="1" destOrd="0" presId="urn:microsoft.com/office/officeart/2005/8/layout/vProcess5"/>
    <dgm:cxn modelId="{295702A1-519D-4B32-A0E8-2593D9E531BE}" type="presOf" srcId="{91A146F6-2A13-4595-BAC5-A560F4D37991}" destId="{B39D3EB5-81E8-46C1-87B6-0C4A6441193A}" srcOrd="1" destOrd="0" presId="urn:microsoft.com/office/officeart/2005/8/layout/vProcess5"/>
    <dgm:cxn modelId="{F698A858-0D51-4E2A-B68C-1A363BA1EDE6}" type="presOf" srcId="{91A146F6-2A13-4595-BAC5-A560F4D37991}" destId="{C407D4F4-EC8C-426B-BED6-0D848929FE62}" srcOrd="0" destOrd="0" presId="urn:microsoft.com/office/officeart/2005/8/layout/vProcess5"/>
    <dgm:cxn modelId="{333A09AC-703E-49C9-B805-207FCA27185E}" type="presOf" srcId="{67E9E3A4-BFA7-4298-B1EB-76014EE4714B}" destId="{5F583D9F-C89F-4093-BE6C-32F9BF948976}" srcOrd="0" destOrd="0" presId="urn:microsoft.com/office/officeart/2005/8/layout/vProcess5"/>
    <dgm:cxn modelId="{933EF41A-BC61-4A2F-83CD-128A1A98F07B}" type="presOf" srcId="{1D88097F-BA43-48A4-96BF-443073EB6AB7}" destId="{7DCD7288-7CB7-4FB6-A8C2-4992E02484B7}" srcOrd="1" destOrd="0" presId="urn:microsoft.com/office/officeart/2005/8/layout/vProcess5"/>
    <dgm:cxn modelId="{4487E708-D927-4359-BEA5-B5114E673DAC}" type="presOf" srcId="{1D88097F-BA43-48A4-96BF-443073EB6AB7}" destId="{009B9BC2-1242-40CC-A78C-030F5D26ED81}" srcOrd="0" destOrd="0" presId="urn:microsoft.com/office/officeart/2005/8/layout/vProcess5"/>
    <dgm:cxn modelId="{8C87EE8F-2068-4DE7-9C8F-E4CF31505396}" type="presOf" srcId="{70B12470-0FA9-4C83-914F-25783448057D}" destId="{DF2DB370-2672-4180-8CA2-FFF1636C07F7}" srcOrd="0" destOrd="0" presId="urn:microsoft.com/office/officeart/2005/8/layout/vProcess5"/>
    <dgm:cxn modelId="{935C6CE8-307C-41AE-9800-5CD73E840CF0}" type="presParOf" srcId="{DF2DB370-2672-4180-8CA2-FFF1636C07F7}" destId="{409F971D-19E6-4826-A46F-431C66BFA779}" srcOrd="0" destOrd="0" presId="urn:microsoft.com/office/officeart/2005/8/layout/vProcess5"/>
    <dgm:cxn modelId="{543AF894-1B2B-4243-BC1B-ED65D2E70702}" type="presParOf" srcId="{DF2DB370-2672-4180-8CA2-FFF1636C07F7}" destId="{5C7DF96E-38AD-4125-9F4A-DED551A45E0D}" srcOrd="1" destOrd="0" presId="urn:microsoft.com/office/officeart/2005/8/layout/vProcess5"/>
    <dgm:cxn modelId="{D45A0391-DDE6-4A80-97DE-718CF3D5B87B}" type="presParOf" srcId="{DF2DB370-2672-4180-8CA2-FFF1636C07F7}" destId="{987C77BC-A2F0-44E0-B872-E9C8CAB69F73}" srcOrd="2" destOrd="0" presId="urn:microsoft.com/office/officeart/2005/8/layout/vProcess5"/>
    <dgm:cxn modelId="{2B39FB69-15E8-4FD5-B91A-A5F260C6706D}" type="presParOf" srcId="{DF2DB370-2672-4180-8CA2-FFF1636C07F7}" destId="{229C1650-290E-40AD-B4C5-3821EC3D47DA}" srcOrd="3" destOrd="0" presId="urn:microsoft.com/office/officeart/2005/8/layout/vProcess5"/>
    <dgm:cxn modelId="{BAFF4F49-78FF-465C-A364-3073A4457067}" type="presParOf" srcId="{DF2DB370-2672-4180-8CA2-FFF1636C07F7}" destId="{C407D4F4-EC8C-426B-BED6-0D848929FE62}" srcOrd="4" destOrd="0" presId="urn:microsoft.com/office/officeart/2005/8/layout/vProcess5"/>
    <dgm:cxn modelId="{678DC22E-D5AC-41B6-8BF5-BCDAFABAACA5}" type="presParOf" srcId="{DF2DB370-2672-4180-8CA2-FFF1636C07F7}" destId="{009B9BC2-1242-40CC-A78C-030F5D26ED81}" srcOrd="5" destOrd="0" presId="urn:microsoft.com/office/officeart/2005/8/layout/vProcess5"/>
    <dgm:cxn modelId="{0CB22C07-EBA7-4D77-8791-6125E9EF4FF5}" type="presParOf" srcId="{DF2DB370-2672-4180-8CA2-FFF1636C07F7}" destId="{2D03761D-042D-401D-AAAB-8AD888460582}" srcOrd="6" destOrd="0" presId="urn:microsoft.com/office/officeart/2005/8/layout/vProcess5"/>
    <dgm:cxn modelId="{5543DAF0-5572-4AAC-A463-18C2647453DB}" type="presParOf" srcId="{DF2DB370-2672-4180-8CA2-FFF1636C07F7}" destId="{C03F302D-B66B-4EE2-AFC4-732370B524A5}" srcOrd="7" destOrd="0" presId="urn:microsoft.com/office/officeart/2005/8/layout/vProcess5"/>
    <dgm:cxn modelId="{0A902057-3CE3-47A0-928F-0A0FFE4F5E70}" type="presParOf" srcId="{DF2DB370-2672-4180-8CA2-FFF1636C07F7}" destId="{5F583D9F-C89F-4093-BE6C-32F9BF948976}" srcOrd="8" destOrd="0" presId="urn:microsoft.com/office/officeart/2005/8/layout/vProcess5"/>
    <dgm:cxn modelId="{07FE92DA-D41B-4A9B-A6A3-9E3966D42532}" type="presParOf" srcId="{DF2DB370-2672-4180-8CA2-FFF1636C07F7}" destId="{5B2B11B8-735B-48A1-BA23-CC22C59E4D7C}" srcOrd="9" destOrd="0" presId="urn:microsoft.com/office/officeart/2005/8/layout/vProcess5"/>
    <dgm:cxn modelId="{928277DF-409D-4F94-91BA-FE6974C16F47}" type="presParOf" srcId="{DF2DB370-2672-4180-8CA2-FFF1636C07F7}" destId="{F768EE7C-C5E0-4C38-9521-D57307573976}" srcOrd="10" destOrd="0" presId="urn:microsoft.com/office/officeart/2005/8/layout/vProcess5"/>
    <dgm:cxn modelId="{66801A8F-028F-4655-9459-6C66ABD84615}" type="presParOf" srcId="{DF2DB370-2672-4180-8CA2-FFF1636C07F7}" destId="{81B0025B-A2F0-45EC-B312-9A93A0DC13B3}" srcOrd="11" destOrd="0" presId="urn:microsoft.com/office/officeart/2005/8/layout/vProcess5"/>
    <dgm:cxn modelId="{B536EC90-2508-4D98-ADDE-1969BBDBEE0B}" type="presParOf" srcId="{DF2DB370-2672-4180-8CA2-FFF1636C07F7}" destId="{075AE5DE-DF5D-4960-89EA-2B1AAAD0E67C}" srcOrd="12" destOrd="0" presId="urn:microsoft.com/office/officeart/2005/8/layout/vProcess5"/>
    <dgm:cxn modelId="{AC3B3963-3214-4813-8D92-FC16954A1E3E}" type="presParOf" srcId="{DF2DB370-2672-4180-8CA2-FFF1636C07F7}" destId="{B39D3EB5-81E8-46C1-87B6-0C4A6441193A}" srcOrd="13" destOrd="0" presId="urn:microsoft.com/office/officeart/2005/8/layout/vProcess5"/>
    <dgm:cxn modelId="{B2E38C7D-D57F-4DB8-ADE8-7F57E4BD7401}" type="presParOf" srcId="{DF2DB370-2672-4180-8CA2-FFF1636C07F7}" destId="{7DCD7288-7CB7-4FB6-A8C2-4992E02484B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12470-0FA9-4C83-914F-25783448057D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C8EA0A1-E8E9-448C-AD0E-95432420D1A6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DAF87D3A-4966-4CE6-BD42-6A3D6BE2D397}" type="parTrans" cxnId="{CD8DAB14-2DF9-4E65-A2AB-9AA39BFC78F8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898652C9-20B9-4201-89A6-E5BC21890223}" type="sibTrans" cxnId="{CD8DAB14-2DF9-4E65-A2AB-9AA39BFC78F8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BD75EE12-6F0B-4620-BF9B-47781618C866}">
      <dgm:prSet phldrT="[Текст]"/>
      <dgm:spPr/>
      <dgm:t>
        <a:bodyPr/>
        <a:lstStyle/>
        <a:p>
          <a:r>
            <a:rPr lang="en-US" b="1" smtClean="0"/>
            <a:t>NH</a:t>
          </a:r>
          <a:r>
            <a:rPr lang="ru-RU" b="1" baseline="-25000" smtClean="0"/>
            <a:t>3</a:t>
          </a:r>
          <a:r>
            <a:rPr lang="ru-RU" b="1" baseline="0" smtClean="0"/>
            <a:t>+бактерии </a:t>
          </a:r>
          <a:r>
            <a:rPr lang="ru-RU" b="1" baseline="0" smtClean="0">
              <a:latin typeface="Cambria Math"/>
              <a:ea typeface="Cambria Math"/>
            </a:rPr>
            <a:t>→ </a:t>
          </a:r>
          <a:r>
            <a:rPr lang="ru-RU" b="1" smtClean="0"/>
            <a:t>Аминокислоты</a:t>
          </a:r>
          <a:endParaRPr lang="ru-RU" b="1" baseline="0" dirty="0"/>
        </a:p>
      </dgm:t>
    </dgm:pt>
    <dgm:pt modelId="{1B3834B1-B7CC-4818-ABE9-0330A043D34A}" type="parTrans" cxnId="{C831FA71-72BC-4175-9B7C-D6089CD79E35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A2DC95ED-AF8E-4466-9DC4-416AD75664E4}" type="sibTrans" cxnId="{C831FA71-72BC-4175-9B7C-D6089CD79E35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A40572E8-197F-473C-B939-C58B64C73B0E}">
      <dgm:prSet phldrT="[Текст]"/>
      <dgm:spPr/>
      <dgm:t>
        <a:bodyPr/>
        <a:lstStyle/>
        <a:p>
          <a:r>
            <a:rPr lang="ru-RU" b="1" smtClean="0"/>
            <a:t>Белок бактерий</a:t>
          </a:r>
          <a:endParaRPr lang="ru-RU" b="1" dirty="0"/>
        </a:p>
      </dgm:t>
    </dgm:pt>
    <dgm:pt modelId="{7C7768D1-6D6A-4A5C-A1CE-CF2FF71FA3F0}" type="parTrans" cxnId="{BEAC99D4-D0A2-4FF7-BC9F-E2DFD4C54CC1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67E9E3A4-BFA7-4298-B1EB-76014EE4714B}" type="sibTrans" cxnId="{BEAC99D4-D0A2-4FF7-BC9F-E2DFD4C54CC1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91A146F6-2A13-4595-BAC5-A560F4D37991}">
      <dgm:prSet phldrT="[Текст]"/>
      <dgm:spPr/>
      <dgm:t>
        <a:bodyPr/>
        <a:lstStyle/>
        <a:p>
          <a:r>
            <a:rPr lang="ru-RU" b="1" smtClean="0"/>
            <a:t>Сычуг, тонкий кишечник</a:t>
          </a:r>
          <a:endParaRPr lang="ru-RU" b="1" dirty="0"/>
        </a:p>
      </dgm:t>
    </dgm:pt>
    <dgm:pt modelId="{C18F9890-C19C-4826-A1A4-AB8676326FF0}" type="parTrans" cxnId="{4D0B1787-BBE7-47AA-8E6C-410A1BB1784D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B376EA37-1FD1-41A4-A9FD-95BA93CF0E86}" type="sibTrans" cxnId="{4D0B1787-BBE7-47AA-8E6C-410A1BB1784D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1D88097F-BA43-48A4-96BF-443073EB6AB7}">
      <dgm:prSet phldrT="[Текст]"/>
      <dgm:spPr/>
      <dgm:t>
        <a:bodyPr/>
        <a:lstStyle/>
        <a:p>
          <a:r>
            <a:rPr lang="ru-RU" b="1" smtClean="0"/>
            <a:t>Аминокислоты</a:t>
          </a:r>
          <a:endParaRPr lang="ru-RU" b="1" dirty="0"/>
        </a:p>
      </dgm:t>
    </dgm:pt>
    <dgm:pt modelId="{B74F7767-C999-4AFB-B556-E99F826D13A6}" type="parTrans" cxnId="{43AFA8D8-F7E2-4656-9787-D3F4560B29C4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B09CD5A9-25FB-4371-975B-F9B4B969963E}" type="sibTrans" cxnId="{43AFA8D8-F7E2-4656-9787-D3F4560B29C4}">
      <dgm:prSet/>
      <dgm:spPr/>
      <dgm:t>
        <a:bodyPr/>
        <a:lstStyle/>
        <a:p>
          <a:endParaRPr lang="ru-RU" b="1">
            <a:solidFill>
              <a:srgbClr val="A50021"/>
            </a:solidFill>
          </a:endParaRPr>
        </a:p>
      </dgm:t>
    </dgm:pt>
    <dgm:pt modelId="{DF2DB370-2672-4180-8CA2-FFF1636C07F7}" type="pres">
      <dgm:prSet presAssocID="{70B12470-0FA9-4C83-914F-2578344805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9F971D-19E6-4826-A46F-431C66BFA779}" type="pres">
      <dgm:prSet presAssocID="{70B12470-0FA9-4C83-914F-25783448057D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5C7DF96E-38AD-4125-9F4A-DED551A45E0D}" type="pres">
      <dgm:prSet presAssocID="{70B12470-0FA9-4C83-914F-25783448057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C77BC-A2F0-44E0-B872-E9C8CAB69F73}" type="pres">
      <dgm:prSet presAssocID="{70B12470-0FA9-4C83-914F-25783448057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C1650-290E-40AD-B4C5-3821EC3D47DA}" type="pres">
      <dgm:prSet presAssocID="{70B12470-0FA9-4C83-914F-25783448057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7D4F4-EC8C-426B-BED6-0D848929FE62}" type="pres">
      <dgm:prSet presAssocID="{70B12470-0FA9-4C83-914F-25783448057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B9BC2-1242-40CC-A78C-030F5D26ED81}" type="pres">
      <dgm:prSet presAssocID="{70B12470-0FA9-4C83-914F-25783448057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3761D-042D-401D-AAAB-8AD888460582}" type="pres">
      <dgm:prSet presAssocID="{70B12470-0FA9-4C83-914F-25783448057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F302D-B66B-4EE2-AFC4-732370B524A5}" type="pres">
      <dgm:prSet presAssocID="{70B12470-0FA9-4C83-914F-25783448057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83D9F-C89F-4093-BE6C-32F9BF948976}" type="pres">
      <dgm:prSet presAssocID="{70B12470-0FA9-4C83-914F-25783448057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B11B8-735B-48A1-BA23-CC22C59E4D7C}" type="pres">
      <dgm:prSet presAssocID="{70B12470-0FA9-4C83-914F-25783448057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8EE7C-C5E0-4C38-9521-D57307573976}" type="pres">
      <dgm:prSet presAssocID="{70B12470-0FA9-4C83-914F-25783448057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0025B-A2F0-45EC-B312-9A93A0DC13B3}" type="pres">
      <dgm:prSet presAssocID="{70B12470-0FA9-4C83-914F-25783448057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AE5DE-DF5D-4960-89EA-2B1AAAD0E67C}" type="pres">
      <dgm:prSet presAssocID="{70B12470-0FA9-4C83-914F-25783448057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D3EB5-81E8-46C1-87B6-0C4A6441193A}" type="pres">
      <dgm:prSet presAssocID="{70B12470-0FA9-4C83-914F-25783448057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D7288-7CB7-4FB6-A8C2-4992E02484B7}" type="pres">
      <dgm:prSet presAssocID="{70B12470-0FA9-4C83-914F-25783448057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8DAB14-2DF9-4E65-A2AB-9AA39BFC78F8}" srcId="{70B12470-0FA9-4C83-914F-25783448057D}" destId="{6C8EA0A1-E8E9-448C-AD0E-95432420D1A6}" srcOrd="0" destOrd="0" parTransId="{DAF87D3A-4966-4CE6-BD42-6A3D6BE2D397}" sibTransId="{898652C9-20B9-4201-89A6-E5BC21890223}"/>
    <dgm:cxn modelId="{3810BB2D-184F-4AF4-8826-F89039171A0E}" type="presOf" srcId="{A40572E8-197F-473C-B939-C58B64C73B0E}" destId="{075AE5DE-DF5D-4960-89EA-2B1AAAD0E67C}" srcOrd="1" destOrd="0" presId="urn:microsoft.com/office/officeart/2005/8/layout/vProcess5"/>
    <dgm:cxn modelId="{4D0B1787-BBE7-47AA-8E6C-410A1BB1784D}" srcId="{70B12470-0FA9-4C83-914F-25783448057D}" destId="{91A146F6-2A13-4595-BAC5-A560F4D37991}" srcOrd="3" destOrd="0" parTransId="{C18F9890-C19C-4826-A1A4-AB8676326FF0}" sibTransId="{B376EA37-1FD1-41A4-A9FD-95BA93CF0E86}"/>
    <dgm:cxn modelId="{43AFA8D8-F7E2-4656-9787-D3F4560B29C4}" srcId="{70B12470-0FA9-4C83-914F-25783448057D}" destId="{1D88097F-BA43-48A4-96BF-443073EB6AB7}" srcOrd="4" destOrd="0" parTransId="{B74F7767-C999-4AFB-B556-E99F826D13A6}" sibTransId="{B09CD5A9-25FB-4371-975B-F9B4B969963E}"/>
    <dgm:cxn modelId="{03E82B81-0048-4B06-8BFF-09DD399689F2}" type="presOf" srcId="{B376EA37-1FD1-41A4-A9FD-95BA93CF0E86}" destId="{5B2B11B8-735B-48A1-BA23-CC22C59E4D7C}" srcOrd="0" destOrd="0" presId="urn:microsoft.com/office/officeart/2005/8/layout/vProcess5"/>
    <dgm:cxn modelId="{6E7A5A11-D833-4111-9459-DE270A8398F6}" type="presOf" srcId="{898652C9-20B9-4201-89A6-E5BC21890223}" destId="{2D03761D-042D-401D-AAAB-8AD888460582}" srcOrd="0" destOrd="0" presId="urn:microsoft.com/office/officeart/2005/8/layout/vProcess5"/>
    <dgm:cxn modelId="{21F825F6-9B43-4D11-A9AB-1CFFF8BE3B19}" type="presOf" srcId="{6C8EA0A1-E8E9-448C-AD0E-95432420D1A6}" destId="{F768EE7C-C5E0-4C38-9521-D57307573976}" srcOrd="1" destOrd="0" presId="urn:microsoft.com/office/officeart/2005/8/layout/vProcess5"/>
    <dgm:cxn modelId="{B332AA36-918E-4115-A183-FB5C6AD025C0}" type="presOf" srcId="{6C8EA0A1-E8E9-448C-AD0E-95432420D1A6}" destId="{5C7DF96E-38AD-4125-9F4A-DED551A45E0D}" srcOrd="0" destOrd="0" presId="urn:microsoft.com/office/officeart/2005/8/layout/vProcess5"/>
    <dgm:cxn modelId="{BEAC99D4-D0A2-4FF7-BC9F-E2DFD4C54CC1}" srcId="{70B12470-0FA9-4C83-914F-25783448057D}" destId="{A40572E8-197F-473C-B939-C58B64C73B0E}" srcOrd="2" destOrd="0" parTransId="{7C7768D1-6D6A-4A5C-A1CE-CF2FF71FA3F0}" sibTransId="{67E9E3A4-BFA7-4298-B1EB-76014EE4714B}"/>
    <dgm:cxn modelId="{75E495F8-BEAB-4477-A98B-B03C4D512A44}" type="presOf" srcId="{A40572E8-197F-473C-B939-C58B64C73B0E}" destId="{229C1650-290E-40AD-B4C5-3821EC3D47DA}" srcOrd="0" destOrd="0" presId="urn:microsoft.com/office/officeart/2005/8/layout/vProcess5"/>
    <dgm:cxn modelId="{22F21F20-F01D-4046-BC6C-D3FFB0F5A346}" type="presOf" srcId="{BD75EE12-6F0B-4620-BF9B-47781618C866}" destId="{987C77BC-A2F0-44E0-B872-E9C8CAB69F73}" srcOrd="0" destOrd="0" presId="urn:microsoft.com/office/officeart/2005/8/layout/vProcess5"/>
    <dgm:cxn modelId="{C968C73C-F1C5-490D-B072-92F481F65F9E}" type="presOf" srcId="{A2DC95ED-AF8E-4466-9DC4-416AD75664E4}" destId="{C03F302D-B66B-4EE2-AFC4-732370B524A5}" srcOrd="0" destOrd="0" presId="urn:microsoft.com/office/officeart/2005/8/layout/vProcess5"/>
    <dgm:cxn modelId="{C831FA71-72BC-4175-9B7C-D6089CD79E35}" srcId="{70B12470-0FA9-4C83-914F-25783448057D}" destId="{BD75EE12-6F0B-4620-BF9B-47781618C866}" srcOrd="1" destOrd="0" parTransId="{1B3834B1-B7CC-4818-ABE9-0330A043D34A}" sibTransId="{A2DC95ED-AF8E-4466-9DC4-416AD75664E4}"/>
    <dgm:cxn modelId="{6D8F7E28-20A2-4267-B012-9E4143C91453}" type="presOf" srcId="{BD75EE12-6F0B-4620-BF9B-47781618C866}" destId="{81B0025B-A2F0-45EC-B312-9A93A0DC13B3}" srcOrd="1" destOrd="0" presId="urn:microsoft.com/office/officeart/2005/8/layout/vProcess5"/>
    <dgm:cxn modelId="{295702A1-519D-4B32-A0E8-2593D9E531BE}" type="presOf" srcId="{91A146F6-2A13-4595-BAC5-A560F4D37991}" destId="{B39D3EB5-81E8-46C1-87B6-0C4A6441193A}" srcOrd="1" destOrd="0" presId="urn:microsoft.com/office/officeart/2005/8/layout/vProcess5"/>
    <dgm:cxn modelId="{F698A858-0D51-4E2A-B68C-1A363BA1EDE6}" type="presOf" srcId="{91A146F6-2A13-4595-BAC5-A560F4D37991}" destId="{C407D4F4-EC8C-426B-BED6-0D848929FE62}" srcOrd="0" destOrd="0" presId="urn:microsoft.com/office/officeart/2005/8/layout/vProcess5"/>
    <dgm:cxn modelId="{333A09AC-703E-49C9-B805-207FCA27185E}" type="presOf" srcId="{67E9E3A4-BFA7-4298-B1EB-76014EE4714B}" destId="{5F583D9F-C89F-4093-BE6C-32F9BF948976}" srcOrd="0" destOrd="0" presId="urn:microsoft.com/office/officeart/2005/8/layout/vProcess5"/>
    <dgm:cxn modelId="{933EF41A-BC61-4A2F-83CD-128A1A98F07B}" type="presOf" srcId="{1D88097F-BA43-48A4-96BF-443073EB6AB7}" destId="{7DCD7288-7CB7-4FB6-A8C2-4992E02484B7}" srcOrd="1" destOrd="0" presId="urn:microsoft.com/office/officeart/2005/8/layout/vProcess5"/>
    <dgm:cxn modelId="{4487E708-D927-4359-BEA5-B5114E673DAC}" type="presOf" srcId="{1D88097F-BA43-48A4-96BF-443073EB6AB7}" destId="{009B9BC2-1242-40CC-A78C-030F5D26ED81}" srcOrd="0" destOrd="0" presId="urn:microsoft.com/office/officeart/2005/8/layout/vProcess5"/>
    <dgm:cxn modelId="{8C87EE8F-2068-4DE7-9C8F-E4CF31505396}" type="presOf" srcId="{70B12470-0FA9-4C83-914F-25783448057D}" destId="{DF2DB370-2672-4180-8CA2-FFF1636C07F7}" srcOrd="0" destOrd="0" presId="urn:microsoft.com/office/officeart/2005/8/layout/vProcess5"/>
    <dgm:cxn modelId="{935C6CE8-307C-41AE-9800-5CD73E840CF0}" type="presParOf" srcId="{DF2DB370-2672-4180-8CA2-FFF1636C07F7}" destId="{409F971D-19E6-4826-A46F-431C66BFA779}" srcOrd="0" destOrd="0" presId="urn:microsoft.com/office/officeart/2005/8/layout/vProcess5"/>
    <dgm:cxn modelId="{543AF894-1B2B-4243-BC1B-ED65D2E70702}" type="presParOf" srcId="{DF2DB370-2672-4180-8CA2-FFF1636C07F7}" destId="{5C7DF96E-38AD-4125-9F4A-DED551A45E0D}" srcOrd="1" destOrd="0" presId="urn:microsoft.com/office/officeart/2005/8/layout/vProcess5"/>
    <dgm:cxn modelId="{D45A0391-DDE6-4A80-97DE-718CF3D5B87B}" type="presParOf" srcId="{DF2DB370-2672-4180-8CA2-FFF1636C07F7}" destId="{987C77BC-A2F0-44E0-B872-E9C8CAB69F73}" srcOrd="2" destOrd="0" presId="urn:microsoft.com/office/officeart/2005/8/layout/vProcess5"/>
    <dgm:cxn modelId="{2B39FB69-15E8-4FD5-B91A-A5F260C6706D}" type="presParOf" srcId="{DF2DB370-2672-4180-8CA2-FFF1636C07F7}" destId="{229C1650-290E-40AD-B4C5-3821EC3D47DA}" srcOrd="3" destOrd="0" presId="urn:microsoft.com/office/officeart/2005/8/layout/vProcess5"/>
    <dgm:cxn modelId="{BAFF4F49-78FF-465C-A364-3073A4457067}" type="presParOf" srcId="{DF2DB370-2672-4180-8CA2-FFF1636C07F7}" destId="{C407D4F4-EC8C-426B-BED6-0D848929FE62}" srcOrd="4" destOrd="0" presId="urn:microsoft.com/office/officeart/2005/8/layout/vProcess5"/>
    <dgm:cxn modelId="{678DC22E-D5AC-41B6-8BF5-BCDAFABAACA5}" type="presParOf" srcId="{DF2DB370-2672-4180-8CA2-FFF1636C07F7}" destId="{009B9BC2-1242-40CC-A78C-030F5D26ED81}" srcOrd="5" destOrd="0" presId="urn:microsoft.com/office/officeart/2005/8/layout/vProcess5"/>
    <dgm:cxn modelId="{0CB22C07-EBA7-4D77-8791-6125E9EF4FF5}" type="presParOf" srcId="{DF2DB370-2672-4180-8CA2-FFF1636C07F7}" destId="{2D03761D-042D-401D-AAAB-8AD888460582}" srcOrd="6" destOrd="0" presId="urn:microsoft.com/office/officeart/2005/8/layout/vProcess5"/>
    <dgm:cxn modelId="{5543DAF0-5572-4AAC-A463-18C2647453DB}" type="presParOf" srcId="{DF2DB370-2672-4180-8CA2-FFF1636C07F7}" destId="{C03F302D-B66B-4EE2-AFC4-732370B524A5}" srcOrd="7" destOrd="0" presId="urn:microsoft.com/office/officeart/2005/8/layout/vProcess5"/>
    <dgm:cxn modelId="{0A902057-3CE3-47A0-928F-0A0FFE4F5E70}" type="presParOf" srcId="{DF2DB370-2672-4180-8CA2-FFF1636C07F7}" destId="{5F583D9F-C89F-4093-BE6C-32F9BF948976}" srcOrd="8" destOrd="0" presId="urn:microsoft.com/office/officeart/2005/8/layout/vProcess5"/>
    <dgm:cxn modelId="{07FE92DA-D41B-4A9B-A6A3-9E3966D42532}" type="presParOf" srcId="{DF2DB370-2672-4180-8CA2-FFF1636C07F7}" destId="{5B2B11B8-735B-48A1-BA23-CC22C59E4D7C}" srcOrd="9" destOrd="0" presId="urn:microsoft.com/office/officeart/2005/8/layout/vProcess5"/>
    <dgm:cxn modelId="{928277DF-409D-4F94-91BA-FE6974C16F47}" type="presParOf" srcId="{DF2DB370-2672-4180-8CA2-FFF1636C07F7}" destId="{F768EE7C-C5E0-4C38-9521-D57307573976}" srcOrd="10" destOrd="0" presId="urn:microsoft.com/office/officeart/2005/8/layout/vProcess5"/>
    <dgm:cxn modelId="{66801A8F-028F-4655-9459-6C66ABD84615}" type="presParOf" srcId="{DF2DB370-2672-4180-8CA2-FFF1636C07F7}" destId="{81B0025B-A2F0-45EC-B312-9A93A0DC13B3}" srcOrd="11" destOrd="0" presId="urn:microsoft.com/office/officeart/2005/8/layout/vProcess5"/>
    <dgm:cxn modelId="{B536EC90-2508-4D98-ADDE-1969BBDBEE0B}" type="presParOf" srcId="{DF2DB370-2672-4180-8CA2-FFF1636C07F7}" destId="{075AE5DE-DF5D-4960-89EA-2B1AAAD0E67C}" srcOrd="12" destOrd="0" presId="urn:microsoft.com/office/officeart/2005/8/layout/vProcess5"/>
    <dgm:cxn modelId="{AC3B3963-3214-4813-8D92-FC16954A1E3E}" type="presParOf" srcId="{DF2DB370-2672-4180-8CA2-FFF1636C07F7}" destId="{B39D3EB5-81E8-46C1-87B6-0C4A6441193A}" srcOrd="13" destOrd="0" presId="urn:microsoft.com/office/officeart/2005/8/layout/vProcess5"/>
    <dgm:cxn modelId="{B2E38C7D-D57F-4DB8-ADE8-7F57E4BD7401}" type="presParOf" srcId="{DF2DB370-2672-4180-8CA2-FFF1636C07F7}" destId="{7DCD7288-7CB7-4FB6-A8C2-4992E02484B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DF96E-38AD-4125-9F4A-DED551A45E0D}">
      <dsp:nvSpPr>
        <dsp:cNvPr id="0" name=""/>
        <dsp:cNvSpPr/>
      </dsp:nvSpPr>
      <dsp:spPr>
        <a:xfrm>
          <a:off x="0" y="0"/>
          <a:ext cx="8759520" cy="673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ru-RU" sz="1900" b="1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ru-RU" sz="1900" b="1" i="1" kern="1200">
                        <a:latin typeface="Cambria Math"/>
                      </a:rPr>
                      <m:t>𝑪𝑶</m:t>
                    </m:r>
                    <m:d>
                      <m:dPr>
                        <m:ctrlPr>
                          <a:rPr lang="ru-RU" sz="1900" b="1" i="1" kern="12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900" b="1" i="1" kern="12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900" b="1" i="1" kern="1200">
                                <a:latin typeface="Cambria Math"/>
                              </a:rPr>
                              <m:t>𝑵𝑯</m:t>
                            </m:r>
                          </m:e>
                          <m:sub>
                            <m:r>
                              <a:rPr lang="ru-RU" sz="1900" b="1" i="1" kern="120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e>
                  <m:sub>
                    <m:r>
                      <a:rPr lang="ru-RU" sz="1900" b="1" i="1" kern="1200">
                        <a:latin typeface="Cambria Math"/>
                      </a:rPr>
                      <m:t>𝟐</m:t>
                    </m:r>
                  </m:sub>
                </m:sSub>
                <m:box>
                  <m:boxPr>
                    <m:ctrlPr>
                      <a:rPr lang="ru-RU" sz="1900" b="1" i="1" kern="1200">
                        <a:latin typeface="Cambria Math" panose="02040503050406030204" pitchFamily="18" charset="0"/>
                      </a:rPr>
                    </m:ctrlPr>
                  </m:boxPr>
                  <m:e>
                    <m:groupChr>
                      <m:groupChrPr>
                        <m:chr m:val="→"/>
                        <m:vertJc m:val="bot"/>
                        <m:ctrlPr>
                          <a:rPr lang="ru-RU" sz="1900" b="1" i="1" kern="120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ru-RU" sz="1900" b="1" i="1" kern="120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1900" b="1" i="1" kern="12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900" b="1" i="1" kern="120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ru-RU" sz="1900" b="1" i="1" kern="120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ru-RU" sz="1900" b="1" i="1" kern="1200">
                            <a:latin typeface="Cambria Math"/>
                          </a:rPr>
                          <m:t>𝑶</m:t>
                        </m:r>
                        <m:r>
                          <a:rPr lang="ru-RU" sz="1900" b="1" i="1" kern="1200">
                            <a:latin typeface="Cambria Math"/>
                          </a:rPr>
                          <m:t>+уреаза</m:t>
                        </m:r>
                      </m:e>
                    </m:groupChr>
                    <m:sSub>
                      <m:sSubPr>
                        <m:ctrlPr>
                          <a:rPr lang="ru-RU" sz="1900" b="1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900" b="1" i="1" kern="1200">
                            <a:latin typeface="Cambria Math"/>
                          </a:rPr>
                          <m:t>𝑪𝑶</m:t>
                        </m:r>
                      </m:e>
                      <m:sub>
                        <m:r>
                          <a:rPr lang="ru-RU" sz="1900" b="1" i="1" kern="120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1900" b="1" i="1" kern="1200">
                        <a:latin typeface="Cambria Math"/>
                      </a:rPr>
                      <m:t>↑+</m:t>
                    </m:r>
                    <m:sSub>
                      <m:sSubPr>
                        <m:ctrlPr>
                          <a:rPr lang="ru-RU" sz="1900" b="1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900" b="1" i="1" kern="1200">
                            <a:latin typeface="Cambria Math"/>
                          </a:rPr>
                          <m:t>𝑵𝑯</m:t>
                        </m:r>
                      </m:e>
                      <m:sub>
                        <m:r>
                          <a:rPr lang="ru-RU" sz="1900" b="1" i="1" kern="1200">
                            <a:latin typeface="Cambria Math"/>
                          </a:rPr>
                          <m:t>𝟑</m:t>
                        </m:r>
                      </m:sub>
                    </m:sSub>
                  </m:e>
                </m:box>
              </m:oMath>
            </m:oMathPara>
          </a14:m>
          <a:endParaRPr lang="ru-RU" sz="1900" b="1" kern="1200" dirty="0"/>
        </a:p>
      </dsp:txBody>
      <dsp:txXfrm>
        <a:off x="19726" y="19726"/>
        <a:ext cx="7953947" cy="634060"/>
      </dsp:txXfrm>
    </dsp:sp>
    <dsp:sp modelId="{987C77BC-A2F0-44E0-B872-E9C8CAB69F73}">
      <dsp:nvSpPr>
        <dsp:cNvPr id="0" name=""/>
        <dsp:cNvSpPr/>
      </dsp:nvSpPr>
      <dsp:spPr>
        <a:xfrm>
          <a:off x="654120" y="767056"/>
          <a:ext cx="8759520" cy="673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9993"/>
                <a:satOff val="3009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9993"/>
                <a:satOff val="3009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9993"/>
                <a:satOff val="3009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smtClean="0"/>
            <a:t>NH</a:t>
          </a:r>
          <a:r>
            <a:rPr lang="ru-RU" sz="2900" b="1" kern="1200" baseline="-25000" smtClean="0"/>
            <a:t>3</a:t>
          </a:r>
          <a:r>
            <a:rPr lang="ru-RU" sz="2900" b="1" kern="1200" baseline="0" smtClean="0"/>
            <a:t>+бактерии </a:t>
          </a:r>
          <a:r>
            <a:rPr lang="ru-RU" sz="2900" b="1" kern="1200" baseline="0" smtClean="0">
              <a:latin typeface="Cambria Math"/>
              <a:ea typeface="Cambria Math"/>
            </a:rPr>
            <a:t>→ </a:t>
          </a:r>
          <a:r>
            <a:rPr lang="ru-RU" sz="2900" b="1" kern="1200" smtClean="0"/>
            <a:t>Аминокислоты</a:t>
          </a:r>
          <a:endParaRPr lang="ru-RU" sz="2900" b="1" kern="1200" baseline="0" dirty="0"/>
        </a:p>
      </dsp:txBody>
      <dsp:txXfrm>
        <a:off x="673846" y="786782"/>
        <a:ext cx="7628164" cy="634060"/>
      </dsp:txXfrm>
    </dsp:sp>
    <dsp:sp modelId="{229C1650-290E-40AD-B4C5-3821EC3D47DA}">
      <dsp:nvSpPr>
        <dsp:cNvPr id="0" name=""/>
        <dsp:cNvSpPr/>
      </dsp:nvSpPr>
      <dsp:spPr>
        <a:xfrm>
          <a:off x="1308240" y="1534112"/>
          <a:ext cx="8759520" cy="673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59986"/>
                <a:satOff val="6018"/>
                <a:lumOff val="-149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59986"/>
                <a:satOff val="6018"/>
                <a:lumOff val="-149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59986"/>
                <a:satOff val="6018"/>
                <a:lumOff val="-149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Белок бактерий</a:t>
          </a:r>
          <a:endParaRPr lang="ru-RU" sz="2900" b="1" kern="1200" dirty="0"/>
        </a:p>
      </dsp:txBody>
      <dsp:txXfrm>
        <a:off x="1327966" y="1553838"/>
        <a:ext cx="7628164" cy="634060"/>
      </dsp:txXfrm>
    </dsp:sp>
    <dsp:sp modelId="{C407D4F4-EC8C-426B-BED6-0D848929FE62}">
      <dsp:nvSpPr>
        <dsp:cNvPr id="0" name=""/>
        <dsp:cNvSpPr/>
      </dsp:nvSpPr>
      <dsp:spPr>
        <a:xfrm>
          <a:off x="1962359" y="2301168"/>
          <a:ext cx="8759520" cy="673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39980"/>
                <a:satOff val="9027"/>
                <a:lumOff val="-223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39980"/>
                <a:satOff val="9027"/>
                <a:lumOff val="-223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39980"/>
                <a:satOff val="9027"/>
                <a:lumOff val="-223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Сычуг, тонкий кишечник</a:t>
          </a:r>
          <a:endParaRPr lang="ru-RU" sz="2900" b="1" kern="1200" dirty="0"/>
        </a:p>
      </dsp:txBody>
      <dsp:txXfrm>
        <a:off x="1982085" y="2320894"/>
        <a:ext cx="7628164" cy="634060"/>
      </dsp:txXfrm>
    </dsp:sp>
    <dsp:sp modelId="{009B9BC2-1242-40CC-A78C-030F5D26ED81}">
      <dsp:nvSpPr>
        <dsp:cNvPr id="0" name=""/>
        <dsp:cNvSpPr/>
      </dsp:nvSpPr>
      <dsp:spPr>
        <a:xfrm>
          <a:off x="2616480" y="3068224"/>
          <a:ext cx="8759520" cy="673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19973"/>
                <a:satOff val="12036"/>
                <a:lumOff val="-298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19973"/>
                <a:satOff val="12036"/>
                <a:lumOff val="-298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19973"/>
                <a:satOff val="12036"/>
                <a:lumOff val="-298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Аминокислоты</a:t>
          </a:r>
          <a:endParaRPr lang="ru-RU" sz="2900" b="1" kern="1200" dirty="0"/>
        </a:p>
      </dsp:txBody>
      <dsp:txXfrm>
        <a:off x="2636206" y="3087950"/>
        <a:ext cx="7628164" cy="634060"/>
      </dsp:txXfrm>
    </dsp:sp>
    <dsp:sp modelId="{2D03761D-042D-401D-AAAB-8AD888460582}">
      <dsp:nvSpPr>
        <dsp:cNvPr id="0" name=""/>
        <dsp:cNvSpPr/>
      </dsp:nvSpPr>
      <dsp:spPr>
        <a:xfrm>
          <a:off x="8321736" y="492038"/>
          <a:ext cx="437783" cy="4377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rgbClr val="A50021"/>
            </a:solidFill>
          </a:endParaRPr>
        </a:p>
      </dsp:txBody>
      <dsp:txXfrm>
        <a:off x="8420237" y="492038"/>
        <a:ext cx="240781" cy="329432"/>
      </dsp:txXfrm>
    </dsp:sp>
    <dsp:sp modelId="{C03F302D-B66B-4EE2-AFC4-732370B524A5}">
      <dsp:nvSpPr>
        <dsp:cNvPr id="0" name=""/>
        <dsp:cNvSpPr/>
      </dsp:nvSpPr>
      <dsp:spPr>
        <a:xfrm>
          <a:off x="8975856" y="1259094"/>
          <a:ext cx="437783" cy="4377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2116"/>
            <a:satOff val="-15151"/>
            <a:lumOff val="-199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82116"/>
              <a:satOff val="-15151"/>
              <a:lumOff val="-19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rgbClr val="A50021"/>
            </a:solidFill>
          </a:endParaRPr>
        </a:p>
      </dsp:txBody>
      <dsp:txXfrm>
        <a:off x="9074357" y="1259094"/>
        <a:ext cx="240781" cy="329432"/>
      </dsp:txXfrm>
    </dsp:sp>
    <dsp:sp modelId="{5F583D9F-C89F-4093-BE6C-32F9BF948976}">
      <dsp:nvSpPr>
        <dsp:cNvPr id="0" name=""/>
        <dsp:cNvSpPr/>
      </dsp:nvSpPr>
      <dsp:spPr>
        <a:xfrm>
          <a:off x="9629976" y="2014925"/>
          <a:ext cx="437783" cy="4377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64231"/>
            <a:satOff val="-30303"/>
            <a:lumOff val="-39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64231"/>
              <a:satOff val="-30303"/>
              <a:lumOff val="-39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rgbClr val="A50021"/>
            </a:solidFill>
          </a:endParaRPr>
        </a:p>
      </dsp:txBody>
      <dsp:txXfrm>
        <a:off x="9728477" y="2014925"/>
        <a:ext cx="240781" cy="329432"/>
      </dsp:txXfrm>
    </dsp:sp>
    <dsp:sp modelId="{5B2B11B8-735B-48A1-BA23-CC22C59E4D7C}">
      <dsp:nvSpPr>
        <dsp:cNvPr id="0" name=""/>
        <dsp:cNvSpPr/>
      </dsp:nvSpPr>
      <dsp:spPr>
        <a:xfrm>
          <a:off x="10284096" y="2789464"/>
          <a:ext cx="437783" cy="4377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46347"/>
            <a:satOff val="-45454"/>
            <a:lumOff val="-5978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46347"/>
              <a:satOff val="-45454"/>
              <a:lumOff val="-59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rgbClr val="A50021"/>
            </a:solidFill>
          </a:endParaRPr>
        </a:p>
      </dsp:txBody>
      <dsp:txXfrm>
        <a:off x="10382597" y="2789464"/>
        <a:ext cx="240781" cy="329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DFD774F4-657D-4856-89DF-83903EE64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841A31D-9F94-4995-8B3E-63E7CAF62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EA3B-4E9F-41E1-87FF-3E012EC78E3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FEFB220-C4C2-44C9-A3AE-ADF0A0080C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C57FBEB-CEF5-4245-8BF4-A0EE37468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AE05-8AAA-4D06-AE4C-2482BAF7A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7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72E1C-1F8D-49E2-B299-7468A682693B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6E24-2A5B-4557-B645-3FBA5ABFE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139094B-1A23-4A79-A191-9BD31304F5B3}"/>
              </a:ext>
            </a:extLst>
          </p:cNvPr>
          <p:cNvCxnSpPr>
            <a:cxnSpLocks/>
          </p:cNvCxnSpPr>
          <p:nvPr/>
        </p:nvCxnSpPr>
        <p:spPr>
          <a:xfrm flipH="1">
            <a:off x="485236" y="4789854"/>
            <a:ext cx="54346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C339AC5-F5B8-4BCA-9918-684E6CD02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rcRect l="45826" b="17590"/>
          <a:stretch/>
        </p:blipFill>
        <p:spPr>
          <a:xfrm>
            <a:off x="7362923" y="1794338"/>
            <a:ext cx="4610272" cy="373098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332" y="1699406"/>
            <a:ext cx="6484485" cy="297813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Тема презентации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13ED82C-1866-4F85-B12A-293CDC743D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32" y="4949746"/>
            <a:ext cx="6694099" cy="27785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Иванов Иван Иванович,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0E6C540-A4DF-4C58-8C62-60DBA6F450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A65BB67D-BC73-4298-8FA6-141DDD6A6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31" y="5286073"/>
            <a:ext cx="6694100" cy="43573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кандидат экономических наук, доцент (заведующий) кафедры(ой) …полное название кафедры… ставропольского ГАУ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AC02C29-D361-481F-9BEB-E7C6E88DBD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7288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333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D038AFBF-7C07-4F16-980C-A36853B05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681" y="4586406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D8C57B7-F856-40D4-8A79-F358EDDF9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3114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182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3696CB45-93E9-4066-8715-6BDE41269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83114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3955E058-34D8-4EE2-BDB4-126A586E4C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4182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753CA5E-93A8-4861-8D4F-A2CC0FBD4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6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72BF226B-82E7-4D5B-AB88-CB68CC411E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1753520"/>
            <a:ext cx="8123511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70597F-50ED-4DF8-B4D8-0A093B7A4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6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9C046C4E-9193-4CAE-860C-F981D732D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1741" y="1661470"/>
            <a:ext cx="6441376" cy="460130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FACBAEB-9D17-439E-9BBE-4F38BCC65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5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591D950-F79C-4E71-A232-176C78703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3" name="Рисунок 9">
            <a:extLst>
              <a:ext uri="{FF2B5EF4-FFF2-40B4-BE49-F238E27FC236}">
                <a16:creationId xmlns="" xmlns:a16="http://schemas.microsoft.com/office/drawing/2014/main" id="{36CC45C9-24F1-40E1-80A2-873E9F9DF2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426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Рисунок 9">
            <a:extLst>
              <a:ext uri="{FF2B5EF4-FFF2-40B4-BE49-F238E27FC236}">
                <a16:creationId xmlns="" xmlns:a16="http://schemas.microsoft.com/office/drawing/2014/main" id="{5F25DC22-2CF8-4F3D-A1DF-2D85FC4EEF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0652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C6EF832C-C77D-4097-980B-27F22D0E9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969" y="4531611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4AC9257-DC50-4D45-B9EF-7B0B718AF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08029809-C4FD-4994-9E8C-E191852DB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595" y="1906444"/>
            <a:ext cx="3646417" cy="374205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DFF71793-0B89-4636-8ED2-AF0219A597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4347" y="1619211"/>
            <a:ext cx="5363058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C0263A2-33B6-4CB9-8F55-2889BF298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25481E-93B3-4F69-91AA-E879506F45CE}"/>
              </a:ext>
            </a:extLst>
          </p:cNvPr>
          <p:cNvSpPr txBox="1"/>
          <p:nvPr userDrawn="1"/>
        </p:nvSpPr>
        <p:spPr>
          <a:xfrm>
            <a:off x="1406800" y="3090469"/>
            <a:ext cx="937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4A18858-A63C-4DE9-90C8-B26917E77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1B22699-20E9-4C0C-8D56-79DDD65830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947" y="2079683"/>
            <a:ext cx="10843403" cy="4485020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CE5228-51A9-497E-8F4A-EA1AFC9E5B92}"/>
              </a:ext>
            </a:extLst>
          </p:cNvPr>
          <p:cNvSpPr txBox="1"/>
          <p:nvPr userDrawn="1"/>
        </p:nvSpPr>
        <p:spPr>
          <a:xfrm>
            <a:off x="439947" y="1382400"/>
            <a:ext cx="931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3694BA1-43C9-4ACA-B71F-D08AD8D96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мер и название пункта л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011E3EF-370F-4031-88C5-DBFE1C0B5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43" y="2035175"/>
            <a:ext cx="10679113" cy="2881313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Номер и название пункта лекции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F905200-8F4C-4516-857C-832D508A7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957FC41-9EF1-4CD0-91E5-03D47102E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9A09BAF0-057C-4124-A774-CC2C611822DA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9CFC8145-040D-427F-B3DD-4AFCCCB2F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9270EE-9107-45AE-BBDC-06FA8C1AE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1741C5C-559F-4E1E-89DE-CA01C7C0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FA96665E-597D-4FDE-A94E-730A135092B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1D85FB0-2DEE-4C63-85A1-E4A059B93B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B0FE8502-BCD2-4D6F-ADAA-0D1E129A7A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3296" y="1846142"/>
            <a:ext cx="4495800" cy="38020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7706B4B-70F9-49C9-B9B3-7DA7A15B49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8B6D3F7-F1C0-4825-8D80-D3E297B3D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A9D1402-D96F-4AB6-BFD5-0FB3B48B6143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867ABDDE-3924-4C65-BC61-1B44FEE17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1CB5CB05-D425-4F89-82E2-066E32CEE5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6754" y="1447863"/>
            <a:ext cx="6365853" cy="44999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14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BEC2C6F-3B09-4140-A829-F8BC988661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8868" y="4583998"/>
            <a:ext cx="6365853" cy="17118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7374" y="1419299"/>
            <a:ext cx="3708840" cy="304504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A81A8C-6A73-47BB-B7FB-8157BDD0BC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1864" y="4544747"/>
            <a:ext cx="6365853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7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3D7E7A26-495B-499D-9ACD-C4EF9AE578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50978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A002FD3-A3DA-4B3C-AADE-E186936CA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86F72A-F306-4A2E-8D64-DA1263B5B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74" r:id="rId4"/>
    <p:sldLayoutId id="2147483650" r:id="rId5"/>
    <p:sldLayoutId id="2147483670" r:id="rId6"/>
    <p:sldLayoutId id="2147483675" r:id="rId7"/>
    <p:sldLayoutId id="2147483678" r:id="rId8"/>
    <p:sldLayoutId id="2147483680" r:id="rId9"/>
    <p:sldLayoutId id="2147483666" r:id="rId10"/>
    <p:sldLayoutId id="2147483679" r:id="rId11"/>
    <p:sldLayoutId id="2147483661" r:id="rId12"/>
    <p:sldLayoutId id="2147483681" r:id="rId13"/>
    <p:sldLayoutId id="2147483683" r:id="rId14"/>
    <p:sldLayoutId id="2147483673" r:id="rId15"/>
    <p:sldLayoutId id="2147483682" r:id="rId16"/>
    <p:sldLayoutId id="2147483684" r:id="rId17"/>
    <p:sldLayoutId id="21474836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D4C119DA-CF99-F436-2FDF-1F92B32557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mtClean="0"/>
              <a:t>Протеиновая, минеральная и витаминная питательность кормов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413B38-AEDC-B043-46A5-76B17E6B07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Пономарева Мария Евгеньевна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AA318A8-7EB3-EDFF-3955-D82EB829D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mtClean="0"/>
              <a:t>Кандидат ветеринарных наук, доцент кафедры кормления животных и общей биологии ставропольского ГАУ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61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Аминокислотное питание: </a:t>
            </a:r>
            <a:r>
              <a:rPr lang="ru-RU" b="1" dirty="0" smtClean="0">
                <a:solidFill>
                  <a:srgbClr val="C00000"/>
                </a:solidFill>
              </a:rPr>
              <a:t>лизин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65158" y="1414914"/>
            <a:ext cx="11376000" cy="471637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 smtClean="0"/>
              <a:t>Биологическая роль: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абсолютно </a:t>
            </a:r>
            <a:r>
              <a:rPr lang="ru-RU" dirty="0"/>
              <a:t>незаменимая аминокислота, после </a:t>
            </a:r>
            <a:r>
              <a:rPr lang="ru-RU" dirty="0" err="1"/>
              <a:t>дезаминирования</a:t>
            </a:r>
            <a:r>
              <a:rPr lang="ru-RU" dirty="0"/>
              <a:t> не </a:t>
            </a:r>
            <a:r>
              <a:rPr lang="ru-RU" dirty="0" smtClean="0"/>
              <a:t>восстанавливается;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влияет </a:t>
            </a:r>
            <a:r>
              <a:rPr lang="ru-RU" dirty="0"/>
              <a:t>на рост, развитие </a:t>
            </a:r>
            <a:r>
              <a:rPr lang="ru-RU" dirty="0" smtClean="0"/>
              <a:t>молодняка;</a:t>
            </a:r>
            <a:endParaRPr lang="ru-RU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активизирует </a:t>
            </a:r>
            <a:r>
              <a:rPr lang="ru-RU" dirty="0"/>
              <a:t>функцию молочной железы, </a:t>
            </a:r>
            <a:r>
              <a:rPr lang="ru-RU" dirty="0" err="1" smtClean="0"/>
              <a:t>спермиогенез</a:t>
            </a:r>
            <a:r>
              <a:rPr lang="ru-RU" dirty="0" smtClean="0"/>
              <a:t>;</a:t>
            </a:r>
            <a:endParaRPr lang="ru-RU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совместно с витамином </a:t>
            </a:r>
            <a:r>
              <a:rPr lang="ru-RU" dirty="0"/>
              <a:t>В</a:t>
            </a:r>
            <a:r>
              <a:rPr lang="ru-RU" baseline="-25000" dirty="0"/>
              <a:t>12</a:t>
            </a:r>
            <a:r>
              <a:rPr lang="ru-RU" dirty="0"/>
              <a:t> </a:t>
            </a:r>
            <a:r>
              <a:rPr lang="ru-RU" dirty="0" smtClean="0"/>
              <a:t>участвует </a:t>
            </a:r>
            <a:r>
              <a:rPr lang="ru-RU" dirty="0"/>
              <a:t>в синтезе гемоглобина, переносе аминокислот на матрицу ДНК и </a:t>
            </a:r>
            <a:r>
              <a:rPr lang="ru-RU" dirty="0" smtClean="0"/>
              <a:t>РНК.</a:t>
            </a:r>
            <a:endParaRPr lang="ru-RU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/>
              <a:t>Недостаток </a:t>
            </a:r>
            <a:r>
              <a:rPr lang="ru-RU" b="1" dirty="0" smtClean="0"/>
              <a:t>лизина: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уменьшается </a:t>
            </a:r>
            <a:r>
              <a:rPr lang="ru-RU" dirty="0"/>
              <a:t>усвояемость </a:t>
            </a:r>
            <a:r>
              <a:rPr lang="ru-RU" dirty="0" err="1"/>
              <a:t>Са</a:t>
            </a:r>
            <a:r>
              <a:rPr lang="ru-RU" dirty="0"/>
              <a:t>, Р, </a:t>
            </a:r>
            <a:r>
              <a:rPr lang="ru-RU" dirty="0" err="1"/>
              <a:t>Мg</a:t>
            </a:r>
            <a:r>
              <a:rPr lang="ru-RU" dirty="0"/>
              <a:t>, </a:t>
            </a:r>
            <a:r>
              <a:rPr lang="ru-RU" dirty="0" err="1"/>
              <a:t>Fe</a:t>
            </a:r>
            <a:r>
              <a:rPr lang="ru-RU" dirty="0"/>
              <a:t> и нарушается рост </a:t>
            </a:r>
            <a:r>
              <a:rPr lang="ru-RU" dirty="0" smtClean="0"/>
              <a:t>костяка;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использование </a:t>
            </a:r>
            <a:r>
              <a:rPr lang="ru-RU" dirty="0"/>
              <a:t>каротина и витамина </a:t>
            </a:r>
            <a:r>
              <a:rPr lang="ru-RU" dirty="0" smtClean="0"/>
              <a:t>А;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возникает </a:t>
            </a:r>
            <a:r>
              <a:rPr lang="ru-RU" dirty="0"/>
              <a:t>анемия.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/>
              <a:t>Избыток лизина (</a:t>
            </a:r>
            <a:r>
              <a:rPr lang="ru-RU" b="1" dirty="0" smtClean="0"/>
              <a:t>150-200%):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интоксикация </a:t>
            </a:r>
            <a:r>
              <a:rPr lang="ru-RU" dirty="0"/>
              <a:t>и депрессия </a:t>
            </a:r>
            <a:r>
              <a:rPr lang="ru-RU" dirty="0" smtClean="0"/>
              <a:t>роста;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резко </a:t>
            </a:r>
            <a:r>
              <a:rPr lang="ru-RU" dirty="0"/>
              <a:t>увеличивается потребность в </a:t>
            </a:r>
            <a:r>
              <a:rPr lang="ru-RU" dirty="0" smtClean="0"/>
              <a:t>АРГ.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51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Аминокислотное питание: </a:t>
            </a:r>
            <a:r>
              <a:rPr lang="ru-RU" b="1" dirty="0" smtClean="0">
                <a:solidFill>
                  <a:srgbClr val="C00000"/>
                </a:solidFill>
              </a:rPr>
              <a:t>триптофан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65158" y="1414914"/>
            <a:ext cx="11376000" cy="471637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 smtClean="0"/>
              <a:t>Биологическая роль: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участвует в синтезе плазменных белков крови, синтезе гемоглобина,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частично возмещает недостаток </a:t>
            </a:r>
            <a:r>
              <a:rPr lang="ru-RU" dirty="0" smtClean="0"/>
              <a:t>РР(В</a:t>
            </a:r>
            <a:r>
              <a:rPr lang="ru-RU" baseline="-25000" dirty="0" smtClean="0"/>
              <a:t>3</a:t>
            </a:r>
            <a:r>
              <a:rPr lang="ru-RU" dirty="0" smtClean="0"/>
              <a:t>, никотиновой кислоты) </a:t>
            </a:r>
            <a:r>
              <a:rPr lang="ru-RU" dirty="0"/>
              <a:t>в организме растущих свиней.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 smtClean="0"/>
              <a:t>Недостаток: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жировое перерождение печени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стерильность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возбудимость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извращение аппетита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истощение.</a:t>
            </a:r>
          </a:p>
        </p:txBody>
      </p:sp>
    </p:spTree>
    <p:extLst>
      <p:ext uri="{BB962C8B-B14F-4D97-AF65-F5344CB8AC3E}">
        <p14:creationId xmlns:p14="http://schemas.microsoft.com/office/powerpoint/2010/main" val="121848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Аминокислотное питание: </a:t>
            </a:r>
            <a:r>
              <a:rPr lang="ru-RU" b="1" dirty="0" smtClean="0">
                <a:solidFill>
                  <a:srgbClr val="C00000"/>
                </a:solidFill>
              </a:rPr>
              <a:t>метионин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65158" y="1414914"/>
            <a:ext cx="11376000" cy="47163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 smtClean="0"/>
              <a:t>Биологическая роль: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донор </a:t>
            </a:r>
            <a:r>
              <a:rPr lang="ru-RU" dirty="0" err="1"/>
              <a:t>метильных</a:t>
            </a:r>
            <a:r>
              <a:rPr lang="ru-RU" dirty="0"/>
              <a:t> групп (-СН</a:t>
            </a:r>
            <a:r>
              <a:rPr lang="ru-RU" baseline="-25000" dirty="0"/>
              <a:t>3</a:t>
            </a:r>
            <a:r>
              <a:rPr lang="ru-RU" dirty="0"/>
              <a:t>):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/>
              <a:t>синтез азотистых оснований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/>
              <a:t>синтез заменимых аминокислот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кроветворение (гемоглобин и плазменные белки)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обмен S, синтез белка шерсти </a:t>
            </a:r>
            <a:r>
              <a:rPr lang="ru-RU" dirty="0" smtClean="0"/>
              <a:t>кератина.</a:t>
            </a:r>
            <a:endParaRPr lang="ru-RU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 smtClean="0"/>
              <a:t>Недостаток: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потеря блеска, огрубление, сухость и </a:t>
            </a:r>
            <a:r>
              <a:rPr lang="ru-RU" dirty="0" err="1"/>
              <a:t>изреживание</a:t>
            </a:r>
            <a:r>
              <a:rPr lang="ru-RU" dirty="0"/>
              <a:t> </a:t>
            </a:r>
            <a:r>
              <a:rPr lang="ru-RU" dirty="0" smtClean="0"/>
              <a:t>покрова</a:t>
            </a:r>
            <a:r>
              <a:rPr lang="ru-RU" dirty="0"/>
              <a:t>,</a:t>
            </a:r>
            <a:r>
              <a:rPr lang="ru-RU" dirty="0" smtClean="0"/>
              <a:t> даже </a:t>
            </a:r>
            <a:r>
              <a:rPr lang="ru-RU" dirty="0"/>
              <a:t>облысение и </a:t>
            </a:r>
            <a:r>
              <a:rPr lang="ru-RU" dirty="0" smtClean="0"/>
              <a:t>плешивость</a:t>
            </a:r>
            <a:r>
              <a:rPr lang="ru-RU" dirty="0"/>
              <a:t> (особенно у телят, ягнят и взрослых </a:t>
            </a:r>
            <a:r>
              <a:rPr lang="ru-RU" dirty="0" smtClean="0"/>
              <a:t>овец);</a:t>
            </a:r>
            <a:endParaRPr lang="en-US" dirty="0" smtClean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ухудшается </a:t>
            </a:r>
            <a:r>
              <a:rPr lang="ru-RU" dirty="0"/>
              <a:t>качество щетины у молодняка свиней и пера у птицы.</a:t>
            </a:r>
          </a:p>
        </p:txBody>
      </p:sp>
    </p:spTree>
    <p:extLst>
      <p:ext uri="{BB962C8B-B14F-4D97-AF65-F5344CB8AC3E}">
        <p14:creationId xmlns:p14="http://schemas.microsoft.com/office/powerpoint/2010/main" val="227204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endParaRPr lang="ru-RU" dirty="0" smtClean="0">
              <a:solidFill>
                <a:srgbClr val="001B71"/>
              </a:solidFill>
            </a:endParaRPr>
          </a:p>
          <a:p>
            <a:pPr lvl="0"/>
            <a:r>
              <a:rPr lang="ru-RU" dirty="0" smtClean="0">
                <a:solidFill>
                  <a:srgbClr val="001B71"/>
                </a:solidFill>
              </a:rPr>
              <a:t>Характеристики кормовых </a:t>
            </a:r>
            <a:r>
              <a:rPr lang="ru-RU" dirty="0">
                <a:solidFill>
                  <a:srgbClr val="001B71"/>
                </a:solidFill>
              </a:rPr>
              <a:t>протеинов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259"/>
            <a:ext cx="6580682" cy="4307563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6463934" y="1574240"/>
            <a:ext cx="5363058" cy="43165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Растворимость</a:t>
            </a:r>
            <a:r>
              <a:rPr lang="ru-RU" dirty="0" smtClean="0"/>
              <a:t> – переход </a:t>
            </a:r>
            <a:r>
              <a:rPr lang="ru-RU" dirty="0"/>
              <a:t>части протеина в растворимую </a:t>
            </a:r>
            <a:r>
              <a:rPr lang="ru-RU" dirty="0" smtClean="0"/>
              <a:t>форму</a:t>
            </a:r>
          </a:p>
          <a:p>
            <a:r>
              <a:rPr lang="ru-RU" b="1" dirty="0" err="1" smtClean="0"/>
              <a:t>Расщепляемость</a:t>
            </a:r>
            <a:r>
              <a:rPr lang="ru-RU" dirty="0" smtClean="0"/>
              <a:t> – распад </a:t>
            </a:r>
            <a:r>
              <a:rPr lang="ru-RU" dirty="0"/>
              <a:t>части протеина корма до аминокислот и </a:t>
            </a:r>
            <a:r>
              <a:rPr lang="ru-RU" dirty="0" smtClean="0"/>
              <a:t>аммиака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ru-RU" b="1" dirty="0" err="1" smtClean="0"/>
              <a:t>Ращепляемый</a:t>
            </a:r>
            <a:r>
              <a:rPr lang="ru-RU" b="1" dirty="0" smtClean="0"/>
              <a:t> протеин</a:t>
            </a:r>
            <a:r>
              <a:rPr lang="ru-RU" dirty="0" smtClean="0"/>
              <a:t> (</a:t>
            </a:r>
            <a:r>
              <a:rPr lang="ru-RU" dirty="0"/>
              <a:t>60-70% кормового протеина</a:t>
            </a:r>
            <a:r>
              <a:rPr lang="ru-RU" dirty="0" smtClean="0"/>
              <a:t>) в </a:t>
            </a:r>
            <a:r>
              <a:rPr lang="ru-RU" dirty="0" err="1"/>
              <a:t>преджелудках</a:t>
            </a:r>
            <a:r>
              <a:rPr lang="ru-RU" dirty="0"/>
              <a:t> </a:t>
            </a:r>
            <a:r>
              <a:rPr lang="ru-RU" dirty="0" smtClean="0"/>
              <a:t>трансформируется </a:t>
            </a:r>
            <a:r>
              <a:rPr lang="ru-RU" dirty="0"/>
              <a:t>в белки бактерий и </a:t>
            </a:r>
            <a:r>
              <a:rPr lang="ru-RU" dirty="0" smtClean="0"/>
              <a:t>инфузорий.</a:t>
            </a:r>
            <a:endParaRPr lang="ru-RU" dirty="0"/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Нерасщепленный протеин</a:t>
            </a:r>
            <a:r>
              <a:rPr lang="ru-RU" dirty="0"/>
              <a:t> </a:t>
            </a:r>
            <a:r>
              <a:rPr lang="ru-RU" dirty="0" smtClean="0"/>
              <a:t>(и белки бактерий и инфузорий) переваривается по схеме животных с однокамерным желудком.</a:t>
            </a:r>
          </a:p>
        </p:txBody>
      </p:sp>
    </p:spTree>
    <p:extLst>
      <p:ext uri="{BB962C8B-B14F-4D97-AF65-F5344CB8AC3E}">
        <p14:creationId xmlns:p14="http://schemas.microsoft.com/office/powerpoint/2010/main" val="388165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1376000" cy="43165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По </a:t>
            </a:r>
            <a:r>
              <a:rPr lang="ru-RU" dirty="0"/>
              <a:t>степени </a:t>
            </a:r>
            <a:r>
              <a:rPr lang="ru-RU" dirty="0" err="1" smtClean="0"/>
              <a:t>расщепляемости</a:t>
            </a:r>
            <a:r>
              <a:rPr lang="ru-RU" dirty="0" smtClean="0"/>
              <a:t> корма подразделяют на:</a:t>
            </a:r>
            <a:endParaRPr lang="ru-RU" dirty="0"/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ru-RU" dirty="0" smtClean="0"/>
              <a:t>С </a:t>
            </a:r>
            <a:r>
              <a:rPr lang="ru-RU" dirty="0"/>
              <a:t>высоко расщепляемым протеином (</a:t>
            </a:r>
            <a:r>
              <a:rPr lang="ru-RU" dirty="0" smtClean="0"/>
              <a:t>70-90%) – зерно </a:t>
            </a:r>
            <a:r>
              <a:rPr lang="ru-RU" dirty="0"/>
              <a:t>овса, ячменя, пшеницы, свекла кормовая, силос </a:t>
            </a:r>
            <a:r>
              <a:rPr lang="ru-RU" dirty="0" smtClean="0"/>
              <a:t>разнотравный.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ru-RU" dirty="0" smtClean="0"/>
              <a:t>Со </a:t>
            </a:r>
            <a:r>
              <a:rPr lang="ru-RU" dirty="0"/>
              <a:t>средне расщепляемым протеином (</a:t>
            </a:r>
            <a:r>
              <a:rPr lang="ru-RU" dirty="0" smtClean="0"/>
              <a:t>50-70%) – сено </a:t>
            </a:r>
            <a:r>
              <a:rPr lang="ru-RU" dirty="0"/>
              <a:t>луговое, </a:t>
            </a:r>
            <a:r>
              <a:rPr lang="ru-RU" dirty="0" smtClean="0"/>
              <a:t>сенаж.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ru-RU" dirty="0" smtClean="0"/>
              <a:t>С </a:t>
            </a:r>
            <a:r>
              <a:rPr lang="ru-RU" dirty="0"/>
              <a:t>трудно (низко) расщепляемым протеином (</a:t>
            </a:r>
            <a:r>
              <a:rPr lang="ru-RU" dirty="0" smtClean="0"/>
              <a:t>30-50%) – зерно </a:t>
            </a:r>
            <a:r>
              <a:rPr lang="ru-RU" dirty="0"/>
              <a:t>кукурузы, рыбная мука, дрожжи кормовые, кукурузный </a:t>
            </a:r>
            <a:r>
              <a:rPr lang="ru-RU" dirty="0" err="1"/>
              <a:t>глютен</a:t>
            </a:r>
            <a:r>
              <a:rPr lang="ru-RU" dirty="0"/>
              <a:t>.</a:t>
            </a:r>
          </a:p>
          <a:p>
            <a:pPr>
              <a:lnSpc>
                <a:spcPct val="110000"/>
              </a:lnSpc>
            </a:pPr>
            <a:endParaRPr lang="ru-RU" b="1" dirty="0" smtClean="0"/>
          </a:p>
          <a:p>
            <a:pPr>
              <a:lnSpc>
                <a:spcPct val="110000"/>
              </a:lnSpc>
            </a:pPr>
            <a:r>
              <a:rPr lang="ru-RU" b="1" dirty="0" smtClean="0"/>
              <a:t>Использование: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Первые </a:t>
            </a:r>
            <a:r>
              <a:rPr lang="ru-RU" dirty="0"/>
              <a:t>три месяца лактации (период раздоя) </a:t>
            </a:r>
            <a:r>
              <a:rPr lang="ru-RU" dirty="0" smtClean="0"/>
              <a:t>– корма </a:t>
            </a:r>
            <a:r>
              <a:rPr lang="ru-RU" dirty="0"/>
              <a:t>с низко расщепляемым </a:t>
            </a:r>
            <a:r>
              <a:rPr lang="ru-RU" dirty="0" smtClean="0"/>
              <a:t>протеином.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конце </a:t>
            </a:r>
            <a:r>
              <a:rPr lang="ru-RU" dirty="0" smtClean="0"/>
              <a:t>лактации </a:t>
            </a:r>
            <a:r>
              <a:rPr lang="ru-RU" dirty="0"/>
              <a:t>–</a:t>
            </a:r>
            <a:r>
              <a:rPr lang="ru-RU" dirty="0" smtClean="0"/>
              <a:t> корма </a:t>
            </a:r>
            <a:r>
              <a:rPr lang="ru-RU" dirty="0"/>
              <a:t>с высоко расщепляемым протеином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endParaRPr lang="ru-RU" dirty="0" smtClean="0">
              <a:solidFill>
                <a:srgbClr val="001B71"/>
              </a:solidFill>
            </a:endParaRPr>
          </a:p>
          <a:p>
            <a:pPr lvl="0"/>
            <a:r>
              <a:rPr lang="ru-RU" dirty="0" smtClean="0">
                <a:solidFill>
                  <a:srgbClr val="001B71"/>
                </a:solidFill>
              </a:rPr>
              <a:t>Характеристики кормовых </a:t>
            </a:r>
            <a:r>
              <a:rPr lang="ru-RU" dirty="0">
                <a:solidFill>
                  <a:srgbClr val="001B71"/>
                </a:solidFill>
              </a:rPr>
              <a:t>протеинов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262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/>
              <a:t>Полноценность кормовых протеинов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365158" y="1484458"/>
            <a:ext cx="11376000" cy="469470"/>
          </a:xfrm>
        </p:spPr>
        <p:txBody>
          <a:bodyPr/>
          <a:lstStyle/>
          <a:p>
            <a:r>
              <a:rPr lang="ru-RU" sz="1800" b="1" dirty="0" smtClean="0"/>
              <a:t>Продуктивность коров при изменении растворимости протеина</a:t>
            </a:r>
          </a:p>
        </p:txBody>
      </p:sp>
      <p:graphicFrame>
        <p:nvGraphicFramePr>
          <p:cNvPr id="7" name="Group 13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461076797"/>
              </p:ext>
            </p:extLst>
          </p:nvPr>
        </p:nvGraphicFramePr>
        <p:xfrm>
          <a:off x="434816" y="2095336"/>
          <a:ext cx="11236684" cy="2690683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850708"/>
                <a:gridCol w="3508244"/>
                <a:gridCol w="1980136"/>
                <a:gridCol w="1632532"/>
                <a:gridCol w="1632532"/>
                <a:gridCol w="1632532"/>
              </a:tblGrid>
              <a:tr h="722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Группа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Набор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кормов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к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Молоко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4%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жирности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кг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К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контролю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, 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Жир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 в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молоке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, 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К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контролю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, 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</a:tr>
              <a:tr h="1051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Сено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– 3,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силос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– 15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омбикорм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ячмень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пшеница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шрот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подсолнечниковый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15,6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3,37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</a:tr>
              <a:tr h="6832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Тоже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Комбикорм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кукуруза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соевый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шрот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17,6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3,47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94" marR="0" marT="46802" marB="46802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289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Полноценность кормовых протеинов</a:t>
            </a:r>
            <a:endParaRPr lang="ru-RU" dirty="0"/>
          </a:p>
        </p:txBody>
      </p:sp>
      <p:graphicFrame>
        <p:nvGraphicFramePr>
          <p:cNvPr id="7" name="Group 80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83775735"/>
              </p:ext>
            </p:extLst>
          </p:nvPr>
        </p:nvGraphicFramePr>
        <p:xfrm>
          <a:off x="365158" y="1699710"/>
          <a:ext cx="11043071" cy="4969387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787743"/>
                <a:gridCol w="4262617"/>
                <a:gridCol w="5992711"/>
              </a:tblGrid>
              <a:tr h="3022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№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/п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корма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Степень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распада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сырого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протеина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кормов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в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рубце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</a:tr>
              <a:tr h="20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Шрот подсолнечниковый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</a:tr>
              <a:tr h="20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Жмых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подсолнечниковый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</a:tr>
              <a:tr h="20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Отруби пшеничные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</a:tr>
              <a:tr h="20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Сено люцерновое*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</a:tr>
              <a:tr h="20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Силос кукурузный*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</a:tr>
              <a:tr h="20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Шрот рапсовый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</a:tr>
              <a:tr h="20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Ячменная дерть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</a:tr>
              <a:tr h="20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Дерть нативного гороха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</a:tr>
              <a:tr h="20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Сенаж бобово-злаковый*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</a:tr>
              <a:tr h="20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Дерть нативной сои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</a:tr>
              <a:tr h="20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11.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Дерть жареного гороха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</a:tr>
              <a:tr h="20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12.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Сено разнотравно-злаковое*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</a:tr>
              <a:tr h="20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13.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Дерть жареной сои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</a:tr>
              <a:tr h="20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14.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Сухой жом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</a:tr>
              <a:tr h="203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2694" marR="92694" marT="45722" marB="45722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Кукурузная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дерть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10" marR="92710" anchor="ctr"/>
                </a:tc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365158" y="1282326"/>
            <a:ext cx="11376000" cy="305842"/>
          </a:xfrm>
        </p:spPr>
        <p:txBody>
          <a:bodyPr>
            <a:noAutofit/>
          </a:bodyPr>
          <a:lstStyle/>
          <a:p>
            <a:r>
              <a:rPr lang="ru-RU" sz="1600" b="1" dirty="0" err="1" smtClean="0"/>
              <a:t>Распадаемость</a:t>
            </a:r>
            <a:r>
              <a:rPr lang="ru-RU" sz="1600" b="1" dirty="0" smtClean="0"/>
              <a:t> сырого протеина кормов Ставропольского края в рубце жвачных животных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70316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Полноценность кормовых протеинов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Текст 6"/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365158" y="1619211"/>
                <a:ext cx="10832247" cy="4316520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По аминокислотному составу протеины:</a:t>
                </a:r>
                <a:endParaRPr lang="ru-RU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ru-RU" b="1" dirty="0" smtClean="0"/>
                  <a:t>полноценные</a:t>
                </a:r>
                <a:r>
                  <a:rPr lang="ru-RU" dirty="0" smtClean="0"/>
                  <a:t> </a:t>
                </a:r>
                <a:r>
                  <a:rPr lang="ru-RU" dirty="0"/>
                  <a:t>– те, в которых присутствуют в </a:t>
                </a:r>
                <a:r>
                  <a:rPr lang="ru-RU" dirty="0" smtClean="0"/>
                  <a:t>достаточном количестве </a:t>
                </a:r>
                <a:r>
                  <a:rPr lang="ru-RU" dirty="0"/>
                  <a:t>все незаменимые аминокислоты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ru-RU" b="1" dirty="0" smtClean="0"/>
                  <a:t>неполноценные</a:t>
                </a:r>
                <a:r>
                  <a:rPr lang="ru-RU" dirty="0" smtClean="0"/>
                  <a:t> – те</a:t>
                </a:r>
                <a:r>
                  <a:rPr lang="ru-RU" dirty="0"/>
                  <a:t>, в которых не достаточно </a:t>
                </a:r>
                <a:r>
                  <a:rPr lang="ru-RU" dirty="0" smtClean="0"/>
                  <a:t>содержится хотя </a:t>
                </a:r>
                <a:r>
                  <a:rPr lang="ru-RU" dirty="0"/>
                  <a:t>бы одной из незаменимых аминокислот</a:t>
                </a:r>
              </a:p>
              <a:p>
                <a:endParaRPr lang="ru-RU" dirty="0"/>
              </a:p>
              <a:p>
                <a:r>
                  <a:rPr lang="ru-RU" dirty="0"/>
                  <a:t>Биологическая полноценность протеина (</a:t>
                </a:r>
                <a:r>
                  <a:rPr lang="ru-RU" b="1" dirty="0"/>
                  <a:t>БЦП</a:t>
                </a:r>
                <a:r>
                  <a:rPr lang="ru-RU" dirty="0"/>
                  <a:t>) (</a:t>
                </a:r>
                <a:r>
                  <a:rPr lang="ru-RU" dirty="0" smtClean="0"/>
                  <a:t>Михаил </a:t>
                </a:r>
                <a:r>
                  <a:rPr lang="ru-RU" dirty="0" err="1"/>
                  <a:t>Иудович</a:t>
                </a:r>
                <a:r>
                  <a:rPr lang="ru-RU" dirty="0"/>
                  <a:t> </a:t>
                </a:r>
                <a:r>
                  <a:rPr lang="ru-RU" dirty="0" smtClean="0"/>
                  <a:t>Дьяков, 1951):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БЦП=</m:t>
                      </m:r>
                      <m:f>
                        <m:fPr>
                          <m:ctrlPr>
                            <a:rPr lang="ru-RU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𝑵</m:t>
                          </m:r>
                          <m:r>
                            <a:rPr lang="ru-RU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корма−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𝑵</m:t>
                          </m:r>
                          <m:r>
                            <a:rPr lang="ru-RU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кала−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𝑵</m:t>
                          </m:r>
                          <m:r>
                            <a:rPr lang="ru-RU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мочи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𝑵</m:t>
                          </m:r>
                          <m:r>
                            <a:rPr lang="ru-RU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корма−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𝑵</m:t>
                          </m:r>
                          <m:r>
                            <a:rPr lang="ru-RU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кала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365158" y="1619211"/>
                <a:ext cx="10832247" cy="4316520"/>
              </a:xfrm>
              <a:blipFill rotWithShape="0">
                <a:blip r:embed="rId2"/>
                <a:stretch>
                  <a:fillRect l="-900" t="-1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180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Полноценность кормовых протеинов</a:t>
            </a:r>
            <a:endParaRPr lang="ru-RU" dirty="0"/>
          </a:p>
        </p:txBody>
      </p:sp>
      <p:graphicFrame>
        <p:nvGraphicFramePr>
          <p:cNvPr id="6" name="Group 142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938266482"/>
              </p:ext>
            </p:extLst>
          </p:nvPr>
        </p:nvGraphicFramePr>
        <p:xfrm>
          <a:off x="365158" y="1252070"/>
          <a:ext cx="5436928" cy="5104263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539676"/>
                <a:gridCol w="2897252"/>
              </a:tblGrid>
              <a:tr h="747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Корм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БЦП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для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поддержания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жизни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и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роста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anchor="ctr" horzOverflow="overflow"/>
                </a:tc>
              </a:tr>
              <a:tr h="299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Молоко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9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Казеин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молока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9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Рыбная мука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9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Люцерневое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клеверное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сено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9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Ячмень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9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Соевый шрот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2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Хлопчатниковый, соевый шрот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9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Люпин (семена)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2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Кукуруза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>
          <a:xfrm>
            <a:off x="6131293" y="1453415"/>
            <a:ext cx="5609865" cy="463937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Биологическая </a:t>
            </a:r>
            <a:r>
              <a:rPr lang="ru-RU" sz="1800" dirty="0"/>
              <a:t>ценность </a:t>
            </a:r>
            <a:r>
              <a:rPr lang="ru-RU" sz="1800" dirty="0" smtClean="0"/>
              <a:t>протеинов: </a:t>
            </a:r>
            <a:endParaRPr lang="ru-RU" sz="1800" dirty="0"/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Кормов </a:t>
            </a:r>
            <a:r>
              <a:rPr lang="ru-RU" sz="1800" dirty="0"/>
              <a:t>животного происхождения (мясокостная мука, мясная, рыбная и т.д</a:t>
            </a:r>
            <a:r>
              <a:rPr lang="ru-RU" sz="1800" dirty="0" smtClean="0"/>
              <a:t>.)</a:t>
            </a:r>
            <a:r>
              <a:rPr lang="ru-RU" sz="1800" dirty="0"/>
              <a:t> – </a:t>
            </a:r>
            <a:r>
              <a:rPr lang="ru-RU" sz="1800" dirty="0" smtClean="0"/>
              <a:t>75-95%; </a:t>
            </a:r>
            <a:endParaRPr lang="ru-RU" sz="1800" dirty="0"/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Продуктов </a:t>
            </a:r>
            <a:r>
              <a:rPr lang="ru-RU" sz="1800" dirty="0"/>
              <a:t>микробиологического синтеза (белок дрожжей, микробных биомасс);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Белков </a:t>
            </a:r>
            <a:r>
              <a:rPr lang="ru-RU" sz="1800" dirty="0"/>
              <a:t>жмыхов и шротов;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Бобовых </a:t>
            </a:r>
            <a:r>
              <a:rPr lang="ru-RU" sz="1800" dirty="0"/>
              <a:t>корма;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Злаковых корма – 50-70%.</a:t>
            </a:r>
          </a:p>
          <a:p>
            <a:pPr marL="457200" indent="-457200">
              <a:buFont typeface="+mj-lt"/>
              <a:buAutoNum type="arabicPeriod"/>
            </a:pPr>
            <a:endParaRPr lang="ru-RU" sz="1800" dirty="0"/>
          </a:p>
          <a:p>
            <a:r>
              <a:rPr lang="ru-RU" sz="1800" dirty="0" smtClean="0"/>
              <a:t>Белки </a:t>
            </a:r>
            <a:r>
              <a:rPr lang="ru-RU" sz="1800" dirty="0"/>
              <a:t>травы имеют высокую </a:t>
            </a:r>
            <a:r>
              <a:rPr lang="ru-RU" sz="1800" dirty="0" smtClean="0"/>
              <a:t>БЦП.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28997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Полноценность кормовых протеинов: аминокислотный индекс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r="5480"/>
          <a:stretch>
            <a:fillRect/>
          </a:stretch>
        </p:blipFill>
        <p:spPr>
          <a:xfrm>
            <a:off x="365158" y="1733189"/>
            <a:ext cx="3636000" cy="373136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4661941" y="1309036"/>
                <a:ext cx="7015397" cy="4913928"/>
              </a:xfrm>
            </p:spPr>
            <p:txBody>
              <a:bodyPr>
                <a:normAutofit lnSpcReduction="10000"/>
              </a:bodyPr>
              <a:lstStyle/>
              <a:p>
                <a:pPr lvl="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smtClean="0">
                          <a:latin typeface="Cambria Math" panose="02040503050406030204" pitchFamily="18" charset="0"/>
                        </a:rPr>
                        <m:t>АИ=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Фактическое содержание аминокислоты в корме</m:t>
                          </m:r>
                        </m:num>
                        <m:den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Потребность животного в аминокислоте</m:t>
                          </m:r>
                        </m:den>
                      </m:f>
                      <m:r>
                        <a:rPr lang="ru-RU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60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altLang="zh-CN" sz="1600" dirty="0"/>
              </a:p>
              <a:p>
                <a:pPr lvl="0">
                  <a:lnSpc>
                    <a:spcPct val="100000"/>
                  </a:lnSpc>
                </a:pPr>
                <a:endParaRPr lang="ru-RU" sz="1600" dirty="0"/>
              </a:p>
              <a:p>
                <a:pPr lvl="0">
                  <a:lnSpc>
                    <a:spcPct val="100000"/>
                  </a:lnSpc>
                </a:pPr>
                <a:r>
                  <a:rPr lang="en-US" sz="1600" dirty="0"/>
                  <a:t>I </a:t>
                </a:r>
                <a:r>
                  <a:rPr lang="ru-RU" sz="1600" dirty="0"/>
                  <a:t>лимитирующая аминокислота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en-US" sz="1600" dirty="0"/>
                  <a:t>II </a:t>
                </a:r>
                <a:r>
                  <a:rPr lang="ru-RU" sz="1600" dirty="0"/>
                  <a:t>лимитирующая аминокислота и т.д. 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ru-RU" sz="1600" dirty="0"/>
                  <a:t>Порядок </a:t>
                </a:r>
                <a:r>
                  <a:rPr lang="ru-RU" sz="1600" dirty="0" err="1"/>
                  <a:t>лимитирования</a:t>
                </a:r>
                <a:r>
                  <a:rPr lang="ru-RU" sz="1600" dirty="0"/>
                  <a:t> – по закону минимума (бочка Либиха)</a:t>
                </a:r>
              </a:p>
              <a:p>
                <a:pPr lvl="0">
                  <a:lnSpc>
                    <a:spcPct val="100000"/>
                  </a:lnSpc>
                </a:pPr>
                <a:endParaRPr lang="ru-RU" sz="1600" dirty="0"/>
              </a:p>
              <a:p>
                <a:pPr lvl="0">
                  <a:lnSpc>
                    <a:spcPct val="100000"/>
                  </a:lnSpc>
                </a:pPr>
                <a:r>
                  <a:rPr lang="ru-RU" sz="1600" b="1" dirty="0"/>
                  <a:t>Пример: </a:t>
                </a:r>
                <a:r>
                  <a:rPr lang="ru-RU" sz="1600" dirty="0"/>
                  <a:t>АИ 	лизин – 0,93 (3)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ru-RU" sz="1600" dirty="0"/>
                  <a:t> 		метионин – 0,87 (1)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ru-RU" sz="1600" dirty="0"/>
                  <a:t> 		триптофан – 0,90 (2)</a:t>
                </a:r>
              </a:p>
              <a:p>
                <a:pPr lvl="0">
                  <a:lnSpc>
                    <a:spcPct val="100000"/>
                  </a:lnSpc>
                </a:pPr>
                <a:endParaRPr lang="ru-RU" sz="1600" dirty="0"/>
              </a:p>
              <a:p>
                <a:pPr lvl="0">
                  <a:lnSpc>
                    <a:spcPct val="100000"/>
                  </a:lnSpc>
                </a:pPr>
                <a:r>
                  <a:rPr lang="ru-RU" sz="1600" b="1" dirty="0" smtClean="0"/>
                  <a:t>Пример: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ru-RU" sz="1600" dirty="0" smtClean="0"/>
                  <a:t>ОР </a:t>
                </a:r>
                <a:r>
                  <a:rPr lang="ru-RU" sz="1600" dirty="0"/>
                  <a:t>кукуруза и хлопчатниковый шрот 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ru-RU" sz="1600" dirty="0" smtClean="0"/>
                  <a:t>+ триптофан → эффекта </a:t>
                </a:r>
                <a:r>
                  <a:rPr lang="ru-RU" sz="1600" dirty="0"/>
                  <a:t>нет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ru-RU" sz="1600" dirty="0" smtClean="0"/>
                  <a:t>+ </a:t>
                </a:r>
                <a:r>
                  <a:rPr lang="ru-RU" sz="1600" dirty="0"/>
                  <a:t>лизин → увеличение продуктивности, оплаты корма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ru-RU" sz="1600" dirty="0" smtClean="0"/>
                  <a:t>+ </a:t>
                </a:r>
                <a:r>
                  <a:rPr lang="ru-RU" sz="1600" dirty="0"/>
                  <a:t>лизин + метионин → дальнейшее увеличение, оплаты корма</a:t>
                </a:r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4661941" y="1309036"/>
                <a:ext cx="7015397" cy="4913928"/>
              </a:xfrm>
              <a:blipFill rotWithShape="1">
                <a:blip r:embed="rId3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65157" y="5735777"/>
            <a:ext cx="377212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001B71"/>
                </a:solidFill>
              </a:rPr>
              <a:t>Бочка Либиха (закон минимума)</a:t>
            </a:r>
          </a:p>
        </p:txBody>
      </p:sp>
    </p:spTree>
    <p:extLst>
      <p:ext uri="{BB962C8B-B14F-4D97-AF65-F5344CB8AC3E}">
        <p14:creationId xmlns:p14="http://schemas.microsoft.com/office/powerpoint/2010/main" val="364172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2EC7364A-DC61-85EA-BEB9-BA6B78803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mtClean="0"/>
              <a:t>Полноценность кормовых протеинов</a:t>
            </a:r>
          </a:p>
          <a:p>
            <a:r>
              <a:rPr lang="ru-RU" smtClean="0"/>
              <a:t>Питательное значение амидов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73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65158" y="1619210"/>
            <a:ext cx="11376000" cy="454095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800" b="1" dirty="0"/>
              <a:t>Способы повышения БЦП: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/>
              <a:t>Измельчение </a:t>
            </a:r>
            <a:r>
              <a:rPr lang="ru-RU" sz="1800" dirty="0"/>
              <a:t>кормов, все зерна злаковых и бобовых следует скармливать в виде тонкого помола, в виде </a:t>
            </a:r>
            <a:r>
              <a:rPr lang="ru-RU" sz="1800" dirty="0" smtClean="0"/>
              <a:t>муки – для свиней.</a:t>
            </a:r>
            <a:endParaRPr lang="ru-RU" sz="1800" dirty="0"/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 err="1" smtClean="0"/>
              <a:t>Тостирование</a:t>
            </a:r>
            <a:r>
              <a:rPr lang="ru-RU" sz="1800" dirty="0" smtClean="0"/>
              <a:t> – гидротермическая </a:t>
            </a:r>
            <a:r>
              <a:rPr lang="ru-RU" sz="1800" dirty="0"/>
              <a:t>обработка соевых кормов при температуре 130°С с предварительным увлажнением </a:t>
            </a:r>
            <a:r>
              <a:rPr lang="ru-RU" sz="1800" dirty="0" smtClean="0"/>
              <a:t>кормов.</a:t>
            </a:r>
            <a:endParaRPr lang="ru-RU" sz="1800" dirty="0"/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/>
              <a:t>Варка (в </a:t>
            </a:r>
            <a:r>
              <a:rPr lang="ru-RU" sz="1800" dirty="0"/>
              <a:t>течение </a:t>
            </a:r>
            <a:r>
              <a:rPr lang="ru-RU" sz="1800" dirty="0" smtClean="0"/>
              <a:t>часа), </a:t>
            </a:r>
            <a:r>
              <a:rPr lang="ru-RU" sz="1800" dirty="0"/>
              <a:t>запаривание </a:t>
            </a:r>
            <a:r>
              <a:rPr lang="ru-RU" sz="1800" dirty="0" smtClean="0"/>
              <a:t>(не </a:t>
            </a:r>
            <a:r>
              <a:rPr lang="ru-RU" sz="1800" dirty="0"/>
              <a:t>более 40 </a:t>
            </a:r>
            <a:r>
              <a:rPr lang="ru-RU" sz="1800" dirty="0" smtClean="0"/>
              <a:t>мин) – для </a:t>
            </a:r>
            <a:r>
              <a:rPr lang="ru-RU" sz="1800" dirty="0" err="1"/>
              <a:t>моногастричных</a:t>
            </a:r>
            <a:r>
              <a:rPr lang="ru-RU" sz="1800" dirty="0"/>
              <a:t> животных.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/>
              <a:t>Дополняющее </a:t>
            </a:r>
            <a:r>
              <a:rPr lang="ru-RU" sz="1800" dirty="0"/>
              <a:t>действие протеина </a:t>
            </a:r>
            <a:r>
              <a:rPr lang="ru-RU" sz="1800" dirty="0" smtClean="0"/>
              <a:t>(комбинирование кормов):</a:t>
            </a:r>
          </a:p>
          <a:p>
            <a:pPr marL="114300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полноценность белка: кукурузы – </a:t>
            </a:r>
            <a:r>
              <a:rPr lang="ru-RU" sz="1800" dirty="0" smtClean="0"/>
              <a:t>61%, молока </a:t>
            </a:r>
            <a:r>
              <a:rPr lang="ru-RU" sz="1800" dirty="0"/>
              <a:t>– </a:t>
            </a:r>
            <a:r>
              <a:rPr lang="ru-RU" sz="1800" dirty="0" smtClean="0"/>
              <a:t>85%</a:t>
            </a:r>
            <a:endParaRPr lang="ru-RU" sz="1800" dirty="0"/>
          </a:p>
          <a:p>
            <a:pPr marL="114300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800" dirty="0" smtClean="0"/>
              <a:t>смесь </a:t>
            </a:r>
            <a:r>
              <a:rPr lang="ru-RU" sz="1800" dirty="0"/>
              <a:t>3/4 кукурузы и 1/4 молока – </a:t>
            </a:r>
            <a:r>
              <a:rPr lang="ru-RU" sz="1800" dirty="0" smtClean="0"/>
              <a:t>фактическая БЦП 76%, расчетная </a:t>
            </a:r>
            <a:r>
              <a:rPr lang="ru-RU" sz="1800" dirty="0"/>
              <a:t>БЦП – </a:t>
            </a:r>
            <a:r>
              <a:rPr lang="ru-RU" sz="1800" dirty="0" smtClean="0"/>
              <a:t>67%</a:t>
            </a:r>
            <a:endParaRPr lang="ru-RU" sz="1800" dirty="0"/>
          </a:p>
          <a:p>
            <a:pPr marL="114300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800" dirty="0" smtClean="0"/>
              <a:t>разница 76% </a:t>
            </a:r>
            <a:r>
              <a:rPr lang="ru-RU" sz="1800" dirty="0"/>
              <a:t>–</a:t>
            </a:r>
            <a:r>
              <a:rPr lang="ru-RU" sz="1800" dirty="0" smtClean="0"/>
              <a:t> 67% </a:t>
            </a:r>
            <a:r>
              <a:rPr lang="ru-RU" sz="1800" dirty="0"/>
              <a:t>= </a:t>
            </a:r>
            <a:r>
              <a:rPr lang="ru-RU" sz="1800" dirty="0" smtClean="0"/>
              <a:t>9% </a:t>
            </a:r>
            <a:r>
              <a:rPr lang="ru-RU" sz="1800" dirty="0"/>
              <a:t>–</a:t>
            </a:r>
            <a:r>
              <a:rPr lang="ru-RU" sz="1800" dirty="0" smtClean="0"/>
              <a:t> </a:t>
            </a:r>
            <a:r>
              <a:rPr lang="ru-RU" sz="1800" dirty="0"/>
              <a:t>за счет дополняющего действия аминокислот белка молока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/>
              <a:t>Наличие </a:t>
            </a:r>
            <a:r>
              <a:rPr lang="ru-RU" sz="1800" dirty="0"/>
              <a:t>в рационе энергии, минеральных веществ, </a:t>
            </a:r>
            <a:r>
              <a:rPr lang="ru-RU" sz="1800" dirty="0" smtClean="0"/>
              <a:t>витаминов.</a:t>
            </a:r>
            <a:endParaRPr lang="ru-RU" sz="1800" dirty="0"/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/>
              <a:t>Достаточное </a:t>
            </a:r>
            <a:r>
              <a:rPr lang="ru-RU" sz="1800" dirty="0"/>
              <a:t>количество протеина в </a:t>
            </a:r>
            <a:r>
              <a:rPr lang="ru-RU" sz="1800" dirty="0" smtClean="0"/>
              <a:t>рационе.</a:t>
            </a:r>
            <a:endParaRPr lang="ru-RU" sz="1800" dirty="0"/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Полноценность кормовых протеинов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669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endParaRPr lang="ru-RU" smtClean="0"/>
          </a:p>
          <a:p>
            <a:pPr lvl="0"/>
            <a:r>
              <a:rPr lang="ru-RU" smtClean="0"/>
              <a:t>Полноценность кормовых протеинов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0832247" cy="4316520"/>
          </a:xfrm>
        </p:spPr>
        <p:txBody>
          <a:bodyPr/>
          <a:lstStyle/>
          <a:p>
            <a:r>
              <a:rPr lang="ru-RU" dirty="0" smtClean="0"/>
              <a:t>По содержанию протеина корма</a:t>
            </a:r>
            <a:r>
              <a:rPr lang="ru-RU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/>
              <a:t>низкопротеиновые</a:t>
            </a:r>
            <a:r>
              <a:rPr lang="ru-RU" dirty="0" smtClean="0"/>
              <a:t>: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злаковые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высокопротеиновые: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бобовые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крестоцветные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жмыхи </a:t>
            </a:r>
            <a:r>
              <a:rPr lang="ru-RU" dirty="0"/>
              <a:t>и </a:t>
            </a:r>
            <a:r>
              <a:rPr lang="ru-RU" dirty="0" smtClean="0"/>
              <a:t>шроты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КЖП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продукты </a:t>
            </a:r>
            <a:r>
              <a:rPr lang="ru-RU" dirty="0"/>
              <a:t>микробиологического синтеза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252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Полноценность кормовых </a:t>
            </a:r>
            <a:r>
              <a:rPr lang="ru-RU" dirty="0" smtClean="0"/>
              <a:t>протеинов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365158" y="1580710"/>
            <a:ext cx="11376000" cy="37321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Влияние уровня протеина на воспроизводство коров (удой 6000-8000 кг)</a:t>
            </a:r>
          </a:p>
          <a:p>
            <a:endParaRPr lang="ru-RU" sz="1800" b="1" dirty="0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598300053"/>
              </p:ext>
            </p:extLst>
          </p:nvPr>
        </p:nvGraphicFramePr>
        <p:xfrm>
          <a:off x="365158" y="2213811"/>
          <a:ext cx="11375999" cy="2333597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736538"/>
                <a:gridCol w="2409866"/>
                <a:gridCol w="2389752"/>
                <a:gridCol w="2761178"/>
                <a:gridCol w="2078665"/>
              </a:tblGrid>
              <a:tr h="8277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Группа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1 ЭКЕ, 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Сервис-период, дней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Индекс осеменения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Масса телят, кг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</a:tr>
              <a:tr h="4808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</a:tr>
              <a:tr h="513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</a:tr>
              <a:tr h="511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51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. Питательное значение амидов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690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Механизм усвоения </a:t>
            </a:r>
            <a:r>
              <a:rPr lang="ru-RU" dirty="0" err="1"/>
              <a:t>амида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3"/>
              <p:cNvGraphicFramePr>
                <a:graphicFrameLocks noGrp="1"/>
              </p:cNvGraphicFramePr>
              <p:nvPr>
                <p:ph type="pic" sz="quarter" idx="13"/>
                <p:extLst>
                  <p:ext uri="{D42A27DB-BD31-4B8C-83A1-F6EECF244321}">
                    <p14:modId xmlns:p14="http://schemas.microsoft.com/office/powerpoint/2010/main" val="118983673"/>
                  </p:ext>
                </p:extLst>
              </p:nvPr>
            </p:nvGraphicFramePr>
            <p:xfrm>
              <a:off x="365158" y="1906588"/>
              <a:ext cx="11376000" cy="374173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Объект 3"/>
              <p:cNvGraphicFramePr>
                <a:graphicFrameLocks noGrp="1"/>
              </p:cNvGraphicFramePr>
              <p:nvPr>
                <p:ph type="pic" sz="quarter" idx="13"/>
                <p:extLst>
                  <p:ext uri="{D42A27DB-BD31-4B8C-83A1-F6EECF244321}">
                    <p14:modId xmlns:p14="http://schemas.microsoft.com/office/powerpoint/2010/main" val="118983673"/>
                  </p:ext>
                </p:extLst>
              </p:nvPr>
            </p:nvGraphicFramePr>
            <p:xfrm>
              <a:off x="365158" y="1906588"/>
              <a:ext cx="11376000" cy="374173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79367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Питательное значение амидов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1376000" cy="43165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Условия применения: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Постепенное </a:t>
            </a:r>
            <a:r>
              <a:rPr lang="ru-RU" dirty="0"/>
              <a:t>приучение не менее </a:t>
            </a:r>
            <a:r>
              <a:rPr lang="ru-RU" dirty="0" smtClean="0"/>
              <a:t>10-15 </a:t>
            </a:r>
            <a:r>
              <a:rPr lang="ru-RU" dirty="0"/>
              <a:t>дней </a:t>
            </a:r>
            <a:r>
              <a:rPr lang="ru-RU" dirty="0" smtClean="0"/>
              <a:t>(начиная с 10% общего количества)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Наличие легко </a:t>
            </a:r>
            <a:r>
              <a:rPr lang="ru-RU" dirty="0"/>
              <a:t>ферментируемых </a:t>
            </a:r>
            <a:r>
              <a:rPr lang="ru-RU" dirty="0" smtClean="0"/>
              <a:t>углеводов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Замена </a:t>
            </a:r>
            <a:r>
              <a:rPr lang="ru-RU" dirty="0"/>
              <a:t>растительного белка – </a:t>
            </a:r>
            <a:r>
              <a:rPr lang="ru-RU" dirty="0" smtClean="0"/>
              <a:t>не более 20-25%.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Протеиновый </a:t>
            </a:r>
            <a:r>
              <a:rPr lang="ru-RU" b="1" dirty="0" smtClean="0"/>
              <a:t>эквивалент </a:t>
            </a:r>
            <a:r>
              <a:rPr lang="ru-RU" dirty="0" smtClean="0"/>
              <a:t>1 г: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карбамида </a:t>
            </a:r>
            <a:r>
              <a:rPr lang="ru-RU" dirty="0"/>
              <a:t>– 2,6 г ПП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/>
              <a:t>диаммонийфосфат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1,2 </a:t>
            </a:r>
            <a:r>
              <a:rPr lang="ru-RU" dirty="0"/>
              <a:t>г ПП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сернокислый </a:t>
            </a:r>
            <a:r>
              <a:rPr lang="ru-RU" dirty="0"/>
              <a:t>аммоний – </a:t>
            </a:r>
            <a:r>
              <a:rPr lang="ru-RU" dirty="0" smtClean="0"/>
              <a:t>1,2</a:t>
            </a:r>
            <a:r>
              <a:rPr lang="ru-RU" dirty="0"/>
              <a:t> г ПП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фосфат </a:t>
            </a:r>
            <a:r>
              <a:rPr lang="ru-RU" dirty="0"/>
              <a:t>мочевины – 1,0 г ПП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бикарбонат </a:t>
            </a:r>
            <a:r>
              <a:rPr lang="ru-RU" dirty="0"/>
              <a:t>аммония – 0,95 </a:t>
            </a:r>
            <a:r>
              <a:rPr lang="ru-RU" dirty="0" smtClean="0"/>
              <a:t>г ПП.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209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Питательное значение амидов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0832247" cy="431652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/>
              <a:t>Пример использования:</a:t>
            </a:r>
          </a:p>
          <a:p>
            <a:pPr marL="1028700"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/>
              <a:t>Норма </a:t>
            </a:r>
            <a:r>
              <a:rPr lang="ru-RU" sz="1800" dirty="0"/>
              <a:t>протеина в рационе коров – 1000 г</a:t>
            </a:r>
          </a:p>
          <a:p>
            <a:pPr marL="1028700"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Содержится в рационе –</a:t>
            </a:r>
            <a:r>
              <a:rPr lang="ru-RU" sz="1800" dirty="0" smtClean="0"/>
              <a:t> </a:t>
            </a:r>
            <a:r>
              <a:rPr lang="ru-RU" sz="1800" dirty="0"/>
              <a:t>740 г</a:t>
            </a:r>
          </a:p>
          <a:p>
            <a:pPr marL="1028700"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Дефицит протеина –</a:t>
            </a:r>
            <a:r>
              <a:rPr lang="ru-RU" sz="1800" dirty="0" smtClean="0"/>
              <a:t> </a:t>
            </a:r>
            <a:r>
              <a:rPr lang="ru-RU" sz="1800" dirty="0"/>
              <a:t>260 г</a:t>
            </a:r>
          </a:p>
          <a:p>
            <a:pPr marL="1028700"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Протеиновый эквивалент карбамида –</a:t>
            </a:r>
            <a:r>
              <a:rPr lang="ru-RU" sz="1800" dirty="0" smtClean="0"/>
              <a:t> </a:t>
            </a:r>
            <a:r>
              <a:rPr lang="ru-RU" sz="1800" dirty="0"/>
              <a:t>2,6</a:t>
            </a:r>
          </a:p>
          <a:p>
            <a:pPr marL="1028700"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/>
              <a:t>Расчет потребности в карбамиде 260 </a:t>
            </a:r>
            <a:r>
              <a:rPr lang="ru-RU" sz="1800" dirty="0"/>
              <a:t>: 2,6 = 100 г </a:t>
            </a:r>
          </a:p>
          <a:p>
            <a:pPr>
              <a:lnSpc>
                <a:spcPct val="100000"/>
              </a:lnSpc>
            </a:pPr>
            <a:endParaRPr lang="ru-RU" sz="1800" dirty="0" smtClean="0"/>
          </a:p>
          <a:p>
            <a:pPr>
              <a:lnSpc>
                <a:spcPct val="100000"/>
              </a:lnSpc>
            </a:pPr>
            <a:r>
              <a:rPr lang="ru-RU" sz="1800" b="1" dirty="0" smtClean="0"/>
              <a:t>Признаки </a:t>
            </a:r>
            <a:r>
              <a:rPr lang="ru-RU" sz="1800" b="1" dirty="0"/>
              <a:t>отравления: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1800" dirty="0" smtClean="0"/>
              <a:t>Угнетенное </a:t>
            </a:r>
            <a:r>
              <a:rPr lang="ru-RU" sz="1800" dirty="0"/>
              <a:t>состояние, слезотечение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1800" dirty="0" smtClean="0"/>
              <a:t>Дрожание </a:t>
            </a:r>
            <a:r>
              <a:rPr lang="ru-RU" sz="1800" dirty="0"/>
              <a:t>мышц задних конечностей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1800" dirty="0" smtClean="0"/>
              <a:t>Потливость</a:t>
            </a:r>
            <a:endParaRPr lang="ru-RU" sz="18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1800" dirty="0" smtClean="0"/>
              <a:t>Вздутие </a:t>
            </a:r>
            <a:r>
              <a:rPr lang="ru-RU" sz="1800" dirty="0"/>
              <a:t>рубца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1800" dirty="0" smtClean="0"/>
              <a:t>Нарушение </a:t>
            </a:r>
            <a:r>
              <a:rPr lang="ru-RU" sz="1800" dirty="0"/>
              <a:t>координации движения и работы центра дыхания</a:t>
            </a:r>
            <a:r>
              <a:rPr lang="ru-RU" sz="1800" dirty="0" smtClean="0"/>
              <a:t>, обильное </a:t>
            </a:r>
            <a:r>
              <a:rPr lang="ru-RU" sz="1800" dirty="0"/>
              <a:t>выделение пенистой </a:t>
            </a:r>
            <a:r>
              <a:rPr lang="ru-RU" sz="1800" dirty="0" smtClean="0"/>
              <a:t>слюны.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3706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Питательное значение амидов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1376000" cy="431652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 отравлении: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Уксусная или молочная к-та – </a:t>
            </a:r>
            <a:r>
              <a:rPr lang="ru-RU" dirty="0"/>
              <a:t>0,5-2 </a:t>
            </a:r>
            <a:r>
              <a:rPr lang="ru-RU" dirty="0" smtClean="0"/>
              <a:t>л 0,5% р-</a:t>
            </a:r>
            <a:r>
              <a:rPr lang="ru-RU" dirty="0" err="1" smtClean="0"/>
              <a:t>ра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Кислое молоко, молочная сыворотка – 4-5 л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Сахар или кормовая патока </a:t>
            </a:r>
            <a:r>
              <a:rPr lang="ru-RU" dirty="0"/>
              <a:t>– </a:t>
            </a:r>
            <a:r>
              <a:rPr lang="ru-RU" dirty="0" smtClean="0"/>
              <a:t>1,0-1,5 </a:t>
            </a:r>
            <a:r>
              <a:rPr lang="ru-RU" dirty="0"/>
              <a:t>л </a:t>
            </a:r>
            <a:r>
              <a:rPr lang="ru-RU" dirty="0" smtClean="0"/>
              <a:t>20-30% р-</a:t>
            </a:r>
            <a:r>
              <a:rPr lang="ru-RU" dirty="0" err="1" smtClean="0"/>
              <a:t>ра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Уксусно-кислый </a:t>
            </a:r>
            <a:r>
              <a:rPr lang="ru-RU" dirty="0" err="1"/>
              <a:t>Na</a:t>
            </a:r>
            <a:r>
              <a:rPr lang="ru-RU" dirty="0"/>
              <a:t> </a:t>
            </a:r>
            <a:r>
              <a:rPr lang="ru-RU" dirty="0" smtClean="0"/>
              <a:t>10% р-р в смеси с глюкозой </a:t>
            </a:r>
            <a:r>
              <a:rPr lang="ru-RU" dirty="0"/>
              <a:t>(1:1) 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>
                <a:solidFill>
                  <a:srgbClr val="FF0000"/>
                </a:solidFill>
              </a:rPr>
              <a:t>использовать </a:t>
            </a:r>
            <a:r>
              <a:rPr lang="ru-RU" dirty="0"/>
              <a:t>при скармливание молодой </a:t>
            </a:r>
            <a:r>
              <a:rPr lang="ru-RU" dirty="0" smtClean="0"/>
              <a:t>травы – содержит свободные </a:t>
            </a:r>
            <a:r>
              <a:rPr lang="ru-RU" dirty="0"/>
              <a:t>аминокислоты, нитраты, </a:t>
            </a:r>
            <a:r>
              <a:rPr lang="ru-RU" dirty="0" smtClean="0"/>
              <a:t>нитриты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Нитраты, нитриты → нарушение использование каротина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Нитраты</a:t>
            </a:r>
            <a:r>
              <a:rPr lang="ru-RU" dirty="0"/>
              <a:t>, нитриты → </a:t>
            </a:r>
            <a:r>
              <a:rPr lang="ru-RU" dirty="0" smtClean="0"/>
              <a:t>метгемоглобин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394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452387" y="1619211"/>
            <a:ext cx="10745018" cy="431652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Происходит при использовании большого количества азотных удобрений</a:t>
            </a:r>
          </a:p>
          <a:p>
            <a:pPr marL="10287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/>
              <a:t>Гибель ягнят, телят</a:t>
            </a:r>
          </a:p>
          <a:p>
            <a:pPr marL="10287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/>
              <a:t>Снижение </a:t>
            </a:r>
            <a:r>
              <a:rPr lang="ru-RU" dirty="0" err="1"/>
              <a:t>оплодотворяемости</a:t>
            </a:r>
            <a:endParaRPr lang="ru-RU" dirty="0"/>
          </a:p>
          <a:p>
            <a:pPr marL="10287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/>
              <a:t>Снижение интенсивности роста</a:t>
            </a:r>
          </a:p>
          <a:p>
            <a:pPr marL="10287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/>
              <a:t>Ухудшение использования каротина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/>
              <a:t>Содержание нитратов в рационе коров не должно превышать </a:t>
            </a:r>
            <a:r>
              <a:rPr lang="ru-RU" dirty="0" smtClean="0"/>
              <a:t>0,5% </a:t>
            </a:r>
            <a:r>
              <a:rPr lang="ru-RU" dirty="0"/>
              <a:t>от СВ, для взрослых овец – </a:t>
            </a:r>
            <a:r>
              <a:rPr lang="ru-RU" dirty="0" smtClean="0"/>
              <a:t>1,28% </a:t>
            </a:r>
            <a:r>
              <a:rPr lang="ru-RU" dirty="0"/>
              <a:t>от СВ.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/>
              <a:t>Вода токсична для КРС при содержании нитрат-иона (-</a:t>
            </a:r>
            <a:r>
              <a:rPr lang="ru-RU" dirty="0" smtClean="0"/>
              <a:t>NO</a:t>
            </a:r>
            <a:r>
              <a:rPr lang="ru-RU" baseline="-25000" dirty="0" smtClean="0"/>
              <a:t>3</a:t>
            </a:r>
            <a:r>
              <a:rPr lang="ru-RU" dirty="0" smtClean="0"/>
              <a:t>) 1,8 </a:t>
            </a:r>
            <a:r>
              <a:rPr lang="ru-RU" dirty="0"/>
              <a:t>г/л (при концентрации 6,2 г/л </a:t>
            </a:r>
            <a:r>
              <a:rPr lang="ru-RU" dirty="0" smtClean="0"/>
              <a:t>животные </a:t>
            </a:r>
            <a:r>
              <a:rPr lang="ru-RU" dirty="0"/>
              <a:t>погибают).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Помощь: </a:t>
            </a:r>
            <a:r>
              <a:rPr lang="ru-RU" dirty="0"/>
              <a:t>ЛФУ, препараты витамина А, внутривенная инъекция </a:t>
            </a:r>
            <a:r>
              <a:rPr lang="ru-RU" dirty="0" smtClean="0"/>
              <a:t>1-4% </a:t>
            </a:r>
            <a:r>
              <a:rPr lang="ru-RU" dirty="0"/>
              <a:t>р-</a:t>
            </a:r>
            <a:r>
              <a:rPr lang="ru-RU" dirty="0" err="1"/>
              <a:t>ра</a:t>
            </a:r>
            <a:r>
              <a:rPr lang="ru-RU" dirty="0"/>
              <a:t> метиленовой сини в </a:t>
            </a:r>
            <a:r>
              <a:rPr lang="ru-RU" dirty="0" smtClean="0"/>
              <a:t>5% </a:t>
            </a:r>
            <a:r>
              <a:rPr lang="ru-RU" dirty="0"/>
              <a:t>р-ре глюкозы (2 г метиленовой сини на </a:t>
            </a:r>
            <a:r>
              <a:rPr lang="ru-RU" dirty="0" smtClean="0"/>
              <a:t>200-250 </a:t>
            </a:r>
            <a:r>
              <a:rPr lang="ru-RU" dirty="0"/>
              <a:t>кг массы </a:t>
            </a:r>
            <a:r>
              <a:rPr lang="ru-RU" dirty="0" smtClean="0"/>
              <a:t>тела).</a:t>
            </a:r>
            <a:endParaRPr lang="ru-RU" dirty="0"/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Отравление нитратами и нитритами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312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29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95FD239D-3AEA-11D8-CB9B-C692947F7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mtClean="0"/>
              <a:t>Полноценность кормовых протеинов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93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Полноценность кормовых протеинов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0832247" cy="43165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Протеин</a:t>
            </a:r>
            <a:r>
              <a:rPr lang="ru-RU" dirty="0" smtClean="0"/>
              <a:t> – сумма азотсодержащих веществ корма: белки, свободные аминокислоты, амиды, нитраты, нитриты.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Белковые </a:t>
            </a:r>
            <a:r>
              <a:rPr lang="ru-RU" b="1" dirty="0"/>
              <a:t>вещества</a:t>
            </a:r>
            <a:r>
              <a:rPr lang="ru-RU" dirty="0"/>
              <a:t> – главные представители сырого протеина, в растениях </a:t>
            </a:r>
            <a:r>
              <a:rPr lang="ru-RU" dirty="0" smtClean="0"/>
              <a:t>больше </a:t>
            </a:r>
            <a:r>
              <a:rPr lang="ru-RU" dirty="0"/>
              <a:t>всего их в </a:t>
            </a:r>
            <a:r>
              <a:rPr lang="ru-RU" dirty="0" smtClean="0"/>
              <a:t>семенах</a:t>
            </a:r>
            <a:r>
              <a:rPr lang="ru-RU" dirty="0"/>
              <a:t>, цветках и </a:t>
            </a:r>
            <a:r>
              <a:rPr lang="ru-RU" dirty="0" smtClean="0"/>
              <a:t>листьях.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/>
              <a:t>Белки бывают </a:t>
            </a:r>
            <a:r>
              <a:rPr lang="ru-RU" b="1" dirty="0"/>
              <a:t>простые</a:t>
            </a:r>
            <a:r>
              <a:rPr lang="ru-RU" dirty="0"/>
              <a:t> и </a:t>
            </a:r>
            <a:r>
              <a:rPr lang="ru-RU" b="1" dirty="0"/>
              <a:t>сложные</a:t>
            </a:r>
            <a:r>
              <a:rPr lang="ru-RU" dirty="0"/>
              <a:t>.</a:t>
            </a:r>
          </a:p>
          <a:p>
            <a:pPr marL="10287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/>
              <a:t>Простые белки при гидролизе дают только </a:t>
            </a:r>
            <a:r>
              <a:rPr lang="ru-RU" dirty="0" smtClean="0"/>
              <a:t>аминокислоты.</a:t>
            </a:r>
            <a:endParaRPr lang="ru-RU" dirty="0"/>
          </a:p>
          <a:p>
            <a:pPr marL="10287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/>
              <a:t>Сложные белки – состоят из простых белков, связанных с веществами небелкового </a:t>
            </a:r>
            <a:r>
              <a:rPr lang="ru-RU" dirty="0" smtClean="0"/>
              <a:t>характера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124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Эффективность сбалансированного аминокислотного питания при кормлении молодняка свиней</a:t>
            </a:r>
            <a:endParaRPr lang="ru-RU" dirty="0"/>
          </a:p>
        </p:txBody>
      </p:sp>
      <p:graphicFrame>
        <p:nvGraphicFramePr>
          <p:cNvPr id="5" name="Group 49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536988610"/>
              </p:ext>
            </p:extLst>
          </p:nvPr>
        </p:nvGraphicFramePr>
        <p:xfrm>
          <a:off x="485224" y="1405289"/>
          <a:ext cx="11255934" cy="4081459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6077242"/>
                <a:gridCol w="2589346"/>
                <a:gridCol w="2589346"/>
              </a:tblGrid>
              <a:tr h="3660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Показатели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Рационы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Сбалансированный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аминокислотам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Несбалансированный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лизину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</a:tr>
              <a:tr h="438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рационе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</a:tr>
              <a:tr h="438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кормовых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2,98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2,93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</a:tr>
              <a:tr h="438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Переваримого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протеина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</a:tr>
              <a:tr h="438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Сырого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протеина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</a:tr>
              <a:tr h="438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Лизина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 % к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протеину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4,36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3,79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</a:tr>
              <a:tr h="438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Среднесуточный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при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рост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</a:tr>
              <a:tr h="438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Затраты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кормовых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кг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прироста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4,45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5,46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0" marT="46800" marB="4680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74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Изучение значения белка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365158" y="1364106"/>
            <a:ext cx="11417111" cy="4826832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1841 г. – </a:t>
            </a:r>
            <a:r>
              <a:rPr lang="ru-RU" dirty="0" err="1" smtClean="0"/>
              <a:t>Маженди</a:t>
            </a:r>
            <a:r>
              <a:rPr lang="ru-RU" dirty="0" smtClean="0"/>
              <a:t>: скармливание желатина щенкам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1876 </a:t>
            </a:r>
            <a:r>
              <a:rPr lang="ru-RU" dirty="0" smtClean="0"/>
              <a:t>г. – </a:t>
            </a:r>
            <a:r>
              <a:rPr lang="ru-RU" dirty="0" err="1" smtClean="0"/>
              <a:t>Эжер</a:t>
            </a:r>
            <a:r>
              <a:rPr lang="ru-RU" dirty="0" smtClean="0"/>
              <a:t>: желатин + тирозин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1907 г. – Осборн </a:t>
            </a:r>
            <a:r>
              <a:rPr lang="ru-RU" dirty="0"/>
              <a:t>и </a:t>
            </a:r>
            <a:r>
              <a:rPr lang="ru-RU" dirty="0" smtClean="0"/>
              <a:t>Мендель, опыты на поросятах: 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err="1" smtClean="0"/>
              <a:t>глиадин</a:t>
            </a:r>
            <a:r>
              <a:rPr lang="ru-RU" dirty="0" smtClean="0"/>
              <a:t> + лизин 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err="1" smtClean="0"/>
              <a:t>зеин</a:t>
            </a:r>
            <a:r>
              <a:rPr lang="ru-RU" dirty="0" smtClean="0"/>
              <a:t> + лизин + триптофан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Стенли </a:t>
            </a:r>
            <a:r>
              <a:rPr lang="ru-RU" dirty="0" err="1" smtClean="0"/>
              <a:t>Роуз</a:t>
            </a:r>
            <a:r>
              <a:rPr lang="ru-RU" dirty="0" smtClean="0"/>
              <a:t>: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1936 г. – установлена роль отдельных аминокислот для животных; установлены незаменимые аминокислоты; доказана возможность замены кормового протеина смесями чистых аминокислот в питании животных;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1938 г. – синтезирован </a:t>
            </a:r>
            <a:r>
              <a:rPr lang="ru-RU" b="1" dirty="0" err="1" smtClean="0"/>
              <a:t>треонин</a:t>
            </a:r>
            <a:r>
              <a:rPr lang="ru-RU" dirty="0" smtClean="0"/>
              <a:t> и добавлен к предыдущей смеси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1938 г. – публикует окончательный список незаменимых аминокислот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/>
              <a:t>В России: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/>
              <a:t>1934 г – </a:t>
            </a:r>
            <a:r>
              <a:rPr lang="ru-RU" dirty="0" smtClean="0"/>
              <a:t>Д.Н</a:t>
            </a:r>
            <a:r>
              <a:rPr lang="ru-RU" dirty="0"/>
              <a:t>. </a:t>
            </a:r>
            <a:r>
              <a:rPr lang="ru-RU" dirty="0" smtClean="0"/>
              <a:t>Прянишников: определена </a:t>
            </a:r>
            <a:r>
              <a:rPr lang="ru-RU" dirty="0"/>
              <a:t>химическая природа </a:t>
            </a:r>
            <a:r>
              <a:rPr lang="ru-RU" dirty="0" smtClean="0"/>
              <a:t>белков;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/>
              <a:t>1962 г – </a:t>
            </a:r>
            <a:r>
              <a:rPr lang="ru-RU" dirty="0" smtClean="0"/>
              <a:t>И.С</a:t>
            </a:r>
            <a:r>
              <a:rPr lang="ru-RU" dirty="0"/>
              <a:t>. </a:t>
            </a:r>
            <a:r>
              <a:rPr lang="ru-RU" dirty="0" smtClean="0"/>
              <a:t>Попов: таблицы аминокислотного состава кормов;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Также изучали: А.И</a:t>
            </a:r>
            <a:r>
              <a:rPr lang="ru-RU" dirty="0"/>
              <a:t>. Даниленко, А.С. </a:t>
            </a:r>
            <a:r>
              <a:rPr lang="ru-RU" dirty="0" err="1"/>
              <a:t>Солун</a:t>
            </a:r>
            <a:r>
              <a:rPr lang="ru-RU" dirty="0"/>
              <a:t>, И.Ф. Ткачев, Б.Г. </a:t>
            </a:r>
            <a:r>
              <a:rPr lang="ru-RU" dirty="0" err="1" smtClean="0"/>
              <a:t>Имбс</a:t>
            </a:r>
            <a:r>
              <a:rPr lang="ru-RU" sz="24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68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Полноценность кормовых протеинов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419725" y="1619211"/>
            <a:ext cx="10777680" cy="431652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Протеиновая питательность </a:t>
            </a:r>
            <a:r>
              <a:rPr lang="ru-RU" b="1" dirty="0"/>
              <a:t>кормов</a:t>
            </a:r>
            <a:r>
              <a:rPr lang="ru-RU" dirty="0"/>
              <a:t> </a:t>
            </a:r>
            <a:r>
              <a:rPr lang="ru-RU" dirty="0" smtClean="0"/>
              <a:t>– свойство </a:t>
            </a:r>
            <a:r>
              <a:rPr lang="ru-RU" dirty="0"/>
              <a:t>корма удовлетворять потребность животного в </a:t>
            </a:r>
            <a:r>
              <a:rPr lang="ru-RU" dirty="0" smtClean="0"/>
              <a:t>аминокислотах.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По возможности синтезироваться в организме животных аминокислоты делятся на: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заменимые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незаменимые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 err="1" smtClean="0"/>
              <a:t>полузаменимые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29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ru-RU" dirty="0" smtClean="0"/>
              <a:t>Классификация аминокислот: </a:t>
            </a:r>
            <a:r>
              <a:rPr lang="ru-RU" b="1" dirty="0" smtClean="0">
                <a:solidFill>
                  <a:srgbClr val="C00000"/>
                </a:solidFill>
              </a:rPr>
              <a:t>незаменимые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18" name="Рисунок 17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70260730"/>
              </p:ext>
            </p:extLst>
          </p:nvPr>
        </p:nvGraphicFramePr>
        <p:xfrm>
          <a:off x="548639" y="1723870"/>
          <a:ext cx="5297524" cy="37475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48762"/>
                <a:gridCol w="2648762"/>
              </a:tblGrid>
              <a:tr h="749508">
                <a:tc>
                  <a:txBody>
                    <a:bodyPr/>
                    <a:lstStyle/>
                    <a:p>
                      <a:r>
                        <a:rPr lang="ru-RU" sz="2200" b="1" noProof="0" dirty="0" err="1" smtClean="0">
                          <a:solidFill>
                            <a:srgbClr val="C00000"/>
                          </a:solidFill>
                        </a:rPr>
                        <a:t>ЛИЗ</a:t>
                      </a:r>
                      <a:r>
                        <a:rPr lang="ru-RU" sz="2200" b="1" noProof="0" dirty="0" err="1" smtClean="0"/>
                        <a:t>ин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err="1" smtClean="0">
                          <a:solidFill>
                            <a:srgbClr val="C00000"/>
                          </a:solidFill>
                        </a:rPr>
                        <a:t>ТРЕ</a:t>
                      </a:r>
                      <a:r>
                        <a:rPr lang="ru-RU" sz="2200" b="1" dirty="0" err="1" smtClean="0"/>
                        <a:t>онин</a:t>
                      </a:r>
                      <a:endParaRPr lang="ru-RU" sz="2200" b="1" dirty="0"/>
                    </a:p>
                  </a:txBody>
                  <a:tcPr/>
                </a:tc>
              </a:tr>
              <a:tr h="749508">
                <a:tc>
                  <a:txBody>
                    <a:bodyPr/>
                    <a:lstStyle/>
                    <a:p>
                      <a:r>
                        <a:rPr lang="ru-RU" sz="2200" b="1" noProof="0" dirty="0" err="1" smtClean="0">
                          <a:solidFill>
                            <a:srgbClr val="C00000"/>
                          </a:solidFill>
                        </a:rPr>
                        <a:t>МЕТ</a:t>
                      </a:r>
                      <a:r>
                        <a:rPr lang="ru-RU" sz="2200" b="1" noProof="0" dirty="0" err="1" smtClean="0"/>
                        <a:t>ионин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err="1" smtClean="0">
                          <a:solidFill>
                            <a:srgbClr val="C00000"/>
                          </a:solidFill>
                        </a:rPr>
                        <a:t>ЛЕЙ</a:t>
                      </a:r>
                      <a:r>
                        <a:rPr lang="ru-RU" sz="2200" b="1" dirty="0" err="1" smtClean="0"/>
                        <a:t>цин</a:t>
                      </a:r>
                      <a:endParaRPr lang="ru-RU" sz="2200" b="1" dirty="0"/>
                    </a:p>
                  </a:txBody>
                  <a:tcPr/>
                </a:tc>
              </a:tr>
              <a:tr h="749508">
                <a:tc>
                  <a:txBody>
                    <a:bodyPr/>
                    <a:lstStyle/>
                    <a:p>
                      <a:r>
                        <a:rPr lang="ru-RU" sz="2200" b="1" noProof="0" dirty="0" err="1" smtClean="0">
                          <a:solidFill>
                            <a:srgbClr val="C00000"/>
                          </a:solidFill>
                        </a:rPr>
                        <a:t>ТРИ</a:t>
                      </a:r>
                      <a:r>
                        <a:rPr lang="ru-RU" sz="2200" b="1" noProof="0" dirty="0" err="1" smtClean="0"/>
                        <a:t>птофан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err="1" smtClean="0">
                          <a:solidFill>
                            <a:srgbClr val="C00000"/>
                          </a:solidFill>
                        </a:rPr>
                        <a:t>ИЗО</a:t>
                      </a:r>
                      <a:r>
                        <a:rPr lang="ru-RU" sz="2200" b="1" dirty="0" err="1" smtClean="0"/>
                        <a:t>лейцин</a:t>
                      </a:r>
                      <a:endParaRPr lang="ru-RU" sz="2200" b="1" dirty="0"/>
                    </a:p>
                  </a:txBody>
                  <a:tcPr/>
                </a:tc>
              </a:tr>
              <a:tr h="749508">
                <a:tc>
                  <a:txBody>
                    <a:bodyPr/>
                    <a:lstStyle/>
                    <a:p>
                      <a:r>
                        <a:rPr lang="ru-RU" sz="2200" b="1" noProof="0" dirty="0" err="1" smtClean="0">
                          <a:solidFill>
                            <a:srgbClr val="C00000"/>
                          </a:solidFill>
                        </a:rPr>
                        <a:t>АРГ</a:t>
                      </a:r>
                      <a:r>
                        <a:rPr lang="ru-RU" sz="2200" b="1" noProof="0" dirty="0" err="1" smtClean="0"/>
                        <a:t>инин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err="1" smtClean="0">
                          <a:solidFill>
                            <a:srgbClr val="C00000"/>
                          </a:solidFill>
                        </a:rPr>
                        <a:t>ВАЛ</a:t>
                      </a:r>
                      <a:r>
                        <a:rPr lang="ru-RU" sz="2200" b="1" dirty="0" err="1" smtClean="0"/>
                        <a:t>ин</a:t>
                      </a:r>
                      <a:endParaRPr lang="ru-RU" sz="2200" b="1" dirty="0"/>
                    </a:p>
                  </a:txBody>
                  <a:tcPr/>
                </a:tc>
              </a:tr>
              <a:tr h="749508">
                <a:tc>
                  <a:txBody>
                    <a:bodyPr/>
                    <a:lstStyle/>
                    <a:p>
                      <a:r>
                        <a:rPr lang="ru-RU" sz="2200" b="1" noProof="0" dirty="0" err="1" smtClean="0">
                          <a:solidFill>
                            <a:srgbClr val="C00000"/>
                          </a:solidFill>
                        </a:rPr>
                        <a:t>ГИС</a:t>
                      </a:r>
                      <a:r>
                        <a:rPr lang="ru-RU" sz="2200" b="1" noProof="0" dirty="0" err="1" smtClean="0"/>
                        <a:t>тидин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err="1" smtClean="0">
                          <a:solidFill>
                            <a:srgbClr val="C00000"/>
                          </a:solidFill>
                        </a:rPr>
                        <a:t>ФЕН</a:t>
                      </a:r>
                      <a:r>
                        <a:rPr lang="ru-RU" sz="2200" b="1" dirty="0" err="1" smtClean="0"/>
                        <a:t>илаланин</a:t>
                      </a:r>
                      <a:endParaRPr lang="ru-RU" sz="2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Текст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b="1" dirty="0"/>
              <a:t>Критические</a:t>
            </a:r>
            <a:r>
              <a:rPr lang="ru-RU" dirty="0"/>
              <a:t> </a:t>
            </a:r>
            <a:r>
              <a:rPr lang="ru-RU" dirty="0" smtClean="0"/>
              <a:t>аминокислоты: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лизин,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метионин,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триптофан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0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ru-RU" smtClean="0"/>
              <a:t>Классификация аминокислот</a:t>
            </a:r>
            <a:endParaRPr lang="ru-RU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871407796"/>
              </p:ext>
            </p:extLst>
          </p:nvPr>
        </p:nvGraphicFramePr>
        <p:xfrm>
          <a:off x="519762" y="1906586"/>
          <a:ext cx="4786756" cy="428435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77"/>
                <a:gridCol w="1641779"/>
              </a:tblGrid>
              <a:tr h="68986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Заменимые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9865">
                <a:tc>
                  <a:txBody>
                    <a:bodyPr/>
                    <a:lstStyle/>
                    <a:p>
                      <a:r>
                        <a:rPr lang="ru-RU" altLang="zh-CN" sz="2000" b="1" dirty="0" err="1" smtClean="0">
                          <a:effectLst/>
                        </a:rPr>
                        <a:t>аланин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2000" b="1" dirty="0" smtClean="0">
                          <a:effectLst/>
                        </a:rPr>
                        <a:t>тирозин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</a:tr>
              <a:tr h="762447">
                <a:tc>
                  <a:txBody>
                    <a:bodyPr/>
                    <a:lstStyle/>
                    <a:p>
                      <a:r>
                        <a:rPr lang="ru-RU" altLang="zh-CN" sz="2000" b="1" dirty="0" smtClean="0">
                          <a:effectLst/>
                        </a:rPr>
                        <a:t>аспарагиновая кислота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2000" b="1" dirty="0" err="1" smtClean="0">
                          <a:effectLst/>
                        </a:rPr>
                        <a:t>цитрулин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</a:tr>
              <a:tr h="762447">
                <a:tc>
                  <a:txBody>
                    <a:bodyPr/>
                    <a:lstStyle/>
                    <a:p>
                      <a:r>
                        <a:rPr lang="ru-RU" altLang="zh-CN" sz="2000" b="1" dirty="0" err="1" smtClean="0">
                          <a:effectLst/>
                        </a:rPr>
                        <a:t>глутаминовая</a:t>
                      </a:r>
                      <a:r>
                        <a:rPr lang="ru-RU" altLang="zh-CN" sz="2000" b="1" dirty="0" smtClean="0">
                          <a:effectLst/>
                        </a:rPr>
                        <a:t> кислота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2000" b="1" dirty="0" err="1" smtClean="0">
                          <a:effectLst/>
                        </a:rPr>
                        <a:t>цистин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</a:tr>
              <a:tr h="689865">
                <a:tc>
                  <a:txBody>
                    <a:bodyPr/>
                    <a:lstStyle/>
                    <a:p>
                      <a:r>
                        <a:rPr lang="ru-RU" altLang="zh-CN" sz="2000" b="1" dirty="0" err="1" smtClean="0">
                          <a:effectLst/>
                        </a:rPr>
                        <a:t>пролин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zh-CN" sz="2000" b="1" dirty="0" smtClean="0">
                          <a:effectLst/>
                        </a:rPr>
                        <a:t>цистеин 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</a:tr>
              <a:tr h="689865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effectLst/>
                        </a:rPr>
                        <a:t>серин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</a:rPr>
                        <a:t>глицин</a:t>
                      </a:r>
                      <a:endParaRPr lang="ru-RU" sz="2000" b="1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5834347" y="1867301"/>
            <a:ext cx="5363058" cy="406842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dirty="0" err="1" smtClean="0">
                <a:solidFill>
                  <a:srgbClr val="C00000"/>
                </a:solidFill>
              </a:rPr>
              <a:t>Полузаменимые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lang="ru-RU" altLang="zh-CN" sz="2000" dirty="0" smtClean="0"/>
          </a:p>
          <a:p>
            <a:pPr>
              <a:lnSpc>
                <a:spcPct val="100000"/>
              </a:lnSpc>
            </a:pPr>
            <a:r>
              <a:rPr lang="ru-RU" altLang="zh-CN" sz="2000" b="1" dirty="0" err="1" smtClean="0">
                <a:solidFill>
                  <a:srgbClr val="C00000"/>
                </a:solidFill>
              </a:rPr>
              <a:t>ГЛИ</a:t>
            </a:r>
            <a:r>
              <a:rPr lang="ru-RU" altLang="zh-CN" sz="2000" b="1" dirty="0" err="1" smtClean="0"/>
              <a:t>цин</a:t>
            </a:r>
            <a:r>
              <a:rPr lang="ru-RU" altLang="zh-CN" sz="2000" dirty="0" smtClean="0"/>
              <a:t> – незаменимая аминокислота только в питании цыплят.</a:t>
            </a:r>
          </a:p>
          <a:p>
            <a:pPr>
              <a:lnSpc>
                <a:spcPct val="100000"/>
              </a:lnSpc>
            </a:pPr>
            <a:r>
              <a:rPr lang="ru-RU" altLang="zh-CN" sz="2000" b="1" dirty="0" err="1" smtClean="0">
                <a:solidFill>
                  <a:srgbClr val="C00000"/>
                </a:solidFill>
              </a:rPr>
              <a:t>ЦИС</a:t>
            </a:r>
            <a:r>
              <a:rPr lang="ru-RU" altLang="zh-CN" sz="2000" b="1" dirty="0" err="1" smtClean="0"/>
              <a:t>тин</a:t>
            </a:r>
            <a:r>
              <a:rPr lang="ru-RU" altLang="zh-CN" sz="2000" dirty="0" smtClean="0"/>
              <a:t> – серосодержащая аминокислота, она может заменить на 30-50% в обмене белков </a:t>
            </a:r>
            <a:r>
              <a:rPr lang="ru-RU" altLang="zh-CN" sz="2000" b="1" dirty="0" smtClean="0">
                <a:solidFill>
                  <a:srgbClr val="C00000"/>
                </a:solidFill>
              </a:rPr>
              <a:t>метионин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4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">
      <a:dk1>
        <a:srgbClr val="001B71"/>
      </a:dk1>
      <a:lt1>
        <a:srgbClr val="FFFFFF"/>
      </a:lt1>
      <a:dk2>
        <a:srgbClr val="373743"/>
      </a:dk2>
      <a:lt2>
        <a:srgbClr val="F4F4F6"/>
      </a:lt2>
      <a:accent1>
        <a:srgbClr val="67430C"/>
      </a:accent1>
      <a:accent2>
        <a:srgbClr val="D7A534"/>
      </a:accent2>
      <a:accent3>
        <a:srgbClr val="67430C"/>
      </a:accent3>
      <a:accent4>
        <a:srgbClr val="001B71"/>
      </a:accent4>
      <a:accent5>
        <a:srgbClr val="A2A2A2"/>
      </a:accent5>
      <a:accent6>
        <a:srgbClr val="FF0000"/>
      </a:accent6>
      <a:hlink>
        <a:srgbClr val="F4F4F6"/>
      </a:hlink>
      <a:folHlink>
        <a:srgbClr val="383A3F"/>
      </a:folHlink>
    </a:clrScheme>
    <a:fontScheme name="Другая 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10063</TotalTime>
  <Words>1607</Words>
  <Application>Microsoft Office PowerPoint</Application>
  <PresentationFormat>Широкоэкранный</PresentationFormat>
  <Paragraphs>359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Franklin Gothic Book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copp-user</dc:creator>
  <cp:lastModifiedBy>Учетная запись Майкрософт</cp:lastModifiedBy>
  <cp:revision>132</cp:revision>
  <dcterms:created xsi:type="dcterms:W3CDTF">2021-11-18T06:01:37Z</dcterms:created>
  <dcterms:modified xsi:type="dcterms:W3CDTF">2024-02-26T13:41:20Z</dcterms:modified>
</cp:coreProperties>
</file>