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80" r:id="rId2"/>
    <p:sldId id="281" r:id="rId3"/>
    <p:sldId id="282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2" r:id="rId13"/>
    <p:sldId id="293" r:id="rId14"/>
    <p:sldId id="294" r:id="rId15"/>
    <p:sldId id="295" r:id="rId16"/>
    <p:sldId id="296" r:id="rId17"/>
    <p:sldId id="297" r:id="rId18"/>
    <p:sldId id="298" r:id="rId19"/>
    <p:sldId id="300" r:id="rId20"/>
    <p:sldId id="299" r:id="rId21"/>
    <p:sldId id="315" r:id="rId22"/>
    <p:sldId id="302" r:id="rId23"/>
    <p:sldId id="301" r:id="rId24"/>
    <p:sldId id="314" r:id="rId25"/>
    <p:sldId id="316" r:id="rId26"/>
    <p:sldId id="303" r:id="rId27"/>
    <p:sldId id="304" r:id="rId28"/>
    <p:sldId id="305" r:id="rId29"/>
    <p:sldId id="312" r:id="rId30"/>
    <p:sldId id="307" r:id="rId31"/>
    <p:sldId id="310" r:id="rId32"/>
    <p:sldId id="313" r:id="rId33"/>
    <p:sldId id="274" r:id="rId3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C133"/>
    <a:srgbClr val="EAE0B5"/>
    <a:srgbClr val="643F07"/>
    <a:srgbClr val="EA0A2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12" autoAdjust="0"/>
    <p:restoredTop sz="94648"/>
  </p:normalViewPr>
  <p:slideViewPr>
    <p:cSldViewPr snapToGrid="0">
      <p:cViewPr varScale="1">
        <p:scale>
          <a:sx n="70" d="100"/>
          <a:sy n="70" d="100"/>
        </p:scale>
        <p:origin x="-58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85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DFD774F4-657D-4856-89DF-83903EE64E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C841A31D-9F94-4995-8B3E-63E7CAF62CA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DFEA3B-4E9F-41E1-87FF-3E012EC78E33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9FEFB220-C4C2-44C9-A3AE-ADF0A0080C4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0C57FBEB-CEF5-4245-8BF4-A0EE3746888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71AE05-8AAA-4D06-AE4C-2482BAF7A3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7741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D72E1C-1F8D-49E2-B299-7468A682693B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946E24-2A5B-4557-B645-3FBA5ABFE9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419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946E24-2A5B-4557-B645-3FBA5ABFE9AE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817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1139094B-1A23-4A79-A191-9BD31304F5B3}"/>
              </a:ext>
            </a:extLst>
          </p:cNvPr>
          <p:cNvCxnSpPr>
            <a:cxnSpLocks/>
          </p:cNvCxnSpPr>
          <p:nvPr/>
        </p:nvCxnSpPr>
        <p:spPr>
          <a:xfrm flipH="1">
            <a:off x="485236" y="4789854"/>
            <a:ext cx="543464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AC339AC5-F5B8-4BCA-9918-684E6CD02B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4F4F6"/>
              </a:clrFrom>
              <a:clrTo>
                <a:srgbClr val="F4F4F6">
                  <a:alpha val="0"/>
                </a:srgbClr>
              </a:clrTo>
            </a:clrChange>
          </a:blip>
          <a:srcRect l="45826" b="17590"/>
          <a:stretch/>
        </p:blipFill>
        <p:spPr>
          <a:xfrm>
            <a:off x="7362923" y="1794338"/>
            <a:ext cx="4610272" cy="3730984"/>
          </a:xfrm>
          <a:prstGeom prst="rect">
            <a:avLst/>
          </a:prstGeom>
        </p:spPr>
      </p:pic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35445929-ABD4-496F-9FAC-EB5F4BFAB44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0332" y="1699406"/>
            <a:ext cx="6484485" cy="2978131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Тема презентации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E13ED82C-1866-4F85-B12A-293CDC743D7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0332" y="4949746"/>
            <a:ext cx="6694099" cy="277858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Иванов Иван Иванович,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40E6C540-A4DF-4C58-8C62-60DBA6F4506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5371" y="471644"/>
            <a:ext cx="2392481" cy="471689"/>
          </a:xfrm>
          <a:prstGeom prst="rect">
            <a:avLst/>
          </a:prstGeom>
        </p:spPr>
      </p:pic>
      <p:cxnSp>
        <p:nvCxnSpPr>
          <p:cNvPr id="22" name="Прямая соединительная линия 21">
            <a:extLst>
              <a:ext uri="{FF2B5EF4-FFF2-40B4-BE49-F238E27FC236}">
                <a16:creationId xmlns="" xmlns:a16="http://schemas.microsoft.com/office/drawing/2014/main" id="{9CAED815-4ACF-4BFE-BCF2-486DF867C3F8}"/>
              </a:ext>
            </a:extLst>
          </p:cNvPr>
          <p:cNvCxnSpPr>
            <a:cxnSpLocks/>
          </p:cNvCxnSpPr>
          <p:nvPr userDrawn="1"/>
        </p:nvCxnSpPr>
        <p:spPr>
          <a:xfrm>
            <a:off x="370936" y="1232501"/>
            <a:ext cx="114903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Текст 4">
            <a:extLst>
              <a:ext uri="{FF2B5EF4-FFF2-40B4-BE49-F238E27FC236}">
                <a16:creationId xmlns="" xmlns:a16="http://schemas.microsoft.com/office/drawing/2014/main" id="{A65BB67D-BC73-4298-8FA6-141DDD6A63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0331" y="5286073"/>
            <a:ext cx="6694100" cy="435735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кандидат экономических наук, доцент (заведующий) кафедры(ой) …полное название кафедры… ставропольского ГАУ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5AC02C29-D361-481F-9BEB-E7C6E88DBD0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36" y="338400"/>
            <a:ext cx="2392481" cy="75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737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2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Овал 23">
            <a:extLst>
              <a:ext uri="{FF2B5EF4-FFF2-40B4-BE49-F238E27FC236}">
                <a16:creationId xmlns="" xmlns:a16="http://schemas.microsoft.com/office/drawing/2014/main" id="{1649D466-D924-41C5-B8FF-D3C94D78636A}"/>
              </a:ext>
            </a:extLst>
          </p:cNvPr>
          <p:cNvSpPr>
            <a:spLocks noChangeAspect="1"/>
          </p:cNvSpPr>
          <p:nvPr userDrawn="1"/>
        </p:nvSpPr>
        <p:spPr>
          <a:xfrm rot="16200000">
            <a:off x="9847227" y="1802376"/>
            <a:ext cx="1855315" cy="1815998"/>
          </a:xfrm>
          <a:prstGeom prst="ellipse">
            <a:avLst/>
          </a:prstGeom>
          <a:noFill/>
          <a:ln>
            <a:gradFill flip="none" rotWithShape="1">
              <a:gsLst>
                <a:gs pos="0">
                  <a:schemeClr val="accent2">
                    <a:lumMod val="80000"/>
                    <a:lumOff val="20000"/>
                  </a:schemeClr>
                </a:gs>
                <a:gs pos="35000">
                  <a:schemeClr val="accent2"/>
                </a:gs>
                <a:gs pos="65000">
                  <a:srgbClr val="1D2E71">
                    <a:alpha val="70000"/>
                  </a:srgbClr>
                </a:gs>
                <a:gs pos="100000">
                  <a:srgbClr val="1D2E71">
                    <a:lumMod val="90000"/>
                    <a:lumOff val="10000"/>
                  </a:srgbClr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0E357D55-2774-413D-B945-98FE780588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73" t="23582" b="8497"/>
          <a:stretch/>
        </p:blipFill>
        <p:spPr>
          <a:xfrm>
            <a:off x="9866885" y="1833994"/>
            <a:ext cx="1866485" cy="1804039"/>
          </a:xfrm>
          <a:prstGeom prst="ellipse">
            <a:avLst/>
          </a:prstGeom>
        </p:spPr>
      </p:pic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1F478664-3918-4EE9-821C-5963EC2434CD}"/>
              </a:ext>
            </a:extLst>
          </p:cNvPr>
          <p:cNvCxnSpPr>
            <a:cxnSpLocks/>
          </p:cNvCxnSpPr>
          <p:nvPr userDrawn="1"/>
        </p:nvCxnSpPr>
        <p:spPr>
          <a:xfrm>
            <a:off x="365158" y="1045599"/>
            <a:ext cx="11376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Текст 4">
            <a:extLst>
              <a:ext uri="{FF2B5EF4-FFF2-40B4-BE49-F238E27FC236}">
                <a16:creationId xmlns="" xmlns:a16="http://schemas.microsoft.com/office/drawing/2014/main" id="{060492E4-D3A0-4F3E-A4B4-9576444C48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5158" y="408765"/>
            <a:ext cx="11376000" cy="54927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/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14" name="Рисунок 9">
            <a:extLst>
              <a:ext uri="{FF2B5EF4-FFF2-40B4-BE49-F238E27FC236}">
                <a16:creationId xmlns="" xmlns:a16="http://schemas.microsoft.com/office/drawing/2014/main" id="{16709147-6787-4627-917D-BA78F8C1824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17288" y="1471687"/>
            <a:ext cx="3691948" cy="2957767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ru-RU" dirty="0"/>
          </a:p>
        </p:txBody>
      </p:sp>
      <p:sp>
        <p:nvSpPr>
          <p:cNvPr id="15" name="Рисунок 9">
            <a:extLst>
              <a:ext uri="{FF2B5EF4-FFF2-40B4-BE49-F238E27FC236}">
                <a16:creationId xmlns="" xmlns:a16="http://schemas.microsoft.com/office/drawing/2014/main" id="{C0197583-1BF2-4762-B5AF-997232BF955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503339" y="1471687"/>
            <a:ext cx="3691948" cy="2957767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ru-RU" dirty="0"/>
          </a:p>
        </p:txBody>
      </p:sp>
      <p:sp>
        <p:nvSpPr>
          <p:cNvPr id="16" name="Текст 2">
            <a:extLst>
              <a:ext uri="{FF2B5EF4-FFF2-40B4-BE49-F238E27FC236}">
                <a16:creationId xmlns="" xmlns:a16="http://schemas.microsoft.com/office/drawing/2014/main" id="{D038AFBF-7C07-4F16-980C-A36853B057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6681" y="4586406"/>
            <a:ext cx="10720062" cy="1709404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>
              <a:buClr>
                <a:schemeClr val="accent2"/>
              </a:buClr>
              <a:defRPr sz="1050"/>
            </a:lvl2pPr>
          </a:lstStyle>
          <a:p>
            <a:pPr lvl="0"/>
            <a:r>
              <a:rPr lang="ru-RU" dirty="0"/>
              <a:t>Образец текста:</a:t>
            </a:r>
          </a:p>
          <a:p>
            <a:pPr lvl="1"/>
            <a:r>
              <a:rPr lang="ru-RU" dirty="0"/>
              <a:t>Текст</a:t>
            </a:r>
          </a:p>
          <a:p>
            <a:pPr lvl="1"/>
            <a:r>
              <a:rPr lang="ru-RU" dirty="0"/>
              <a:t>Текст</a:t>
            </a:r>
          </a:p>
          <a:p>
            <a:pPr lvl="1"/>
            <a:r>
              <a:rPr lang="ru-RU" dirty="0"/>
              <a:t>…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BD8C57B7-F856-40D4-8A79-F358EDDF9DD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085" y="6383370"/>
            <a:ext cx="973316" cy="30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23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2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Овал 23">
            <a:extLst>
              <a:ext uri="{FF2B5EF4-FFF2-40B4-BE49-F238E27FC236}">
                <a16:creationId xmlns="" xmlns:a16="http://schemas.microsoft.com/office/drawing/2014/main" id="{1649D466-D924-41C5-B8FF-D3C94D78636A}"/>
              </a:ext>
            </a:extLst>
          </p:cNvPr>
          <p:cNvSpPr>
            <a:spLocks noChangeAspect="1"/>
          </p:cNvSpPr>
          <p:nvPr userDrawn="1"/>
        </p:nvSpPr>
        <p:spPr>
          <a:xfrm rot="16200000">
            <a:off x="9847227" y="1802376"/>
            <a:ext cx="1855315" cy="1815998"/>
          </a:xfrm>
          <a:prstGeom prst="ellipse">
            <a:avLst/>
          </a:prstGeom>
          <a:noFill/>
          <a:ln>
            <a:gradFill flip="none" rotWithShape="1">
              <a:gsLst>
                <a:gs pos="0">
                  <a:schemeClr val="accent2">
                    <a:lumMod val="80000"/>
                    <a:lumOff val="20000"/>
                  </a:schemeClr>
                </a:gs>
                <a:gs pos="35000">
                  <a:schemeClr val="accent2"/>
                </a:gs>
                <a:gs pos="65000">
                  <a:srgbClr val="1D2E71">
                    <a:alpha val="70000"/>
                  </a:srgbClr>
                </a:gs>
                <a:gs pos="100000">
                  <a:srgbClr val="1D2E71">
                    <a:lumMod val="90000"/>
                    <a:lumOff val="10000"/>
                  </a:srgbClr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0E357D55-2774-413D-B945-98FE780588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73" t="23582" b="8497"/>
          <a:stretch/>
        </p:blipFill>
        <p:spPr>
          <a:xfrm>
            <a:off x="9866885" y="1833994"/>
            <a:ext cx="1866485" cy="1804039"/>
          </a:xfrm>
          <a:prstGeom prst="ellipse">
            <a:avLst/>
          </a:prstGeom>
        </p:spPr>
      </p:pic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1F478664-3918-4EE9-821C-5963EC2434CD}"/>
              </a:ext>
            </a:extLst>
          </p:cNvPr>
          <p:cNvCxnSpPr>
            <a:cxnSpLocks/>
          </p:cNvCxnSpPr>
          <p:nvPr userDrawn="1"/>
        </p:nvCxnSpPr>
        <p:spPr>
          <a:xfrm>
            <a:off x="365158" y="1045599"/>
            <a:ext cx="11376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Текст 4">
            <a:extLst>
              <a:ext uri="{FF2B5EF4-FFF2-40B4-BE49-F238E27FC236}">
                <a16:creationId xmlns="" xmlns:a16="http://schemas.microsoft.com/office/drawing/2014/main" id="{060492E4-D3A0-4F3E-A4B4-9576444C48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5158" y="408765"/>
            <a:ext cx="11376000" cy="54927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/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14" name="Рисунок 9">
            <a:extLst>
              <a:ext uri="{FF2B5EF4-FFF2-40B4-BE49-F238E27FC236}">
                <a16:creationId xmlns="" xmlns:a16="http://schemas.microsoft.com/office/drawing/2014/main" id="{16709147-6787-4627-917D-BA78F8C1824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883114" y="1471688"/>
            <a:ext cx="3123076" cy="241020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ru-RU" dirty="0"/>
          </a:p>
        </p:txBody>
      </p:sp>
      <p:sp>
        <p:nvSpPr>
          <p:cNvPr id="15" name="Рисунок 9">
            <a:extLst>
              <a:ext uri="{FF2B5EF4-FFF2-40B4-BE49-F238E27FC236}">
                <a16:creationId xmlns="" xmlns:a16="http://schemas.microsoft.com/office/drawing/2014/main" id="{C0197583-1BF2-4762-B5AF-997232BF955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84182" y="1471688"/>
            <a:ext cx="3123076" cy="241020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ru-RU" dirty="0"/>
          </a:p>
        </p:txBody>
      </p:sp>
      <p:sp>
        <p:nvSpPr>
          <p:cNvPr id="9" name="Рисунок 9">
            <a:extLst>
              <a:ext uri="{FF2B5EF4-FFF2-40B4-BE49-F238E27FC236}">
                <a16:creationId xmlns="" xmlns:a16="http://schemas.microsoft.com/office/drawing/2014/main" id="{3696CB45-93E9-4066-8715-6BDE4126931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883114" y="4039035"/>
            <a:ext cx="3123076" cy="241020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ru-RU" dirty="0"/>
          </a:p>
        </p:txBody>
      </p:sp>
      <p:sp>
        <p:nvSpPr>
          <p:cNvPr id="10" name="Рисунок 9">
            <a:extLst>
              <a:ext uri="{FF2B5EF4-FFF2-40B4-BE49-F238E27FC236}">
                <a16:creationId xmlns="" xmlns:a16="http://schemas.microsoft.com/office/drawing/2014/main" id="{3955E058-34D8-4EE2-BDB4-126A586E4C1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184182" y="4039035"/>
            <a:ext cx="3123076" cy="241020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C753CA5E-93A8-4861-8D4F-A2CC0FBD41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085" y="6383370"/>
            <a:ext cx="973316" cy="30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663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2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вал 13">
            <a:extLst>
              <a:ext uri="{FF2B5EF4-FFF2-40B4-BE49-F238E27FC236}">
                <a16:creationId xmlns="" xmlns:a16="http://schemas.microsoft.com/office/drawing/2014/main" id="{00CD0E8F-3236-4F75-8F54-531A9D7B7876}"/>
              </a:ext>
            </a:extLst>
          </p:cNvPr>
          <p:cNvSpPr>
            <a:spLocks noChangeAspect="1"/>
          </p:cNvSpPr>
          <p:nvPr userDrawn="1"/>
        </p:nvSpPr>
        <p:spPr>
          <a:xfrm rot="16200000">
            <a:off x="9847227" y="1802376"/>
            <a:ext cx="1855315" cy="1815998"/>
          </a:xfrm>
          <a:prstGeom prst="ellipse">
            <a:avLst/>
          </a:prstGeom>
          <a:noFill/>
          <a:ln>
            <a:gradFill flip="none" rotWithShape="1">
              <a:gsLst>
                <a:gs pos="0">
                  <a:schemeClr val="accent2">
                    <a:lumMod val="80000"/>
                    <a:lumOff val="20000"/>
                  </a:schemeClr>
                </a:gs>
                <a:gs pos="35000">
                  <a:schemeClr val="accent2"/>
                </a:gs>
                <a:gs pos="65000">
                  <a:srgbClr val="1D2E71">
                    <a:alpha val="70000"/>
                  </a:srgbClr>
                </a:gs>
                <a:gs pos="100000">
                  <a:srgbClr val="1D2E71">
                    <a:lumMod val="90000"/>
                    <a:lumOff val="10000"/>
                  </a:srgbClr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67DFCD94-8089-455C-B6D2-3C60490BB9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73" t="23582" b="8497"/>
          <a:stretch/>
        </p:blipFill>
        <p:spPr>
          <a:xfrm>
            <a:off x="9866885" y="1833994"/>
            <a:ext cx="1866485" cy="1804039"/>
          </a:xfrm>
          <a:prstGeom prst="ellipse">
            <a:avLst/>
          </a:prstGeom>
        </p:spPr>
      </p:pic>
      <p:cxnSp>
        <p:nvCxnSpPr>
          <p:cNvPr id="16" name="Прямая соединительная линия 15">
            <a:extLst>
              <a:ext uri="{FF2B5EF4-FFF2-40B4-BE49-F238E27FC236}">
                <a16:creationId xmlns="" xmlns:a16="http://schemas.microsoft.com/office/drawing/2014/main" id="{2C0EF72B-C99B-4F89-B7F7-ECE257F56109}"/>
              </a:ext>
            </a:extLst>
          </p:cNvPr>
          <p:cNvCxnSpPr>
            <a:cxnSpLocks/>
          </p:cNvCxnSpPr>
          <p:nvPr userDrawn="1"/>
        </p:nvCxnSpPr>
        <p:spPr>
          <a:xfrm>
            <a:off x="365158" y="1045599"/>
            <a:ext cx="11376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Текст 4">
            <a:extLst>
              <a:ext uri="{FF2B5EF4-FFF2-40B4-BE49-F238E27FC236}">
                <a16:creationId xmlns="" xmlns:a16="http://schemas.microsoft.com/office/drawing/2014/main" id="{F02E583B-499D-45BF-A02A-9919946AB32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5158" y="408765"/>
            <a:ext cx="11376000" cy="54927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/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27" name="Текст 2">
            <a:extLst>
              <a:ext uri="{FF2B5EF4-FFF2-40B4-BE49-F238E27FC236}">
                <a16:creationId xmlns="" xmlns:a16="http://schemas.microsoft.com/office/drawing/2014/main" id="{72BF226B-82E7-4D5B-AB88-CB68CC411EF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51478" y="1753520"/>
            <a:ext cx="8123511" cy="431652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/>
            </a:lvl1pPr>
            <a:lvl2pPr>
              <a:buClr>
                <a:schemeClr val="accent2"/>
              </a:buClr>
              <a:defRPr sz="2000"/>
            </a:lvl2pPr>
          </a:lstStyle>
          <a:p>
            <a:pPr lvl="0"/>
            <a:r>
              <a:rPr lang="ru-RU" dirty="0"/>
              <a:t>Образец текста:</a:t>
            </a:r>
          </a:p>
          <a:p>
            <a:pPr lvl="1"/>
            <a:r>
              <a:rPr lang="ru-RU" dirty="0"/>
              <a:t>Текст</a:t>
            </a:r>
          </a:p>
          <a:p>
            <a:pPr lvl="1"/>
            <a:r>
              <a:rPr lang="ru-RU" dirty="0"/>
              <a:t>Текст</a:t>
            </a:r>
          </a:p>
          <a:p>
            <a:pPr lvl="1"/>
            <a:r>
              <a:rPr lang="ru-RU" dirty="0"/>
              <a:t>…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E770597F-50ED-4DF8-B4D8-0A093B7A4E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085" y="6383370"/>
            <a:ext cx="973316" cy="30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3648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2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вал 13">
            <a:extLst>
              <a:ext uri="{FF2B5EF4-FFF2-40B4-BE49-F238E27FC236}">
                <a16:creationId xmlns="" xmlns:a16="http://schemas.microsoft.com/office/drawing/2014/main" id="{00CD0E8F-3236-4F75-8F54-531A9D7B7876}"/>
              </a:ext>
            </a:extLst>
          </p:cNvPr>
          <p:cNvSpPr>
            <a:spLocks noChangeAspect="1"/>
          </p:cNvSpPr>
          <p:nvPr userDrawn="1"/>
        </p:nvSpPr>
        <p:spPr>
          <a:xfrm rot="16200000">
            <a:off x="9847227" y="1802376"/>
            <a:ext cx="1855315" cy="1815998"/>
          </a:xfrm>
          <a:prstGeom prst="ellipse">
            <a:avLst/>
          </a:prstGeom>
          <a:noFill/>
          <a:ln>
            <a:gradFill flip="none" rotWithShape="1">
              <a:gsLst>
                <a:gs pos="0">
                  <a:schemeClr val="accent2">
                    <a:lumMod val="80000"/>
                    <a:lumOff val="20000"/>
                  </a:schemeClr>
                </a:gs>
                <a:gs pos="35000">
                  <a:schemeClr val="accent2"/>
                </a:gs>
                <a:gs pos="65000">
                  <a:srgbClr val="1D2E71">
                    <a:alpha val="70000"/>
                  </a:srgbClr>
                </a:gs>
                <a:gs pos="100000">
                  <a:srgbClr val="1D2E71">
                    <a:lumMod val="90000"/>
                    <a:lumOff val="10000"/>
                  </a:srgbClr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67DFCD94-8089-455C-B6D2-3C60490BB9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73" t="23582" b="8497"/>
          <a:stretch/>
        </p:blipFill>
        <p:spPr>
          <a:xfrm>
            <a:off x="9866885" y="1833994"/>
            <a:ext cx="1866485" cy="1804039"/>
          </a:xfrm>
          <a:prstGeom prst="ellipse">
            <a:avLst/>
          </a:prstGeom>
        </p:spPr>
      </p:pic>
      <p:cxnSp>
        <p:nvCxnSpPr>
          <p:cNvPr id="16" name="Прямая соединительная линия 15">
            <a:extLst>
              <a:ext uri="{FF2B5EF4-FFF2-40B4-BE49-F238E27FC236}">
                <a16:creationId xmlns="" xmlns:a16="http://schemas.microsoft.com/office/drawing/2014/main" id="{2C0EF72B-C99B-4F89-B7F7-ECE257F56109}"/>
              </a:ext>
            </a:extLst>
          </p:cNvPr>
          <p:cNvCxnSpPr>
            <a:cxnSpLocks/>
          </p:cNvCxnSpPr>
          <p:nvPr userDrawn="1"/>
        </p:nvCxnSpPr>
        <p:spPr>
          <a:xfrm>
            <a:off x="365158" y="1045599"/>
            <a:ext cx="11376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Текст 4">
            <a:extLst>
              <a:ext uri="{FF2B5EF4-FFF2-40B4-BE49-F238E27FC236}">
                <a16:creationId xmlns="" xmlns:a16="http://schemas.microsoft.com/office/drawing/2014/main" id="{F02E583B-499D-45BF-A02A-9919946AB32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5158" y="408765"/>
            <a:ext cx="11376000" cy="54927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/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7" name="Рисунок 9">
            <a:extLst>
              <a:ext uri="{FF2B5EF4-FFF2-40B4-BE49-F238E27FC236}">
                <a16:creationId xmlns="" xmlns:a16="http://schemas.microsoft.com/office/drawing/2014/main" id="{9C046C4E-9193-4CAE-860C-F981D732DD9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891741" y="1661470"/>
            <a:ext cx="6441376" cy="460130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4FACBAEB-9D17-439E-9BBE-4F38BCC65C8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085" y="6383370"/>
            <a:ext cx="973316" cy="30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9554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Прямая соединительная линия 15">
            <a:extLst>
              <a:ext uri="{FF2B5EF4-FFF2-40B4-BE49-F238E27FC236}">
                <a16:creationId xmlns="" xmlns:a16="http://schemas.microsoft.com/office/drawing/2014/main" id="{E1456A9A-B02A-4D75-886F-1263129FF2E0}"/>
              </a:ext>
            </a:extLst>
          </p:cNvPr>
          <p:cNvCxnSpPr>
            <a:cxnSpLocks/>
          </p:cNvCxnSpPr>
          <p:nvPr userDrawn="1"/>
        </p:nvCxnSpPr>
        <p:spPr>
          <a:xfrm>
            <a:off x="365158" y="1045599"/>
            <a:ext cx="11376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Текст 4">
            <a:extLst>
              <a:ext uri="{FF2B5EF4-FFF2-40B4-BE49-F238E27FC236}">
                <a16:creationId xmlns="" xmlns:a16="http://schemas.microsoft.com/office/drawing/2014/main" id="{0C326AEA-546B-4F57-BA45-588DA356BF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5158" y="408765"/>
            <a:ext cx="11376000" cy="54927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/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F591D950-F79C-4E71-A232-176C787033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085" y="6383370"/>
            <a:ext cx="973316" cy="30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869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3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Прямая соединительная линия 15">
            <a:extLst>
              <a:ext uri="{FF2B5EF4-FFF2-40B4-BE49-F238E27FC236}">
                <a16:creationId xmlns="" xmlns:a16="http://schemas.microsoft.com/office/drawing/2014/main" id="{E1456A9A-B02A-4D75-886F-1263129FF2E0}"/>
              </a:ext>
            </a:extLst>
          </p:cNvPr>
          <p:cNvCxnSpPr>
            <a:cxnSpLocks/>
          </p:cNvCxnSpPr>
          <p:nvPr userDrawn="1"/>
        </p:nvCxnSpPr>
        <p:spPr>
          <a:xfrm>
            <a:off x="365158" y="1045599"/>
            <a:ext cx="11376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Текст 4">
            <a:extLst>
              <a:ext uri="{FF2B5EF4-FFF2-40B4-BE49-F238E27FC236}">
                <a16:creationId xmlns="" xmlns:a16="http://schemas.microsoft.com/office/drawing/2014/main" id="{0C326AEA-546B-4F57-BA45-588DA356BF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5158" y="408765"/>
            <a:ext cx="11376000" cy="54927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/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23" name="Рисунок 9">
            <a:extLst>
              <a:ext uri="{FF2B5EF4-FFF2-40B4-BE49-F238E27FC236}">
                <a16:creationId xmlns="" xmlns:a16="http://schemas.microsoft.com/office/drawing/2014/main" id="{36CC45C9-24F1-40E1-80A2-873E9F9DF26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064269" y="1471687"/>
            <a:ext cx="3691948" cy="2957767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ru-RU" dirty="0"/>
          </a:p>
        </p:txBody>
      </p:sp>
      <p:sp>
        <p:nvSpPr>
          <p:cNvPr id="27" name="Рисунок 9">
            <a:extLst>
              <a:ext uri="{FF2B5EF4-FFF2-40B4-BE49-F238E27FC236}">
                <a16:creationId xmlns="" xmlns:a16="http://schemas.microsoft.com/office/drawing/2014/main" id="{5F25DC22-2CF8-4F3D-A1DF-2D85FC4EEF9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650652" y="1471687"/>
            <a:ext cx="3691948" cy="2957767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ru-RU" dirty="0"/>
          </a:p>
        </p:txBody>
      </p:sp>
      <p:sp>
        <p:nvSpPr>
          <p:cNvPr id="28" name="Текст 2">
            <a:extLst>
              <a:ext uri="{FF2B5EF4-FFF2-40B4-BE49-F238E27FC236}">
                <a16:creationId xmlns="" xmlns:a16="http://schemas.microsoft.com/office/drawing/2014/main" id="{C6EF832C-C77D-4097-980B-27F22D0E9E3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5969" y="4531611"/>
            <a:ext cx="10720062" cy="1709404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>
              <a:buClr>
                <a:schemeClr val="accent2"/>
              </a:buClr>
              <a:defRPr sz="1050"/>
            </a:lvl2pPr>
          </a:lstStyle>
          <a:p>
            <a:pPr lvl="0"/>
            <a:r>
              <a:rPr lang="ru-RU" dirty="0"/>
              <a:t>Образец текста:</a:t>
            </a:r>
          </a:p>
          <a:p>
            <a:pPr lvl="1"/>
            <a:r>
              <a:rPr lang="ru-RU" dirty="0"/>
              <a:t>Текст</a:t>
            </a:r>
          </a:p>
          <a:p>
            <a:pPr lvl="1"/>
            <a:r>
              <a:rPr lang="ru-RU" dirty="0"/>
              <a:t>Текст</a:t>
            </a:r>
          </a:p>
          <a:p>
            <a:pPr lvl="1"/>
            <a:r>
              <a:rPr lang="ru-RU" dirty="0"/>
              <a:t>…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84AC9257-DC50-4D45-B9EF-7B0B718AF5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085" y="6383370"/>
            <a:ext cx="973316" cy="30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490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3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Прямая соединительная линия 15">
            <a:extLst>
              <a:ext uri="{FF2B5EF4-FFF2-40B4-BE49-F238E27FC236}">
                <a16:creationId xmlns="" xmlns:a16="http://schemas.microsoft.com/office/drawing/2014/main" id="{E1456A9A-B02A-4D75-886F-1263129FF2E0}"/>
              </a:ext>
            </a:extLst>
          </p:cNvPr>
          <p:cNvCxnSpPr>
            <a:cxnSpLocks/>
          </p:cNvCxnSpPr>
          <p:nvPr userDrawn="1"/>
        </p:nvCxnSpPr>
        <p:spPr>
          <a:xfrm>
            <a:off x="365158" y="1045599"/>
            <a:ext cx="11376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Текст 4">
            <a:extLst>
              <a:ext uri="{FF2B5EF4-FFF2-40B4-BE49-F238E27FC236}">
                <a16:creationId xmlns="" xmlns:a16="http://schemas.microsoft.com/office/drawing/2014/main" id="{0C326AEA-546B-4F57-BA45-588DA356BF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5158" y="408765"/>
            <a:ext cx="11376000" cy="54927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/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7" name="Рисунок 9">
            <a:extLst>
              <a:ext uri="{FF2B5EF4-FFF2-40B4-BE49-F238E27FC236}">
                <a16:creationId xmlns="" xmlns:a16="http://schemas.microsoft.com/office/drawing/2014/main" id="{08029809-C4FD-4994-9E8C-E191852DB9F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94595" y="1906444"/>
            <a:ext cx="3646417" cy="3742055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ru-RU" dirty="0"/>
          </a:p>
        </p:txBody>
      </p:sp>
      <p:sp>
        <p:nvSpPr>
          <p:cNvPr id="8" name="Текст 2">
            <a:extLst>
              <a:ext uri="{FF2B5EF4-FFF2-40B4-BE49-F238E27FC236}">
                <a16:creationId xmlns="" xmlns:a16="http://schemas.microsoft.com/office/drawing/2014/main" id="{DFF71793-0B89-4636-8ED2-AF0219A5971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34347" y="1619211"/>
            <a:ext cx="5363058" cy="431652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/>
            </a:lvl1pPr>
            <a:lvl2pPr>
              <a:buClr>
                <a:schemeClr val="accent2"/>
              </a:buClr>
              <a:defRPr sz="2000"/>
            </a:lvl2pPr>
          </a:lstStyle>
          <a:p>
            <a:pPr lvl="0"/>
            <a:r>
              <a:rPr lang="ru-RU" dirty="0"/>
              <a:t>Образец текста:</a:t>
            </a:r>
          </a:p>
          <a:p>
            <a:pPr lvl="1"/>
            <a:r>
              <a:rPr lang="ru-RU" dirty="0"/>
              <a:t>Текст</a:t>
            </a:r>
          </a:p>
          <a:p>
            <a:pPr lvl="1"/>
            <a:r>
              <a:rPr lang="ru-RU" dirty="0"/>
              <a:t>Текст</a:t>
            </a:r>
          </a:p>
          <a:p>
            <a:pPr lvl="1"/>
            <a:r>
              <a:rPr lang="ru-RU" dirty="0"/>
              <a:t>…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FC0263A2-33B6-4CB9-8F55-2889BF2982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085" y="6383370"/>
            <a:ext cx="973316" cy="30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7233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 за внимание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Прямая соединительная линия 21">
            <a:extLst>
              <a:ext uri="{FF2B5EF4-FFF2-40B4-BE49-F238E27FC236}">
                <a16:creationId xmlns="" xmlns:a16="http://schemas.microsoft.com/office/drawing/2014/main" id="{9CAED815-4ACF-4BFE-BCF2-486DF867C3F8}"/>
              </a:ext>
            </a:extLst>
          </p:cNvPr>
          <p:cNvCxnSpPr>
            <a:cxnSpLocks/>
          </p:cNvCxnSpPr>
          <p:nvPr userDrawn="1"/>
        </p:nvCxnSpPr>
        <p:spPr>
          <a:xfrm>
            <a:off x="370936" y="1232501"/>
            <a:ext cx="114903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125481E-93B3-4F69-91AA-E879506F45CE}"/>
              </a:ext>
            </a:extLst>
          </p:cNvPr>
          <p:cNvSpPr txBox="1"/>
          <p:nvPr userDrawn="1"/>
        </p:nvSpPr>
        <p:spPr>
          <a:xfrm>
            <a:off x="1406800" y="3090469"/>
            <a:ext cx="9378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Спасибо за внимание!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C4A18858-A63C-4DE9-90C8-B26917E77A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5371" y="471644"/>
            <a:ext cx="2392481" cy="47168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81B22699-20E9-4C0C-8D56-79DDD65830A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36" y="338400"/>
            <a:ext cx="2392481" cy="75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0329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пасибо за внимание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322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ла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35445929-ABD4-496F-9FAC-EB5F4BFAB44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9947" y="2079683"/>
            <a:ext cx="10843403" cy="4485020"/>
          </a:xfrm>
          <a:prstGeom prst="rect">
            <a:avLst/>
          </a:prstGeom>
        </p:spPr>
        <p:txBody>
          <a:bodyPr anchor="t"/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sz="2000" b="1">
                <a:solidFill>
                  <a:schemeClr val="tx1"/>
                </a:solidFill>
              </a:defRPr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dirty="0"/>
              <a:t>Название пункта лекции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dirty="0"/>
              <a:t>Название пункта лекции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dirty="0"/>
              <a:t>…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ru-RU" dirty="0"/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="" xmlns:a16="http://schemas.microsoft.com/office/drawing/2014/main" id="{9CAED815-4ACF-4BFE-BCF2-486DF867C3F8}"/>
              </a:ext>
            </a:extLst>
          </p:cNvPr>
          <p:cNvCxnSpPr>
            <a:cxnSpLocks/>
          </p:cNvCxnSpPr>
          <p:nvPr userDrawn="1"/>
        </p:nvCxnSpPr>
        <p:spPr>
          <a:xfrm>
            <a:off x="370936" y="1232501"/>
            <a:ext cx="114903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3CE5228-51A9-497E-8F4A-EA1AFC9E5B92}"/>
              </a:ext>
            </a:extLst>
          </p:cNvPr>
          <p:cNvSpPr txBox="1"/>
          <p:nvPr userDrawn="1"/>
        </p:nvSpPr>
        <p:spPr>
          <a:xfrm>
            <a:off x="439947" y="1382400"/>
            <a:ext cx="93180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3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План: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83694BA1-43C9-4ACA-B71F-D08AD8D963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9009" y="450622"/>
            <a:ext cx="1850927" cy="582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553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омер и название пункта лек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Прямая соединительная линия 21">
            <a:extLst>
              <a:ext uri="{FF2B5EF4-FFF2-40B4-BE49-F238E27FC236}">
                <a16:creationId xmlns="" xmlns:a16="http://schemas.microsoft.com/office/drawing/2014/main" id="{9CAED815-4ACF-4BFE-BCF2-486DF867C3F8}"/>
              </a:ext>
            </a:extLst>
          </p:cNvPr>
          <p:cNvCxnSpPr>
            <a:cxnSpLocks/>
          </p:cNvCxnSpPr>
          <p:nvPr userDrawn="1"/>
        </p:nvCxnSpPr>
        <p:spPr>
          <a:xfrm>
            <a:off x="370936" y="1232501"/>
            <a:ext cx="114903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B011E3EF-370F-4031-88C5-DBFE1C0B5F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6443" y="2035175"/>
            <a:ext cx="10679113" cy="2881313"/>
          </a:xfrm>
          <a:prstGeom prst="rect">
            <a:avLst/>
          </a:prstGeo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000"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Номер и название пункта лекции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CF905200-8F4C-4516-857C-832D508A71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9009" y="450622"/>
            <a:ext cx="1850927" cy="582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299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_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7957FC41-9EF1-4CD0-91E5-03D47102E7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73" t="23582" b="8497"/>
          <a:stretch/>
        </p:blipFill>
        <p:spPr>
          <a:xfrm>
            <a:off x="479393" y="2064452"/>
            <a:ext cx="4959475" cy="4793548"/>
          </a:xfrm>
          <a:prstGeom prst="rect">
            <a:avLst/>
          </a:prstGeom>
        </p:spPr>
      </p:pic>
      <p:cxnSp>
        <p:nvCxnSpPr>
          <p:cNvPr id="15" name="Прямая соединительная линия 14">
            <a:extLst>
              <a:ext uri="{FF2B5EF4-FFF2-40B4-BE49-F238E27FC236}">
                <a16:creationId xmlns="" xmlns:a16="http://schemas.microsoft.com/office/drawing/2014/main" id="{9A09BAF0-057C-4124-A774-CC2C611822DA}"/>
              </a:ext>
            </a:extLst>
          </p:cNvPr>
          <p:cNvCxnSpPr>
            <a:cxnSpLocks/>
          </p:cNvCxnSpPr>
          <p:nvPr userDrawn="1"/>
        </p:nvCxnSpPr>
        <p:spPr>
          <a:xfrm>
            <a:off x="365158" y="1045599"/>
            <a:ext cx="11376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Текст 4">
            <a:extLst>
              <a:ext uri="{FF2B5EF4-FFF2-40B4-BE49-F238E27FC236}">
                <a16:creationId xmlns="" xmlns:a16="http://schemas.microsoft.com/office/drawing/2014/main" id="{9CFC8145-040D-427F-B3DD-4AFCCCB2F4F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5158" y="408765"/>
            <a:ext cx="11376000" cy="54927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/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669270EE-9107-45AE-BBDC-06FA8C1AE1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085" y="6383370"/>
            <a:ext cx="973316" cy="30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019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B1741C5C-559F-4E1E-89DE-CA01C7C01C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73" t="23582" b="8497"/>
          <a:stretch/>
        </p:blipFill>
        <p:spPr>
          <a:xfrm>
            <a:off x="479393" y="2064452"/>
            <a:ext cx="4959475" cy="4793548"/>
          </a:xfrm>
          <a:prstGeom prst="rect">
            <a:avLst/>
          </a:prstGeom>
        </p:spPr>
      </p:pic>
      <p:cxnSp>
        <p:nvCxnSpPr>
          <p:cNvPr id="19" name="Прямая соединительная линия 18">
            <a:extLst>
              <a:ext uri="{FF2B5EF4-FFF2-40B4-BE49-F238E27FC236}">
                <a16:creationId xmlns="" xmlns:a16="http://schemas.microsoft.com/office/drawing/2014/main" id="{FA96665E-597D-4FDE-A94E-730A135092B0}"/>
              </a:ext>
            </a:extLst>
          </p:cNvPr>
          <p:cNvCxnSpPr>
            <a:cxnSpLocks/>
          </p:cNvCxnSpPr>
          <p:nvPr userDrawn="1"/>
        </p:nvCxnSpPr>
        <p:spPr>
          <a:xfrm>
            <a:off x="365158" y="1045599"/>
            <a:ext cx="11376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71D85FB0-2DEE-4C63-85A1-E4A059B93BD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5158" y="408765"/>
            <a:ext cx="11376000" cy="54927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/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="" xmlns:a16="http://schemas.microsoft.com/office/drawing/2014/main" id="{B0FE8502-BCD2-4D6F-ADAA-0D1E129A7A4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63296" y="1846142"/>
            <a:ext cx="4495800" cy="3802062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07706B4B-70F9-49C9-B9B3-7DA7A15B496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085" y="6383370"/>
            <a:ext cx="973316" cy="30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828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08B6D3F7-F1C0-4825-8D80-D3E297B3D2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73" t="23582" b="8497"/>
          <a:stretch/>
        </p:blipFill>
        <p:spPr>
          <a:xfrm>
            <a:off x="479393" y="2064452"/>
            <a:ext cx="4959475" cy="4793548"/>
          </a:xfrm>
          <a:prstGeom prst="rect">
            <a:avLst/>
          </a:prstGeom>
        </p:spPr>
      </p:pic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7A9D1402-D96F-4AB6-BFD5-0FB3B48B6143}"/>
              </a:ext>
            </a:extLst>
          </p:cNvPr>
          <p:cNvCxnSpPr>
            <a:cxnSpLocks/>
          </p:cNvCxnSpPr>
          <p:nvPr userDrawn="1"/>
        </p:nvCxnSpPr>
        <p:spPr>
          <a:xfrm>
            <a:off x="365158" y="1045599"/>
            <a:ext cx="11376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Текст 4">
            <a:extLst>
              <a:ext uri="{FF2B5EF4-FFF2-40B4-BE49-F238E27FC236}">
                <a16:creationId xmlns="" xmlns:a16="http://schemas.microsoft.com/office/drawing/2014/main" id="{867ABDDE-3924-4C65-BC61-1B44FEE173A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5158" y="408765"/>
            <a:ext cx="11376000" cy="54927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/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="" xmlns:a16="http://schemas.microsoft.com/office/drawing/2014/main" id="{1CB5CB05-D425-4F89-82E2-066E32CEE5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46754" y="1447863"/>
            <a:ext cx="6365853" cy="4499996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/>
            </a:lvl1pPr>
            <a:lvl2pPr>
              <a:buClr>
                <a:schemeClr val="accent2"/>
              </a:buClr>
              <a:defRPr sz="1400"/>
            </a:lvl2pPr>
          </a:lstStyle>
          <a:p>
            <a:pPr lvl="0"/>
            <a:r>
              <a:rPr lang="ru-RU" dirty="0"/>
              <a:t>Образец текста:</a:t>
            </a:r>
          </a:p>
          <a:p>
            <a:pPr lvl="1"/>
            <a:r>
              <a:rPr lang="ru-RU" dirty="0"/>
              <a:t>Текст</a:t>
            </a:r>
          </a:p>
          <a:p>
            <a:pPr lvl="1"/>
            <a:r>
              <a:rPr lang="ru-RU" dirty="0"/>
              <a:t>Текст</a:t>
            </a:r>
          </a:p>
          <a:p>
            <a:pPr lvl="1"/>
            <a:r>
              <a:rPr lang="ru-RU" dirty="0"/>
              <a:t>…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1BEC2C6F-3B09-4140-A829-F8BC988661B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085" y="6383370"/>
            <a:ext cx="973316" cy="30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475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B4376DB0-77FB-43A6-AFA5-54D8CFA4F3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73" t="23582" b="8497"/>
          <a:stretch/>
        </p:blipFill>
        <p:spPr>
          <a:xfrm>
            <a:off x="479393" y="2064452"/>
            <a:ext cx="4959475" cy="4793548"/>
          </a:xfrm>
          <a:prstGeom prst="rect">
            <a:avLst/>
          </a:prstGeom>
        </p:spPr>
      </p:pic>
      <p:cxnSp>
        <p:nvCxnSpPr>
          <p:cNvPr id="15" name="Прямая соединительная линия 14">
            <a:extLst>
              <a:ext uri="{FF2B5EF4-FFF2-40B4-BE49-F238E27FC236}">
                <a16:creationId xmlns="" xmlns:a16="http://schemas.microsoft.com/office/drawing/2014/main" id="{31386C5C-7FFD-48B5-A457-6E3F12C20191}"/>
              </a:ext>
            </a:extLst>
          </p:cNvPr>
          <p:cNvCxnSpPr>
            <a:cxnSpLocks/>
          </p:cNvCxnSpPr>
          <p:nvPr userDrawn="1"/>
        </p:nvCxnSpPr>
        <p:spPr>
          <a:xfrm>
            <a:off x="365158" y="1045599"/>
            <a:ext cx="11376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Текст 4">
            <a:extLst>
              <a:ext uri="{FF2B5EF4-FFF2-40B4-BE49-F238E27FC236}">
                <a16:creationId xmlns="" xmlns:a16="http://schemas.microsoft.com/office/drawing/2014/main" id="{C576BB4E-1EAB-45EA-8BEF-96EC34E01CE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5158" y="408765"/>
            <a:ext cx="11376000" cy="54927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/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18" name="Текст 2">
            <a:extLst>
              <a:ext uri="{FF2B5EF4-FFF2-40B4-BE49-F238E27FC236}">
                <a16:creationId xmlns="" xmlns:a16="http://schemas.microsoft.com/office/drawing/2014/main" id="{B6C5194E-274B-4145-81F2-7AF6A201B8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38868" y="4583998"/>
            <a:ext cx="6365853" cy="1711803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>
              <a:buClr>
                <a:schemeClr val="accent2"/>
              </a:buClr>
              <a:defRPr sz="1050"/>
            </a:lvl2pPr>
          </a:lstStyle>
          <a:p>
            <a:pPr lvl="0"/>
            <a:r>
              <a:rPr lang="ru-RU" dirty="0"/>
              <a:t>Образец текста:</a:t>
            </a:r>
          </a:p>
          <a:p>
            <a:pPr lvl="1"/>
            <a:r>
              <a:rPr lang="ru-RU" dirty="0"/>
              <a:t>Текст</a:t>
            </a:r>
          </a:p>
          <a:p>
            <a:pPr lvl="1"/>
            <a:r>
              <a:rPr lang="ru-RU" dirty="0"/>
              <a:t>Текст</a:t>
            </a:r>
          </a:p>
          <a:p>
            <a:pPr lvl="1"/>
            <a:r>
              <a:rPr lang="ru-RU" dirty="0"/>
              <a:t>…</a:t>
            </a:r>
          </a:p>
        </p:txBody>
      </p:sp>
      <p:sp>
        <p:nvSpPr>
          <p:cNvPr id="19" name="Рисунок 9">
            <a:extLst>
              <a:ext uri="{FF2B5EF4-FFF2-40B4-BE49-F238E27FC236}">
                <a16:creationId xmlns="" xmlns:a16="http://schemas.microsoft.com/office/drawing/2014/main" id="{5E67CF03-7963-4B22-A4F3-836C29E6F63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67374" y="1419299"/>
            <a:ext cx="3708840" cy="3045047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3AA81A8C-6A73-47BB-B7FB-8157BDD0BCD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085" y="6383370"/>
            <a:ext cx="973316" cy="30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046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B4376DB0-77FB-43A6-AFA5-54D8CFA4F3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73" t="23582" b="8497"/>
          <a:stretch/>
        </p:blipFill>
        <p:spPr>
          <a:xfrm>
            <a:off x="479393" y="2064452"/>
            <a:ext cx="4959475" cy="4793548"/>
          </a:xfrm>
          <a:prstGeom prst="rect">
            <a:avLst/>
          </a:prstGeom>
        </p:spPr>
      </p:pic>
      <p:cxnSp>
        <p:nvCxnSpPr>
          <p:cNvPr id="15" name="Прямая соединительная линия 14">
            <a:extLst>
              <a:ext uri="{FF2B5EF4-FFF2-40B4-BE49-F238E27FC236}">
                <a16:creationId xmlns="" xmlns:a16="http://schemas.microsoft.com/office/drawing/2014/main" id="{31386C5C-7FFD-48B5-A457-6E3F12C20191}"/>
              </a:ext>
            </a:extLst>
          </p:cNvPr>
          <p:cNvCxnSpPr>
            <a:cxnSpLocks/>
          </p:cNvCxnSpPr>
          <p:nvPr userDrawn="1"/>
        </p:nvCxnSpPr>
        <p:spPr>
          <a:xfrm>
            <a:off x="365158" y="1045599"/>
            <a:ext cx="11376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Текст 4">
            <a:extLst>
              <a:ext uri="{FF2B5EF4-FFF2-40B4-BE49-F238E27FC236}">
                <a16:creationId xmlns="" xmlns:a16="http://schemas.microsoft.com/office/drawing/2014/main" id="{C576BB4E-1EAB-45EA-8BEF-96EC34E01CE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5158" y="408765"/>
            <a:ext cx="11376000" cy="54927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/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18" name="Текст 2">
            <a:extLst>
              <a:ext uri="{FF2B5EF4-FFF2-40B4-BE49-F238E27FC236}">
                <a16:creationId xmlns="" xmlns:a16="http://schemas.microsoft.com/office/drawing/2014/main" id="{B6C5194E-274B-4145-81F2-7AF6A201B8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11864" y="4544747"/>
            <a:ext cx="6365853" cy="1709404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>
              <a:buClr>
                <a:schemeClr val="accent2"/>
              </a:buClr>
              <a:defRPr sz="1050"/>
            </a:lvl2pPr>
          </a:lstStyle>
          <a:p>
            <a:pPr lvl="0"/>
            <a:r>
              <a:rPr lang="ru-RU" dirty="0"/>
              <a:t>Образец текста:</a:t>
            </a:r>
          </a:p>
          <a:p>
            <a:pPr lvl="1"/>
            <a:r>
              <a:rPr lang="ru-RU" dirty="0"/>
              <a:t>Текст</a:t>
            </a:r>
          </a:p>
          <a:p>
            <a:pPr lvl="1"/>
            <a:r>
              <a:rPr lang="ru-RU" dirty="0"/>
              <a:t>Текст</a:t>
            </a:r>
          </a:p>
          <a:p>
            <a:pPr lvl="1"/>
            <a:r>
              <a:rPr lang="ru-RU" dirty="0"/>
              <a:t>…</a:t>
            </a:r>
          </a:p>
        </p:txBody>
      </p:sp>
      <p:sp>
        <p:nvSpPr>
          <p:cNvPr id="19" name="Рисунок 9">
            <a:extLst>
              <a:ext uri="{FF2B5EF4-FFF2-40B4-BE49-F238E27FC236}">
                <a16:creationId xmlns="" xmlns:a16="http://schemas.microsoft.com/office/drawing/2014/main" id="{5E67CF03-7963-4B22-A4F3-836C29E6F63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791207" y="1958206"/>
            <a:ext cx="2803584" cy="226596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ru-RU" dirty="0"/>
          </a:p>
        </p:txBody>
      </p:sp>
      <p:sp>
        <p:nvSpPr>
          <p:cNvPr id="7" name="Рисунок 9">
            <a:extLst>
              <a:ext uri="{FF2B5EF4-FFF2-40B4-BE49-F238E27FC236}">
                <a16:creationId xmlns="" xmlns:a16="http://schemas.microsoft.com/office/drawing/2014/main" id="{3D7E7A26-495B-499D-9ACD-C4EF9AE5786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750978" y="1958206"/>
            <a:ext cx="2803584" cy="226596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9A002FD3-A3DA-4B3C-AADE-E186936CA0D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085" y="6383370"/>
            <a:ext cx="973316" cy="30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341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вал 13">
            <a:extLst>
              <a:ext uri="{FF2B5EF4-FFF2-40B4-BE49-F238E27FC236}">
                <a16:creationId xmlns="" xmlns:a16="http://schemas.microsoft.com/office/drawing/2014/main" id="{00CD0E8F-3236-4F75-8F54-531A9D7B7876}"/>
              </a:ext>
            </a:extLst>
          </p:cNvPr>
          <p:cNvSpPr>
            <a:spLocks noChangeAspect="1"/>
          </p:cNvSpPr>
          <p:nvPr userDrawn="1"/>
        </p:nvSpPr>
        <p:spPr>
          <a:xfrm rot="16200000">
            <a:off x="9847227" y="1802376"/>
            <a:ext cx="1855315" cy="1815998"/>
          </a:xfrm>
          <a:prstGeom prst="ellipse">
            <a:avLst/>
          </a:prstGeom>
          <a:noFill/>
          <a:ln>
            <a:gradFill flip="none" rotWithShape="1">
              <a:gsLst>
                <a:gs pos="0">
                  <a:schemeClr val="accent2">
                    <a:lumMod val="80000"/>
                    <a:lumOff val="20000"/>
                  </a:schemeClr>
                </a:gs>
                <a:gs pos="35000">
                  <a:schemeClr val="accent2"/>
                </a:gs>
                <a:gs pos="65000">
                  <a:srgbClr val="1D2E71">
                    <a:alpha val="70000"/>
                  </a:srgbClr>
                </a:gs>
                <a:gs pos="100000">
                  <a:srgbClr val="1D2E71">
                    <a:lumMod val="90000"/>
                    <a:lumOff val="10000"/>
                  </a:srgbClr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67DFCD94-8089-455C-B6D2-3C60490BB9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73" t="23582" b="8497"/>
          <a:stretch/>
        </p:blipFill>
        <p:spPr>
          <a:xfrm>
            <a:off x="9866885" y="1833994"/>
            <a:ext cx="1866485" cy="1804039"/>
          </a:xfrm>
          <a:prstGeom prst="ellipse">
            <a:avLst/>
          </a:prstGeom>
        </p:spPr>
      </p:pic>
      <p:cxnSp>
        <p:nvCxnSpPr>
          <p:cNvPr id="16" name="Прямая соединительная линия 15">
            <a:extLst>
              <a:ext uri="{FF2B5EF4-FFF2-40B4-BE49-F238E27FC236}">
                <a16:creationId xmlns="" xmlns:a16="http://schemas.microsoft.com/office/drawing/2014/main" id="{2C0EF72B-C99B-4F89-B7F7-ECE257F56109}"/>
              </a:ext>
            </a:extLst>
          </p:cNvPr>
          <p:cNvCxnSpPr>
            <a:cxnSpLocks/>
          </p:cNvCxnSpPr>
          <p:nvPr userDrawn="1"/>
        </p:nvCxnSpPr>
        <p:spPr>
          <a:xfrm>
            <a:off x="365158" y="1045599"/>
            <a:ext cx="11376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Текст 4">
            <a:extLst>
              <a:ext uri="{FF2B5EF4-FFF2-40B4-BE49-F238E27FC236}">
                <a16:creationId xmlns="" xmlns:a16="http://schemas.microsoft.com/office/drawing/2014/main" id="{F02E583B-499D-45BF-A02A-9919946AB32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5158" y="408765"/>
            <a:ext cx="11376000" cy="54927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/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3986F72A-F306-4A2E-8D64-DA1263B5B9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085" y="6383370"/>
            <a:ext cx="973316" cy="30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08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9126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5" r:id="rId2"/>
    <p:sldLayoutId id="2147483686" r:id="rId3"/>
    <p:sldLayoutId id="2147483674" r:id="rId4"/>
    <p:sldLayoutId id="2147483650" r:id="rId5"/>
    <p:sldLayoutId id="2147483670" r:id="rId6"/>
    <p:sldLayoutId id="2147483675" r:id="rId7"/>
    <p:sldLayoutId id="2147483678" r:id="rId8"/>
    <p:sldLayoutId id="2147483680" r:id="rId9"/>
    <p:sldLayoutId id="2147483666" r:id="rId10"/>
    <p:sldLayoutId id="2147483679" r:id="rId11"/>
    <p:sldLayoutId id="2147483661" r:id="rId12"/>
    <p:sldLayoutId id="2147483681" r:id="rId13"/>
    <p:sldLayoutId id="2147483683" r:id="rId14"/>
    <p:sldLayoutId id="2147483673" r:id="rId15"/>
    <p:sldLayoutId id="2147483682" r:id="rId16"/>
    <p:sldLayoutId id="2147483684" r:id="rId17"/>
    <p:sldLayoutId id="2147483687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="" xmlns:a16="http://schemas.microsoft.com/office/drawing/2014/main" id="{D2E40B83-1A61-4FD7-921F-1A2C539E3A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Обмен веществ и энергии в организме животного и методы их определения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EA881D13-B67C-4905-8BEE-2755159B0AA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Пономарева Мария Евгеньевна</a:t>
            </a:r>
            <a:endParaRPr lang="ru-RU" dirty="0"/>
          </a:p>
        </p:txBody>
      </p:sp>
      <p:sp>
        <p:nvSpPr>
          <p:cNvPr id="5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к</a:t>
            </a:r>
            <a:r>
              <a:rPr lang="ru-RU" dirty="0" smtClean="0"/>
              <a:t>андидат ветеринарных наук, доцент кафедры кормления животных и общей биологии Ставропольского ГАУ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66473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smtClean="0"/>
              <a:t>Белки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5"/>
          </p:nvPr>
        </p:nvSpPr>
        <p:spPr>
          <a:xfrm>
            <a:off x="8248650" y="1314450"/>
            <a:ext cx="3448050" cy="4819650"/>
          </a:xfrm>
        </p:spPr>
        <p:txBody>
          <a:bodyPr>
            <a:normAutofit lnSpcReduction="10000"/>
          </a:bodyPr>
          <a:lstStyle/>
          <a:p>
            <a:r>
              <a:rPr lang="ru-RU" b="1" dirty="0"/>
              <a:t>Белки</a:t>
            </a:r>
            <a:r>
              <a:rPr lang="ru-RU" dirty="0"/>
              <a:t> – сложные органические соединения с высоким молекулярным </a:t>
            </a:r>
            <a:r>
              <a:rPr lang="ru-RU" dirty="0" smtClean="0"/>
              <a:t>весом. В состав белковой молекулы входят:</a:t>
            </a:r>
            <a:endParaRPr lang="ru-RU" dirty="0"/>
          </a:p>
          <a:p>
            <a:r>
              <a:rPr lang="ru-RU" dirty="0" smtClean="0"/>
              <a:t>С – 52 %</a:t>
            </a:r>
          </a:p>
          <a:p>
            <a:r>
              <a:rPr lang="ru-RU" dirty="0" smtClean="0"/>
              <a:t>О – 22 %</a:t>
            </a:r>
          </a:p>
          <a:p>
            <a:r>
              <a:rPr lang="en-US" dirty="0" smtClean="0"/>
              <a:t>N</a:t>
            </a:r>
            <a:r>
              <a:rPr lang="ru-RU" dirty="0" smtClean="0"/>
              <a:t> – 16 %</a:t>
            </a:r>
          </a:p>
          <a:p>
            <a:r>
              <a:rPr lang="ru-RU" dirty="0" smtClean="0"/>
              <a:t>Н – 7 %</a:t>
            </a:r>
          </a:p>
          <a:p>
            <a:r>
              <a:rPr lang="en-US" dirty="0" smtClean="0"/>
              <a:t>S</a:t>
            </a:r>
            <a:r>
              <a:rPr lang="ru-RU" dirty="0" smtClean="0"/>
              <a:t> – 2 % </a:t>
            </a:r>
          </a:p>
          <a:p>
            <a:r>
              <a:rPr lang="ru-RU" dirty="0" smtClean="0"/>
              <a:t>Р – 0,6 %</a:t>
            </a:r>
            <a:endParaRPr lang="ru-RU" dirty="0"/>
          </a:p>
        </p:txBody>
      </p:sp>
      <p:pic>
        <p:nvPicPr>
          <p:cNvPr id="9" name="Picture 7" descr="строение белка"/>
          <p:cNvPicPr>
            <a:picLocks noGrp="1" noChangeAspect="1" noChangeArrowheads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26"/>
          <a:stretch/>
        </p:blipFill>
        <p:spPr>
          <a:xfrm>
            <a:off x="152387" y="1901248"/>
            <a:ext cx="7957499" cy="3928052"/>
          </a:xfrm>
        </p:spPr>
      </p:pic>
      <p:sp>
        <p:nvSpPr>
          <p:cNvPr id="6" name="TextBox 5"/>
          <p:cNvSpPr txBox="1"/>
          <p:nvPr/>
        </p:nvSpPr>
        <p:spPr>
          <a:xfrm>
            <a:off x="136478" y="1276149"/>
            <a:ext cx="178785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Первичная структура (цепочка аминокислот)</a:t>
            </a:r>
            <a:endParaRPr lang="ru-RU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2060812" y="1303445"/>
            <a:ext cx="178785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Вторичная структура (</a:t>
            </a:r>
            <a:r>
              <a:rPr lang="el-GR" sz="1200" dirty="0" smtClean="0"/>
              <a:t>α</a:t>
            </a:r>
            <a:r>
              <a:rPr lang="ru-RU" sz="1200" dirty="0" smtClean="0"/>
              <a:t>-спираль)</a:t>
            </a:r>
            <a:endParaRPr lang="ru-RU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3985146" y="1368482"/>
            <a:ext cx="178785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Третичная структура</a:t>
            </a:r>
            <a:endParaRPr lang="ru-RU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5909481" y="1276149"/>
            <a:ext cx="178785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Четвертичная структура (клубок белков)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8834191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Методы определения обмена веществ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4294967295"/>
          </p:nvPr>
        </p:nvSpPr>
        <p:spPr>
          <a:xfrm>
            <a:off x="1201003" y="1447800"/>
            <a:ext cx="10590663" cy="4502624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ru-RU" sz="2400" b="1" dirty="0"/>
              <a:t>Метод контрольных </a:t>
            </a:r>
            <a:r>
              <a:rPr lang="ru-RU" sz="2400" b="1" dirty="0" smtClean="0"/>
              <a:t>животных</a:t>
            </a:r>
          </a:p>
          <a:p>
            <a:pPr marL="360000" indent="-36000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ru-RU" sz="2400" dirty="0" smtClean="0"/>
              <a:t>Позволяет </a:t>
            </a:r>
            <a:r>
              <a:rPr lang="ru-RU" sz="2400" dirty="0"/>
              <a:t>определить использование питательных веществ кормов при разных условиях кормления и материальные изменения в теле растущих и откармливаемых </a:t>
            </a:r>
            <a:r>
              <a:rPr lang="ru-RU" sz="2400" dirty="0" smtClean="0"/>
              <a:t>животных.</a:t>
            </a:r>
          </a:p>
          <a:p>
            <a:pPr marL="0" indent="0">
              <a:lnSpc>
                <a:spcPct val="110000"/>
              </a:lnSpc>
              <a:buNone/>
            </a:pPr>
            <a:endParaRPr lang="ru-RU" sz="2400" dirty="0" smtClean="0"/>
          </a:p>
          <a:p>
            <a:pPr marL="0" indent="0">
              <a:lnSpc>
                <a:spcPct val="110000"/>
              </a:lnSpc>
              <a:buNone/>
            </a:pPr>
            <a:r>
              <a:rPr lang="ru-RU" sz="2400" b="1" dirty="0"/>
              <a:t>Метод меченых атомов</a:t>
            </a:r>
          </a:p>
          <a:p>
            <a:pPr marL="360000" indent="-36000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ru-RU" sz="2400" dirty="0"/>
              <a:t>Метод наиболее применим при изучении использования минеральных веществ кормов.</a:t>
            </a:r>
          </a:p>
          <a:p>
            <a:pPr marL="360000" indent="-36000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ru-RU" sz="2400" dirty="0"/>
              <a:t>Используются радиоактивные или стабильные изотопы в определенном соотношении.</a:t>
            </a:r>
          </a:p>
          <a:p>
            <a:pPr marL="360000" indent="-36000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ru-RU" sz="2400" dirty="0"/>
              <a:t>Этот метод позволяет изучить не только усвоение элемента, но и обмен веществ.</a:t>
            </a: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22094834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/>
              <a:t>Методы определения обмена веществ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4294967295"/>
          </p:nvPr>
        </p:nvSpPr>
        <p:spPr>
          <a:xfrm>
            <a:off x="1173709" y="1734403"/>
            <a:ext cx="10508775" cy="3751997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ru-RU" b="1" dirty="0"/>
              <a:t>Балансовый метод</a:t>
            </a:r>
          </a:p>
          <a:p>
            <a:pPr marL="360000" indent="-36000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ru-RU" dirty="0"/>
              <a:t>Наиболее точный и </a:t>
            </a:r>
            <a:r>
              <a:rPr lang="ru-RU" dirty="0" smtClean="0"/>
              <a:t>трудоемкий.</a:t>
            </a:r>
          </a:p>
          <a:p>
            <a:pPr marL="360000" indent="-36000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ru-RU" dirty="0" smtClean="0"/>
              <a:t>Проводится </a:t>
            </a:r>
            <a:r>
              <a:rPr lang="ru-RU" dirty="0"/>
              <a:t>с целью определения усвояемости (переваримости) животными питательных веществ корма. </a:t>
            </a:r>
            <a:endParaRPr lang="ru-RU" dirty="0" smtClean="0"/>
          </a:p>
          <a:p>
            <a:pPr marL="360000" indent="-36000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ru-RU" dirty="0" smtClean="0"/>
              <a:t>Количество </a:t>
            </a:r>
            <a:r>
              <a:rPr lang="ru-RU" dirty="0" err="1"/>
              <a:t>переваримых</a:t>
            </a:r>
            <a:r>
              <a:rPr lang="ru-RU" dirty="0"/>
              <a:t> веществ вычисляется как разность между средним суточным потреблением и средним выделением веществ из организма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59213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/>
              <a:t>Методы определения обмена веществ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4294967295"/>
          </p:nvPr>
        </p:nvSpPr>
        <p:spPr>
          <a:xfrm>
            <a:off x="382137" y="1347741"/>
            <a:ext cx="11313994" cy="4670922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b="1" dirty="0" smtClean="0"/>
              <a:t>Балансовый метод: </a:t>
            </a:r>
            <a:r>
              <a:rPr lang="ru-RU" i="1" dirty="0" smtClean="0"/>
              <a:t>Баланс азота.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dirty="0" smtClean="0"/>
              <a:t>По нему определяют усвоение протеина корма, прирост или убыль белка в теле животного. Баланс азота выглядит следующим образом: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dirty="0" smtClean="0"/>
              <a:t>N</a:t>
            </a:r>
            <a:r>
              <a:rPr lang="ru-RU" baseline="-25000" dirty="0" smtClean="0"/>
              <a:t>корма </a:t>
            </a:r>
            <a:r>
              <a:rPr lang="ru-RU" dirty="0" smtClean="0"/>
              <a:t>= </a:t>
            </a:r>
            <a:r>
              <a:rPr lang="en-US" dirty="0" smtClean="0"/>
              <a:t>N</a:t>
            </a:r>
            <a:r>
              <a:rPr lang="ru-RU" baseline="-25000" dirty="0" smtClean="0"/>
              <a:t>кала </a:t>
            </a:r>
            <a:r>
              <a:rPr lang="ru-RU" dirty="0" smtClean="0"/>
              <a:t>+ </a:t>
            </a:r>
            <a:r>
              <a:rPr lang="en-US" dirty="0" smtClean="0"/>
              <a:t>N</a:t>
            </a:r>
            <a:r>
              <a:rPr lang="ru-RU" baseline="-25000" dirty="0" smtClean="0"/>
              <a:t>мочи </a:t>
            </a:r>
            <a:r>
              <a:rPr lang="ru-RU" dirty="0" smtClean="0"/>
              <a:t>+ </a:t>
            </a:r>
            <a:r>
              <a:rPr lang="en-US" dirty="0" smtClean="0"/>
              <a:t>N</a:t>
            </a:r>
            <a:r>
              <a:rPr lang="ru-RU" baseline="-25000" dirty="0" smtClean="0"/>
              <a:t>отложений</a:t>
            </a:r>
            <a:r>
              <a:rPr lang="ru-RU" dirty="0" smtClean="0"/>
              <a:t> + </a:t>
            </a:r>
            <a:r>
              <a:rPr lang="en-US" dirty="0" smtClean="0"/>
              <a:t>N</a:t>
            </a:r>
            <a:r>
              <a:rPr lang="ru-RU" baseline="-25000" dirty="0" smtClean="0"/>
              <a:t>продукции 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ru-RU" dirty="0" smtClean="0"/>
              <a:t>или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dirty="0" smtClean="0"/>
              <a:t>N</a:t>
            </a:r>
            <a:r>
              <a:rPr lang="ru-RU" baseline="-25000" dirty="0" smtClean="0"/>
              <a:t>отложений </a:t>
            </a:r>
            <a:r>
              <a:rPr lang="ru-RU" dirty="0" smtClean="0"/>
              <a:t>= </a:t>
            </a:r>
            <a:r>
              <a:rPr lang="en-US" dirty="0" smtClean="0"/>
              <a:t>N</a:t>
            </a:r>
            <a:r>
              <a:rPr lang="ru-RU" baseline="-25000" dirty="0" smtClean="0"/>
              <a:t>корма </a:t>
            </a:r>
            <a:r>
              <a:rPr lang="ru-RU" dirty="0" smtClean="0"/>
              <a:t>– (</a:t>
            </a:r>
            <a:r>
              <a:rPr lang="en-US" dirty="0" smtClean="0"/>
              <a:t>N</a:t>
            </a:r>
            <a:r>
              <a:rPr lang="ru-RU" baseline="-25000" dirty="0" smtClean="0"/>
              <a:t>кала </a:t>
            </a:r>
            <a:r>
              <a:rPr lang="ru-RU" dirty="0" smtClean="0"/>
              <a:t>+ </a:t>
            </a:r>
            <a:r>
              <a:rPr lang="en-US" dirty="0" smtClean="0"/>
              <a:t>N</a:t>
            </a:r>
            <a:r>
              <a:rPr lang="ru-RU" baseline="-25000" dirty="0" smtClean="0"/>
              <a:t>мочи</a:t>
            </a:r>
            <a:r>
              <a:rPr lang="ru-RU" dirty="0" smtClean="0"/>
              <a:t> + </a:t>
            </a:r>
            <a:r>
              <a:rPr lang="en-US" dirty="0" smtClean="0"/>
              <a:t>N</a:t>
            </a:r>
            <a:r>
              <a:rPr lang="ru-RU" baseline="-25000" dirty="0" smtClean="0"/>
              <a:t>продукции</a:t>
            </a:r>
            <a:r>
              <a:rPr lang="ru-RU" dirty="0" smtClean="0"/>
              <a:t>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dirty="0" smtClean="0"/>
              <a:t>Степень использования азота оценивается при помощи коэффициентов использования принятого в корме азота (</a:t>
            </a:r>
            <a:r>
              <a:rPr lang="ru-RU" dirty="0" err="1" smtClean="0"/>
              <a:t>КИ</a:t>
            </a:r>
            <a:r>
              <a:rPr lang="ru-RU" baseline="-25000" dirty="0" err="1" smtClean="0"/>
              <a:t>азота</a:t>
            </a:r>
            <a:r>
              <a:rPr lang="ru-RU" dirty="0" smtClean="0"/>
              <a:t>) и переваренного азота в организме животного (</a:t>
            </a:r>
            <a:r>
              <a:rPr lang="ru-RU" dirty="0" err="1" smtClean="0"/>
              <a:t>КИ</a:t>
            </a:r>
            <a:r>
              <a:rPr lang="ru-RU" baseline="-25000" dirty="0" err="1" smtClean="0"/>
              <a:t>пер.азота</a:t>
            </a:r>
            <a:r>
              <a:rPr lang="ru-RU" dirty="0" smtClean="0"/>
              <a:t>).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ru-RU" dirty="0" err="1" smtClean="0"/>
              <a:t>КИ</a:t>
            </a:r>
            <a:r>
              <a:rPr lang="ru-RU" baseline="-25000" dirty="0" err="1" smtClean="0"/>
              <a:t>азота</a:t>
            </a:r>
            <a:r>
              <a:rPr lang="ru-RU" dirty="0" smtClean="0"/>
              <a:t> = </a:t>
            </a:r>
            <a:r>
              <a:rPr lang="en-US" dirty="0" smtClean="0"/>
              <a:t>N</a:t>
            </a:r>
            <a:r>
              <a:rPr lang="ru-RU" baseline="-25000" dirty="0" smtClean="0"/>
              <a:t>отложений и молока</a:t>
            </a:r>
            <a:r>
              <a:rPr lang="ru-RU" dirty="0" smtClean="0"/>
              <a:t> х 100 : </a:t>
            </a:r>
            <a:r>
              <a:rPr lang="en-US" dirty="0" smtClean="0"/>
              <a:t>N</a:t>
            </a:r>
            <a:r>
              <a:rPr lang="ru-RU" baseline="-25000" dirty="0" smtClean="0"/>
              <a:t>корма</a:t>
            </a:r>
            <a:endParaRPr lang="ru-RU" dirty="0" smtClean="0"/>
          </a:p>
          <a:p>
            <a:pPr marL="0" indent="0" algn="ctr">
              <a:lnSpc>
                <a:spcPct val="120000"/>
              </a:lnSpc>
              <a:buNone/>
            </a:pPr>
            <a:r>
              <a:rPr lang="ru-RU" dirty="0" err="1" smtClean="0"/>
              <a:t>КИ</a:t>
            </a:r>
            <a:r>
              <a:rPr lang="ru-RU" baseline="-25000" dirty="0" err="1" smtClean="0"/>
              <a:t>пер.азота</a:t>
            </a:r>
            <a:r>
              <a:rPr lang="ru-RU" dirty="0" smtClean="0"/>
              <a:t> = </a:t>
            </a:r>
            <a:r>
              <a:rPr lang="en-US" dirty="0" smtClean="0"/>
              <a:t>N</a:t>
            </a:r>
            <a:r>
              <a:rPr lang="ru-RU" baseline="-25000" dirty="0" smtClean="0"/>
              <a:t>отложений и молока</a:t>
            </a:r>
            <a:r>
              <a:rPr lang="ru-RU" dirty="0" smtClean="0"/>
              <a:t> х 100 : </a:t>
            </a:r>
            <a:r>
              <a:rPr lang="en-US" dirty="0" smtClean="0"/>
              <a:t>N</a:t>
            </a:r>
            <a:r>
              <a:rPr lang="ru-RU" baseline="-25000" dirty="0" smtClean="0"/>
              <a:t>переваренный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894346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smtClean="0"/>
              <a:t>Методы определения обмена веществ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Текст 2"/>
              <p:cNvSpPr>
                <a:spLocks noGrp="1"/>
              </p:cNvSpPr>
              <p:nvPr>
                <p:ph type="body" sz="quarter" idx="4294967295"/>
              </p:nvPr>
            </p:nvSpPr>
            <p:spPr>
              <a:xfrm>
                <a:off x="914400" y="1331108"/>
                <a:ext cx="10849970" cy="3718564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ru-RU" b="1" dirty="0" smtClean="0"/>
                  <a:t>Балансовый метод: </a:t>
                </a:r>
                <a:r>
                  <a:rPr lang="ru-RU" i="1" dirty="0" smtClean="0"/>
                  <a:t>Баланс углерода.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ru-RU" dirty="0" smtClean="0"/>
                  <a:t>По балансу углерода определяют усвоение углеводов и жиров кормов и величину отложения жира в организме. Баланс углерода выглядит таким образом: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ru-RU" dirty="0" smtClean="0"/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С</m:t>
                          </m:r>
                        </m:e>
                        <m:sub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корма</m:t>
                          </m:r>
                        </m:sub>
                      </m:sSub>
                      <m:r>
                        <a:rPr lang="ru-RU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С</m:t>
                          </m:r>
                        </m:e>
                        <m:sub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кала</m:t>
                          </m:r>
                        </m:sub>
                      </m:sSub>
                      <m:r>
                        <a:rPr lang="ru-RU" sz="2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С</m:t>
                          </m:r>
                        </m:e>
                        <m:sub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кишечных газов</m:t>
                          </m:r>
                        </m:sub>
                      </m:sSub>
                      <m:r>
                        <a:rPr lang="ru-RU" sz="2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С</m:t>
                          </m:r>
                        </m:e>
                        <m:sub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мочи</m:t>
                          </m:r>
                        </m:sub>
                      </m:sSub>
                      <m:r>
                        <a:rPr lang="ru-RU" sz="2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С</m:t>
                          </m:r>
                        </m:e>
                        <m:sub>
                          <m:sSub>
                            <m:sSubPr>
                              <m:ctrlPr>
                                <a:rPr lang="ru-RU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СО</m:t>
                              </m:r>
                            </m:e>
                            <m:sub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ru-RU" sz="2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С</m:t>
                          </m:r>
                        </m:e>
                        <m:sub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отложений</m:t>
                          </m:r>
                        </m:sub>
                      </m:sSub>
                      <m:r>
                        <a:rPr lang="ru-RU" sz="2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С</m:t>
                          </m:r>
                        </m:e>
                        <m:sub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продукции</m:t>
                          </m:r>
                        </m:sub>
                      </m:sSub>
                    </m:oMath>
                  </m:oMathPara>
                </a14:m>
                <a:endParaRPr lang="ru-RU" sz="2000" dirty="0"/>
              </a:p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ru-RU" dirty="0" smtClean="0"/>
                  <a:t>или</a:t>
                </a:r>
              </a:p>
              <a:p>
                <a:pPr marL="0" indent="0" algn="ctr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С</m:t>
                          </m:r>
                        </m:e>
                        <m:sub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отложений</m:t>
                          </m:r>
                        </m:sub>
                      </m:sSub>
                      <m:r>
                        <a:rPr lang="ru-RU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С</m:t>
                          </m:r>
                        </m:e>
                        <m:sub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корма</m:t>
                          </m:r>
                        </m:sub>
                      </m:sSub>
                      <m:r>
                        <a:rPr lang="ru-RU" sz="20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ru-RU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С</m:t>
                          </m:r>
                        </m:e>
                        <m:sub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кала</m:t>
                          </m:r>
                        </m:sub>
                      </m:sSub>
                      <m:r>
                        <a:rPr lang="ru-RU" sz="20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ru-RU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С</m:t>
                          </m:r>
                        </m:e>
                        <m:sub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кишечных газов</m:t>
                          </m:r>
                        </m:sub>
                      </m:sSub>
                      <m:r>
                        <a:rPr lang="ru-RU" sz="20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ru-RU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С</m:t>
                          </m:r>
                        </m:e>
                        <m:sub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мочи</m:t>
                          </m:r>
                        </m:sub>
                      </m:sSub>
                      <m:r>
                        <a:rPr lang="ru-RU" sz="20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ru-RU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С</m:t>
                          </m:r>
                        </m:e>
                        <m:sub>
                          <m:sSub>
                            <m:sSubPr>
                              <m:ctrlPr>
                                <a:rPr lang="ru-RU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СО</m:t>
                              </m:r>
                            </m:e>
                            <m:sub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ru-RU" sz="20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ru-RU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С</m:t>
                          </m:r>
                        </m:e>
                        <m:sub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продукции</m:t>
                          </m:r>
                        </m:sub>
                      </m:sSub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3" name="Текс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4294967295"/>
              </p:nvPr>
            </p:nvSpPr>
            <p:spPr>
              <a:xfrm>
                <a:off x="914400" y="1331108"/>
                <a:ext cx="10849970" cy="3718564"/>
              </a:xfrm>
              <a:prstGeom prst="rect">
                <a:avLst/>
              </a:prstGeom>
              <a:blipFill rotWithShape="1">
                <a:blip r:embed="rId2"/>
                <a:stretch>
                  <a:fillRect l="-1124" t="-1639" r="-1067" b="-32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684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b="1" dirty="0"/>
              <a:t>Балансовый метод: </a:t>
            </a:r>
            <a:r>
              <a:rPr lang="ru-RU" i="1" dirty="0"/>
              <a:t>Баланс углерода.</a:t>
            </a:r>
          </a:p>
          <a:p>
            <a:r>
              <a:rPr lang="ru-RU" dirty="0" smtClean="0"/>
              <a:t>Определение </a:t>
            </a:r>
            <a:r>
              <a:rPr lang="ru-RU" dirty="0"/>
              <a:t>баланса углерода очень сложно, так как необходимо учесть газообмен животного, а это возможно только в специальных </a:t>
            </a:r>
            <a:r>
              <a:rPr lang="ru-RU" dirty="0" err="1"/>
              <a:t>респирационных</a:t>
            </a:r>
            <a:r>
              <a:rPr lang="ru-RU" dirty="0"/>
              <a:t> камерах.</a:t>
            </a:r>
            <a:endParaRPr lang="ru-RU" b="1" dirty="0"/>
          </a:p>
        </p:txBody>
      </p:sp>
      <p:sp>
        <p:nvSpPr>
          <p:cNvPr id="7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/>
              <a:t>Методы определения обмена веществ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1445" y="5268036"/>
            <a:ext cx="4558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Схема </a:t>
            </a:r>
            <a:r>
              <a:rPr lang="ru-RU" dirty="0" err="1" smtClean="0"/>
              <a:t>респирационного</a:t>
            </a:r>
            <a:r>
              <a:rPr lang="ru-RU" dirty="0" smtClean="0"/>
              <a:t> аппарата для крупных животных </a:t>
            </a:r>
            <a:br>
              <a:rPr lang="ru-RU" dirty="0" smtClean="0"/>
            </a:br>
            <a:r>
              <a:rPr lang="ru-RU" dirty="0" smtClean="0"/>
              <a:t>(по С.Н.</a:t>
            </a:r>
            <a:r>
              <a:rPr lang="ru-RU" dirty="0"/>
              <a:t> </a:t>
            </a:r>
            <a:r>
              <a:rPr lang="ru-RU" dirty="0" err="1" smtClean="0"/>
              <a:t>Хохрину</a:t>
            </a:r>
            <a:r>
              <a:rPr lang="ru-RU" dirty="0" smtClean="0"/>
              <a:t>, 2004)</a:t>
            </a:r>
            <a:endParaRPr lang="ru-RU" dirty="0"/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58" y="1320518"/>
            <a:ext cx="4808913" cy="3740727"/>
          </a:xfrm>
        </p:spPr>
      </p:pic>
    </p:spTree>
    <p:extLst>
      <p:ext uri="{BB962C8B-B14F-4D97-AF65-F5344CB8AC3E}">
        <p14:creationId xmlns:p14="http://schemas.microsoft.com/office/powerpoint/2010/main" val="279961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/>
              <a:t>2. История </a:t>
            </a:r>
            <a:r>
              <a:rPr lang="ru-RU" dirty="0"/>
              <a:t>развития учения об общей питательности кормов </a:t>
            </a:r>
            <a:r>
              <a:rPr lang="ru-RU" dirty="0" smtClean="0"/>
              <a:t>и ее оценки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820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1. Сенные эквиваленты (1810 г.)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5"/>
          </p:nvPr>
        </p:nvSpPr>
        <p:spPr>
          <a:xfrm>
            <a:off x="5834346" y="1619211"/>
            <a:ext cx="5611419" cy="4316520"/>
          </a:xfrm>
        </p:spPr>
        <p:txBody>
          <a:bodyPr/>
          <a:lstStyle/>
          <a:p>
            <a:r>
              <a:rPr lang="ru-RU" dirty="0"/>
              <a:t>Альбрехт </a:t>
            </a:r>
            <a:r>
              <a:rPr lang="ru-RU" dirty="0" err="1" smtClean="0"/>
              <a:t>Тэер</a:t>
            </a:r>
            <a:r>
              <a:rPr lang="ru-RU" dirty="0" smtClean="0"/>
              <a:t> предложил таблицу взаимозаменяемости сена среднего качества с другими кормами, например:</a:t>
            </a:r>
          </a:p>
          <a:p>
            <a:r>
              <a:rPr lang="ru-RU" dirty="0" smtClean="0"/>
              <a:t>1 кг сена =	</a:t>
            </a:r>
            <a:r>
              <a:rPr lang="ru-RU" dirty="0"/>
              <a:t>0,5 </a:t>
            </a:r>
            <a:r>
              <a:rPr lang="ru-RU" dirty="0" smtClean="0"/>
              <a:t>кг овса</a:t>
            </a:r>
          </a:p>
          <a:p>
            <a:r>
              <a:rPr lang="ru-RU" dirty="0" smtClean="0"/>
              <a:t>		2 </a:t>
            </a:r>
            <a:r>
              <a:rPr lang="ru-RU" dirty="0"/>
              <a:t>кг картофеля</a:t>
            </a:r>
            <a:endParaRPr lang="ru-RU" dirty="0" smtClean="0"/>
          </a:p>
          <a:p>
            <a:r>
              <a:rPr lang="ru-RU" dirty="0" smtClean="0"/>
              <a:t>		5 кг свеклы</a:t>
            </a:r>
          </a:p>
          <a:p>
            <a:r>
              <a:rPr lang="ru-RU" dirty="0" smtClean="0"/>
              <a:t>		5 кг клевера</a:t>
            </a:r>
          </a:p>
          <a:p>
            <a:endParaRPr lang="ru-RU" dirty="0" smtClean="0"/>
          </a:p>
          <a:p>
            <a:r>
              <a:rPr lang="ru-RU" dirty="0" smtClean="0"/>
              <a:t>Способ оценки был эмпирическим и не имел физиологического обоснования.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95" y="1289573"/>
            <a:ext cx="3645131" cy="4975167"/>
          </a:xfrm>
        </p:spPr>
      </p:pic>
    </p:spTree>
    <p:extLst>
      <p:ext uri="{BB962C8B-B14F-4D97-AF65-F5344CB8AC3E}">
        <p14:creationId xmlns:p14="http://schemas.microsoft.com/office/powerpoint/2010/main" val="318118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2. Оценка питательности по химическому составу (1874 г.)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Текст 3"/>
              <p:cNvSpPr>
                <a:spLocks noGrp="1"/>
              </p:cNvSpPr>
              <p:nvPr>
                <p:ph type="body" sz="quarter" idx="15"/>
              </p:nvPr>
            </p:nvSpPr>
            <p:spPr>
              <a:xfrm>
                <a:off x="5834346" y="1619211"/>
                <a:ext cx="5906811" cy="4316520"/>
              </a:xfrm>
            </p:spPr>
            <p:txBody>
              <a:bodyPr/>
              <a:lstStyle/>
              <a:p>
                <a:r>
                  <a:rPr lang="ru-RU" dirty="0" smtClean="0"/>
                  <a:t>Эмиль Вольф разработал </a:t>
                </a:r>
                <a:r>
                  <a:rPr lang="ru-RU" dirty="0"/>
                  <a:t>таблицы химического состава кормов, </a:t>
                </a:r>
                <a:r>
                  <a:rPr lang="ru-RU" dirty="0" smtClean="0"/>
                  <a:t>предложил </a:t>
                </a:r>
                <a:r>
                  <a:rPr lang="ru-RU" dirty="0"/>
                  <a:t>новый метод </a:t>
                </a:r>
                <a:r>
                  <a:rPr lang="ru-RU" dirty="0" smtClean="0"/>
                  <a:t>оценки </a:t>
                </a:r>
                <a:r>
                  <a:rPr lang="ru-RU" dirty="0"/>
                  <a:t>питательности </a:t>
                </a:r>
                <a:r>
                  <a:rPr lang="ru-RU" dirty="0" smtClean="0"/>
                  <a:t>по </a:t>
                </a:r>
                <a:r>
                  <a:rPr lang="ru-RU" dirty="0"/>
                  <a:t>сумме </a:t>
                </a:r>
                <a:r>
                  <a:rPr lang="ru-RU" dirty="0" err="1"/>
                  <a:t>переваримых</a:t>
                </a:r>
                <a:r>
                  <a:rPr lang="ru-RU" dirty="0"/>
                  <a:t> органических </a:t>
                </a:r>
                <a:r>
                  <a:rPr lang="ru-RU" dirty="0" smtClean="0"/>
                  <a:t>веществ (СППВ):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СППВ=ПП+ПЖ</m:t>
                      </m:r>
                      <m:r>
                        <a:rPr 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×2,25+ПК+ПБЭВ</m:t>
                      </m:r>
                    </m:oMath>
                  </m:oMathPara>
                </a14:m>
                <a:endParaRPr lang="ru-RU" dirty="0" smtClean="0"/>
              </a:p>
              <a:p>
                <a:r>
                  <a:rPr lang="ru-RU" dirty="0" smtClean="0"/>
                  <a:t>Метод не учитывает роль отдельных питательных веществ в обменных процессах.</a:t>
                </a:r>
                <a:endParaRPr lang="ru-RU" dirty="0"/>
              </a:p>
            </p:txBody>
          </p:sp>
        </mc:Choice>
        <mc:Fallback xmlns="">
          <p:sp>
            <p:nvSpPr>
              <p:cNvPr id="4" name="Текс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5"/>
              </p:nvPr>
            </p:nvSpPr>
            <p:spPr>
              <a:xfrm>
                <a:off x="5834346" y="1619211"/>
                <a:ext cx="5906811" cy="4316520"/>
              </a:xfrm>
              <a:blipFill rotWithShape="0">
                <a:blip r:embed="rId3"/>
                <a:stretch>
                  <a:fillRect l="-1548" t="-1977" r="-31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/>
          <p:cNvPicPr>
            <a:picLocks noGrp="1" noChangeAspect="1"/>
          </p:cNvPicPr>
          <p:nvPr>
            <p:ph type="pic"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95" y="1281721"/>
            <a:ext cx="3645131" cy="4991793"/>
          </a:xfrm>
        </p:spPr>
      </p:pic>
    </p:spTree>
    <p:extLst>
      <p:ext uri="{BB962C8B-B14F-4D97-AF65-F5344CB8AC3E}">
        <p14:creationId xmlns:p14="http://schemas.microsoft.com/office/powerpoint/2010/main" val="29504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3. Крахмальный эквивалент (1905 г.)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Оскар Кельнер принял за эквивалент питательной ценности кормов 1 кг </a:t>
            </a:r>
            <a:r>
              <a:rPr lang="ru-RU" dirty="0" err="1"/>
              <a:t>переваримого</a:t>
            </a:r>
            <a:r>
              <a:rPr lang="ru-RU" dirty="0"/>
              <a:t> крахмала, обеспечивающий отложение в теле вола 248 г </a:t>
            </a:r>
            <a:r>
              <a:rPr lang="ru-RU" dirty="0" smtClean="0"/>
              <a:t>жира. Провел серию балансовых опытов по использованию углерода и азота питательных веществ.</a:t>
            </a:r>
            <a:endParaRPr lang="ru-RU" dirty="0"/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95" y="1287614"/>
            <a:ext cx="3645131" cy="4979324"/>
          </a:xfrm>
        </p:spPr>
      </p:pic>
    </p:spTree>
    <p:extLst>
      <p:ext uri="{BB962C8B-B14F-4D97-AF65-F5344CB8AC3E}">
        <p14:creationId xmlns:p14="http://schemas.microsoft.com/office/powerpoint/2010/main" val="3075754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="" xmlns:a16="http://schemas.microsoft.com/office/drawing/2014/main" id="{028E569E-2162-4592-8E75-9261EF2DB0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Обмен </a:t>
            </a:r>
            <a:r>
              <a:rPr lang="ru-RU" dirty="0"/>
              <a:t>углеводов, жиров (липидов), белков (протеинов) и методы их определения.</a:t>
            </a:r>
          </a:p>
          <a:p>
            <a:r>
              <a:rPr lang="ru-RU" dirty="0" smtClean="0"/>
              <a:t>История </a:t>
            </a:r>
            <a:r>
              <a:rPr lang="ru-RU" dirty="0"/>
              <a:t>развития учения об общей питательности кормов и </a:t>
            </a:r>
            <a:r>
              <a:rPr lang="ru-RU" dirty="0" smtClean="0"/>
              <a:t>ее оценки.</a:t>
            </a:r>
            <a:endParaRPr lang="ru-RU" dirty="0"/>
          </a:p>
          <a:p>
            <a:r>
              <a:rPr lang="ru-RU" dirty="0" smtClean="0"/>
              <a:t>Системы </a:t>
            </a:r>
            <a:r>
              <a:rPr lang="ru-RU" dirty="0"/>
              <a:t>оценки </a:t>
            </a:r>
            <a:r>
              <a:rPr lang="ru-RU" dirty="0" smtClean="0"/>
              <a:t>питательности </a:t>
            </a:r>
            <a:r>
              <a:rPr lang="ru-RU" dirty="0"/>
              <a:t>кормов, применяемые в настоящее </a:t>
            </a:r>
            <a:r>
              <a:rPr lang="ru-RU" dirty="0" smtClean="0"/>
              <a:t>время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448511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/>
              <a:t>4</a:t>
            </a:r>
            <a:r>
              <a:rPr lang="ru-RU" dirty="0" smtClean="0"/>
              <a:t>. Термы </a:t>
            </a:r>
            <a:r>
              <a:rPr lang="ru-RU" dirty="0" err="1" smtClean="0"/>
              <a:t>Армсби</a:t>
            </a:r>
            <a:r>
              <a:rPr lang="ru-RU" dirty="0" smtClean="0"/>
              <a:t> (1915 г.)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 smtClean="0"/>
              <a:t>Генри </a:t>
            </a:r>
            <a:r>
              <a:rPr lang="ru-RU" dirty="0" err="1" smtClean="0"/>
              <a:t>Армсби</a:t>
            </a:r>
            <a:r>
              <a:rPr lang="ru-RU" dirty="0" smtClean="0"/>
              <a:t> в 1915 г.</a:t>
            </a:r>
            <a:endParaRPr lang="ru-R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разработал схему энергетического баланса,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ввел понятие о валовой, </a:t>
            </a:r>
            <a:r>
              <a:rPr lang="ru-RU" dirty="0" err="1" smtClean="0"/>
              <a:t>переваримой</a:t>
            </a:r>
            <a:r>
              <a:rPr lang="ru-RU" dirty="0" smtClean="0"/>
              <a:t>, физиологически полезной и чистой энергии корма,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предложил </a:t>
            </a:r>
            <a:r>
              <a:rPr lang="ru-RU" b="1" dirty="0" smtClean="0"/>
              <a:t>термы</a:t>
            </a:r>
            <a:r>
              <a:rPr lang="ru-RU" dirty="0" smtClean="0"/>
              <a:t> – единицы чистой энергии, отложенной в виде белка и жира.</a:t>
            </a:r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95" y="1163811"/>
            <a:ext cx="3645131" cy="5228705"/>
          </a:xfrm>
        </p:spPr>
      </p:pic>
    </p:spTree>
    <p:extLst>
      <p:ext uri="{BB962C8B-B14F-4D97-AF65-F5344CB8AC3E}">
        <p14:creationId xmlns:p14="http://schemas.microsoft.com/office/powerpoint/2010/main" val="4286377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4. Термы </a:t>
            </a:r>
            <a:r>
              <a:rPr lang="ru-RU" dirty="0" err="1" smtClean="0"/>
              <a:t>Армсби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3"/>
              <p:cNvSpPr txBox="1">
                <a:spLocks noGrp="1" noChangeArrowheads="1"/>
              </p:cNvSpPr>
              <p:nvPr>
                <p:ph type="body" sz="quarter" idx="4294967295"/>
              </p:nvPr>
            </p:nvSpPr>
            <p:spPr>
              <a:xfrm>
                <a:off x="873457" y="1467585"/>
                <a:ext cx="9771797" cy="4316412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457200" indent="-457200" eaLnBrk="0" hangingPunct="0">
                  <a:defRPr sz="4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4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4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4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4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ru-RU" sz="2400" dirty="0" smtClean="0">
                    <a:latin typeface="+mn-lt"/>
                  </a:rPr>
                  <a:t>1 терм </a:t>
                </a:r>
                <a:r>
                  <a:rPr lang="ru-RU" sz="2400" dirty="0" err="1">
                    <a:latin typeface="+mn-lt"/>
                  </a:rPr>
                  <a:t>Армсби</a:t>
                </a:r>
                <a:r>
                  <a:rPr lang="ru-RU" sz="2400" dirty="0">
                    <a:latin typeface="+mn-lt"/>
                  </a:rPr>
                  <a:t> содержит 1000 Ккал чистой энергии или 4,187 МДж.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Э</m:t>
                          </m:r>
                        </m:e>
                        <m:sub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валовая</m:t>
                          </m:r>
                        </m:sub>
                      </m:sSub>
                      <m:r>
                        <a:rPr lang="ru-RU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Э</m:t>
                          </m:r>
                        </m:e>
                        <m:sub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корма</m:t>
                          </m:r>
                        </m:sub>
                      </m:sSub>
                    </m:oMath>
                  </m:oMathPara>
                </a14:m>
                <a:endParaRPr lang="ru-RU" sz="2400" dirty="0"/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Э</m:t>
                          </m:r>
                        </m:e>
                        <m:sub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переваримая</m:t>
                          </m:r>
                        </m:sub>
                      </m:sSub>
                      <m:r>
                        <a:rPr lang="ru-RU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Э</m:t>
                          </m:r>
                        </m:e>
                        <m:sub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корма</m:t>
                          </m:r>
                        </m:sub>
                      </m:sSub>
                      <m:r>
                        <a:rPr lang="ru-RU" sz="24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ru-RU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Э</m:t>
                          </m:r>
                        </m:e>
                        <m:sub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кала</m:t>
                          </m:r>
                        </m:sub>
                      </m:sSub>
                    </m:oMath>
                  </m:oMathPara>
                </a14:m>
                <a:endParaRPr lang="ru-RU" sz="2400" dirty="0"/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Э</m:t>
                          </m:r>
                        </m:e>
                        <m:sub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обменная</m:t>
                          </m:r>
                        </m:sub>
                      </m:sSub>
                      <m:r>
                        <a:rPr lang="ru-RU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Э</m:t>
                          </m:r>
                        </m:e>
                        <m:sub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переваримая</m:t>
                          </m:r>
                        </m:sub>
                      </m:sSub>
                      <m:r>
                        <a:rPr lang="ru-RU" sz="24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ru-RU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Э</m:t>
                          </m:r>
                        </m:e>
                        <m:sub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мочи</m:t>
                          </m:r>
                        </m:sub>
                      </m:sSub>
                      <m:r>
                        <a:rPr lang="ru-RU" sz="24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ru-RU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Э</m:t>
                          </m:r>
                        </m:e>
                        <m:sub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кишечных газов</m:t>
                          </m:r>
                        </m:sub>
                      </m:sSub>
                    </m:oMath>
                  </m:oMathPara>
                </a14:m>
                <a:endParaRPr lang="ru-RU" sz="2400" dirty="0"/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Э</m:t>
                          </m:r>
                        </m:e>
                        <m:sub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чистая</m:t>
                          </m:r>
                        </m:sub>
                      </m:sSub>
                      <m:r>
                        <a:rPr lang="ru-RU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Э</m:t>
                          </m:r>
                        </m:e>
                        <m:sub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обменная</m:t>
                          </m:r>
                        </m:sub>
                      </m:sSub>
                      <m:r>
                        <a:rPr lang="ru-RU" sz="24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ru-RU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Э</m:t>
                          </m:r>
                        </m:e>
                        <m:sub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теплопродукции</m:t>
                          </m:r>
                        </m:sub>
                      </m:sSub>
                    </m:oMath>
                  </m:oMathPara>
                </a14:m>
                <a:endParaRPr lang="ru-RU" sz="2400" dirty="0"/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endParaRPr lang="ru-RU" sz="2200" i="1" dirty="0" smtClean="0">
                  <a:latin typeface="Cambria Math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200" i="1">
                              <a:latin typeface="Cambria Math" panose="02040503050406030204" pitchFamily="18" charset="0"/>
                            </a:rPr>
                            <m:t>Э</m:t>
                          </m:r>
                        </m:e>
                        <m:sub>
                          <m:r>
                            <a:rPr lang="ru-RU" sz="2200" i="1">
                              <a:latin typeface="Cambria Math" panose="02040503050406030204" pitchFamily="18" charset="0"/>
                            </a:rPr>
                            <m:t>чистая</m:t>
                          </m:r>
                        </m:sub>
                      </m:sSub>
                      <m:r>
                        <a:rPr lang="ru-RU" sz="2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2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200" i="1">
                              <a:latin typeface="Cambria Math" panose="02040503050406030204" pitchFamily="18" charset="0"/>
                            </a:rPr>
                            <m:t>фактическое жироотложение, г×9,5</m:t>
                          </m:r>
                        </m:num>
                        <m:den>
                          <m:r>
                            <a:rPr lang="ru-RU" sz="2200" i="1">
                              <a:latin typeface="Cambria Math" panose="02040503050406030204" pitchFamily="18" charset="0"/>
                            </a:rPr>
                            <m:t>1000</m:t>
                          </m:r>
                        </m:den>
                      </m:f>
                      <m:r>
                        <a:rPr lang="ru-RU" sz="2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ru-RU" sz="2200" i="1">
                          <a:latin typeface="Cambria Math" panose="02040503050406030204" pitchFamily="18" charset="0"/>
                        </a:rPr>
                        <m:t> термов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7" name="Text Box 3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4294967295"/>
              </p:nvPr>
            </p:nvSpPr>
            <p:spPr>
              <a:xfrm>
                <a:off x="873457" y="1467585"/>
                <a:ext cx="9771797" cy="4316412"/>
              </a:xfrm>
              <a:prstGeom prst="rect">
                <a:avLst/>
              </a:prstGeom>
              <a:blipFill rotWithShape="1">
                <a:blip r:embed="rId2"/>
                <a:stretch>
                  <a:fillRect l="-936" t="-11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09618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/>
              <a:t>5</a:t>
            </a:r>
            <a:r>
              <a:rPr lang="ru-RU" dirty="0" smtClean="0"/>
              <a:t>. Скандинавская кормовая единица (1915 г.)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4294967295"/>
          </p:nvPr>
        </p:nvSpPr>
        <p:spPr>
          <a:xfrm>
            <a:off x="846161" y="1453937"/>
            <a:ext cx="10385946" cy="4168941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dirty="0" smtClean="0"/>
              <a:t>За 1 СКЕ принято продуктивное действие питательных веществ 1 кг ячменя.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dirty="0" smtClean="0"/>
              <a:t>	1 кг ячменя =	1 кг ржи, пшеницы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dirty="0" smtClean="0"/>
              <a:t> 				1,2 кг овса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dirty="0" smtClean="0"/>
              <a:t> 				9 кг силоса кукурузного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dirty="0" smtClean="0"/>
              <a:t>				2,5 кг сена лугового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dirty="0" smtClean="0"/>
              <a:t>				10 кг свеклы кормовой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dirty="0" smtClean="0"/>
              <a:t>				7 кг клевера зеленого</a:t>
            </a:r>
          </a:p>
          <a:p>
            <a:pPr marL="0" indent="0">
              <a:lnSpc>
                <a:spcPct val="100000"/>
              </a:lnSpc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79069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/>
              <a:t>6</a:t>
            </a:r>
            <a:r>
              <a:rPr lang="ru-RU" dirty="0" smtClean="0"/>
              <a:t>. Овсяная кормовая единица (1933 г.)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 err="1" smtClean="0"/>
              <a:t>Елий</a:t>
            </a:r>
            <a:r>
              <a:rPr lang="ru-RU" dirty="0" smtClean="0"/>
              <a:t> Анатольевич Богданов разработал овсяную кормовую единицу (ОКЕ).</a:t>
            </a:r>
          </a:p>
          <a:p>
            <a:r>
              <a:rPr lang="ru-RU" b="1" dirty="0"/>
              <a:t>1 </a:t>
            </a:r>
            <a:r>
              <a:rPr lang="ru-RU" b="1" dirty="0" smtClean="0"/>
              <a:t>ОКЕ </a:t>
            </a:r>
            <a:r>
              <a:rPr lang="ru-RU" dirty="0" smtClean="0"/>
              <a:t>= 1 </a:t>
            </a:r>
            <a:r>
              <a:rPr lang="ru-RU" dirty="0"/>
              <a:t>кг овса среднего качества с </a:t>
            </a:r>
            <a:r>
              <a:rPr lang="ru-RU" dirty="0" err="1" smtClean="0"/>
              <a:t>жироотлагающей</a:t>
            </a:r>
            <a:r>
              <a:rPr lang="ru-RU" dirty="0" smtClean="0"/>
              <a:t> </a:t>
            </a:r>
            <a:r>
              <a:rPr lang="ru-RU" dirty="0"/>
              <a:t>способностью 150 г или 0,6 </a:t>
            </a:r>
            <a:r>
              <a:rPr lang="ru-RU" dirty="0" smtClean="0"/>
              <a:t>крахмальных эквивалента.</a:t>
            </a:r>
          </a:p>
          <a:p>
            <a:r>
              <a:rPr lang="ru-RU" dirty="0" smtClean="0"/>
              <a:t>Применялась более 70 лет.</a:t>
            </a:r>
            <a:endParaRPr lang="ru-RU" dirty="0"/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95" y="1182933"/>
            <a:ext cx="3645131" cy="5191298"/>
          </a:xfrm>
        </p:spPr>
      </p:pic>
    </p:spTree>
    <p:extLst>
      <p:ext uri="{BB962C8B-B14F-4D97-AF65-F5344CB8AC3E}">
        <p14:creationId xmlns:p14="http://schemas.microsoft.com/office/powerpoint/2010/main" val="14821201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smtClean="0"/>
              <a:t>7. Оценка питательности кормов по обменной энергии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5"/>
          </p:nvPr>
        </p:nvSpPr>
        <p:spPr>
          <a:xfrm>
            <a:off x="668739" y="1455438"/>
            <a:ext cx="10577015" cy="431652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dirty="0" smtClean="0"/>
              <a:t>Разработана в </a:t>
            </a:r>
            <a:r>
              <a:rPr lang="ru-RU" dirty="0"/>
              <a:t>1965 году </a:t>
            </a:r>
            <a:r>
              <a:rPr lang="ru-RU" dirty="0" err="1" smtClean="0"/>
              <a:t>Блекстером</a:t>
            </a:r>
            <a:r>
              <a:rPr lang="ru-RU" dirty="0" smtClean="0"/>
              <a:t>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dirty="0" smtClean="0"/>
              <a:t>Обменная энергия корма или рациона представляет собой часть общей (валовой) энергии и используется организмом животного для поддержания жизни и образования продукции.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dirty="0" smtClean="0"/>
              <a:t>Содержание определяется: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dirty="0"/>
              <a:t>Метод прямого определения – по разности содержания </a:t>
            </a:r>
            <a:r>
              <a:rPr lang="ru-RU" dirty="0" smtClean="0"/>
              <a:t>энергии </a:t>
            </a:r>
            <a:r>
              <a:rPr lang="ru-RU" dirty="0"/>
              <a:t>в принятом корме и выделенной в кале, моче, газах;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dirty="0"/>
              <a:t>Путем расчета по уравнениям на основании данных по содержанию </a:t>
            </a:r>
            <a:r>
              <a:rPr lang="ru-RU" dirty="0" err="1"/>
              <a:t>переваримых</a:t>
            </a:r>
            <a:r>
              <a:rPr lang="ru-RU" dirty="0"/>
              <a:t> питательных </a:t>
            </a:r>
            <a:r>
              <a:rPr lang="ru-RU" dirty="0" smtClean="0"/>
              <a:t>веществ.</a:t>
            </a:r>
          </a:p>
        </p:txBody>
      </p:sp>
    </p:spTree>
    <p:extLst>
      <p:ext uri="{BB962C8B-B14F-4D97-AF65-F5344CB8AC3E}">
        <p14:creationId xmlns:p14="http://schemas.microsoft.com/office/powerpoint/2010/main" val="4708374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smtClean="0"/>
              <a:t>Расчет по содержанию переваримых питательных веществ</a:t>
            </a:r>
            <a:endParaRPr lang="ru-RU" dirty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64344" y="1202938"/>
            <a:ext cx="11263312" cy="757130"/>
          </a:xfrm>
          <a:prstGeom prst="rect">
            <a:avLst/>
          </a:prstGeom>
          <a:ln>
            <a:noFill/>
          </a:ln>
        </p:spPr>
        <p:txBody>
          <a:bodyPr>
            <a:normAutofit lnSpcReduction="10000"/>
          </a:bodyPr>
          <a:lstStyle/>
          <a:p>
            <a:pPr algn="ctr">
              <a:lnSpc>
                <a:spcPct val="90000"/>
              </a:lnSpc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ru-RU" sz="2800" dirty="0" smtClean="0">
                <a:solidFill>
                  <a:schemeClr val="dk1"/>
                </a:solidFill>
              </a:rPr>
              <a:t>Энергетическая</a:t>
            </a:r>
            <a:r>
              <a:rPr lang="en-US" sz="2800" dirty="0" smtClean="0">
                <a:solidFill>
                  <a:schemeClr val="dk1"/>
                </a:solidFill>
              </a:rPr>
              <a:t> </a:t>
            </a:r>
            <a:r>
              <a:rPr lang="ru-RU" sz="2800" dirty="0" smtClean="0">
                <a:solidFill>
                  <a:schemeClr val="dk1"/>
                </a:solidFill>
              </a:rPr>
              <a:t>ценность</a:t>
            </a:r>
            <a:r>
              <a:rPr lang="en-US" sz="2800" dirty="0" smtClean="0">
                <a:solidFill>
                  <a:schemeClr val="dk1"/>
                </a:solidFill>
              </a:rPr>
              <a:t> 1 г </a:t>
            </a:r>
            <a:r>
              <a:rPr lang="ru-RU" sz="2800" dirty="0" smtClean="0">
                <a:solidFill>
                  <a:schemeClr val="dk1"/>
                </a:solidFill>
              </a:rPr>
              <a:t>питательных</a:t>
            </a:r>
            <a:r>
              <a:rPr lang="en-US" sz="2800" dirty="0" smtClean="0">
                <a:solidFill>
                  <a:schemeClr val="dk1"/>
                </a:solidFill>
              </a:rPr>
              <a:t> </a:t>
            </a:r>
            <a:r>
              <a:rPr lang="ru-RU" sz="2800" dirty="0" smtClean="0">
                <a:solidFill>
                  <a:schemeClr val="dk1"/>
                </a:solidFill>
              </a:rPr>
              <a:t>веществ</a:t>
            </a:r>
            <a:r>
              <a:rPr lang="ru-RU" sz="2400" dirty="0" smtClean="0">
                <a:solidFill>
                  <a:schemeClr val="dk1"/>
                </a:solidFill>
              </a:rPr>
              <a:t/>
            </a:r>
            <a:br>
              <a:rPr lang="ru-RU" sz="2400" dirty="0" smtClean="0">
                <a:solidFill>
                  <a:schemeClr val="dk1"/>
                </a:solidFill>
              </a:rPr>
            </a:br>
            <a:r>
              <a:rPr lang="ru-RU" sz="2400" dirty="0" smtClean="0">
                <a:solidFill>
                  <a:schemeClr val="dk1"/>
                </a:solidFill>
              </a:rPr>
              <a:t>(</a:t>
            </a:r>
            <a:r>
              <a:rPr lang="ru-RU" sz="2400" dirty="0">
                <a:solidFill>
                  <a:schemeClr val="dk1"/>
                </a:solidFill>
              </a:rPr>
              <a:t>по </a:t>
            </a:r>
            <a:r>
              <a:rPr lang="en-US" sz="2400" dirty="0">
                <a:solidFill>
                  <a:schemeClr val="dk1"/>
                </a:solidFill>
              </a:rPr>
              <a:t>Ж.</a:t>
            </a:r>
            <a:r>
              <a:rPr lang="ru-RU" sz="2400" dirty="0">
                <a:solidFill>
                  <a:schemeClr val="dk1"/>
                </a:solidFill>
              </a:rPr>
              <a:t>  </a:t>
            </a:r>
            <a:r>
              <a:rPr lang="en-US" sz="2400" dirty="0">
                <a:solidFill>
                  <a:schemeClr val="dk1"/>
                </a:solidFill>
              </a:rPr>
              <a:t> </a:t>
            </a:r>
            <a:r>
              <a:rPr lang="en-US" sz="2400" dirty="0" err="1">
                <a:solidFill>
                  <a:schemeClr val="dk1"/>
                </a:solidFill>
              </a:rPr>
              <a:t>Аксельсон</a:t>
            </a:r>
            <a:r>
              <a:rPr lang="ru-RU" sz="2400" dirty="0">
                <a:solidFill>
                  <a:schemeClr val="dk1"/>
                </a:solidFill>
              </a:rPr>
              <a:t>у)</a:t>
            </a:r>
          </a:p>
        </p:txBody>
      </p:sp>
      <p:graphicFrame>
        <p:nvGraphicFramePr>
          <p:cNvPr id="8" name="Group 19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0397287"/>
              </p:ext>
            </p:extLst>
          </p:nvPr>
        </p:nvGraphicFramePr>
        <p:xfrm>
          <a:off x="616744" y="2068845"/>
          <a:ext cx="10958512" cy="3657600"/>
        </p:xfrm>
        <a:graphic>
          <a:graphicData uri="http://schemas.openxmlformats.org/drawingml/2006/table">
            <a:tbl>
              <a:tblPr firstCol="1">
                <a:tableStyleId>{5940675A-B579-460E-94D1-54222C63F5DA}</a:tableStyleId>
              </a:tblPr>
              <a:tblGrid>
                <a:gridCol w="315732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44717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35401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78672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Переваримый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протеин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В грубых кормах</a:t>
                      </a:r>
                      <a:endParaRPr kumimoji="0" lang="ru-RU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4,8 </a:t>
                      </a:r>
                      <a:r>
                        <a:rPr kumimoji="0" lang="ru-RU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ккал</a:t>
                      </a:r>
                      <a:endParaRPr kumimoji="0" lang="ru-RU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86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В концентратах</a:t>
                      </a:r>
                      <a:endParaRPr kumimoji="0" lang="ru-RU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4,5 ккал</a:t>
                      </a:r>
                      <a:endParaRPr kumimoji="0" lang="ru-RU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86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В силосе</a:t>
                      </a:r>
                      <a:endParaRPr kumimoji="0" lang="ru-RU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3,3 ккал</a:t>
                      </a:r>
                      <a:endParaRPr kumimoji="0" lang="ru-RU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86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В животных кормах</a:t>
                      </a:r>
                      <a:endParaRPr kumimoji="0" lang="ru-RU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4,5 ккал</a:t>
                      </a:r>
                      <a:endParaRPr kumimoji="0" lang="ru-RU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8672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noProof="0" dirty="0" err="1" smtClean="0">
                          <a:ln>
                            <a:noFill/>
                          </a:ln>
                          <a:effectLst/>
                        </a:rPr>
                        <a:t>Переваримый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ru-RU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жир</a:t>
                      </a:r>
                      <a:endParaRPr kumimoji="0" lang="ru-RU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В грубых кормах</a:t>
                      </a:r>
                      <a:endParaRPr kumimoji="0" lang="ru-RU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7,8 ккал</a:t>
                      </a:r>
                      <a:endParaRPr kumimoji="0" lang="ru-RU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786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В зерне</a:t>
                      </a:r>
                      <a:endParaRPr kumimoji="0" lang="ru-RU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8,3 ккал</a:t>
                      </a:r>
                      <a:endParaRPr kumimoji="0" lang="ru-RU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786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В масличных семенах</a:t>
                      </a:r>
                      <a:endParaRPr kumimoji="0" lang="ru-RU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8,8 ккал</a:t>
                      </a:r>
                      <a:endParaRPr kumimoji="0" lang="ru-RU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786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В животных кормах</a:t>
                      </a:r>
                      <a:endParaRPr kumimoji="0" lang="ru-RU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9,3 ккал</a:t>
                      </a:r>
                      <a:endParaRPr kumimoji="0" lang="ru-RU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78672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</a:t>
                      </a:r>
                      <a:r>
                        <a:rPr kumimoji="0" lang="ru-RU" sz="1800" u="none" strike="noStrike" cap="none" normalizeH="0" baseline="0" noProof="0" dirty="0" err="1" smtClean="0">
                          <a:ln>
                            <a:noFill/>
                          </a:ln>
                          <a:effectLst/>
                        </a:rPr>
                        <a:t>ереварим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ые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БЭВ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3,7 ккал</a:t>
                      </a:r>
                      <a:endParaRPr kumimoji="0" lang="ru-RU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78672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Перевари</a:t>
                      </a:r>
                      <a:r>
                        <a:rPr kumimoji="0" lang="ru-RU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мая клетчатка</a:t>
                      </a:r>
                      <a:endParaRPr kumimoji="0" lang="ru-RU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2,9 ккал</a:t>
                      </a:r>
                      <a:endParaRPr kumimoji="0" lang="ru-RU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02864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/>
              <a:t>3</a:t>
            </a:r>
            <a:r>
              <a:rPr lang="ru-RU" dirty="0"/>
              <a:t>. Системы оценки питательности кормов, применяемые в настоящее время</a:t>
            </a:r>
          </a:p>
        </p:txBody>
      </p:sp>
    </p:spTree>
    <p:extLst>
      <p:ext uri="{BB962C8B-B14F-4D97-AF65-F5344CB8AC3E}">
        <p14:creationId xmlns:p14="http://schemas.microsoft.com/office/powerpoint/2010/main" val="25320101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Энергетическая питательность корма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5"/>
          </p:nvPr>
        </p:nvSpPr>
        <p:spPr>
          <a:xfrm>
            <a:off x="484424" y="1359903"/>
            <a:ext cx="11170764" cy="4535929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b="1" dirty="0"/>
              <a:t>Энергия</a:t>
            </a:r>
            <a:r>
              <a:rPr lang="ru-RU" dirty="0"/>
              <a:t> – один из основных показателей питательной ценности корма для животного </a:t>
            </a:r>
            <a:r>
              <a:rPr lang="ru-RU" dirty="0" smtClean="0"/>
              <a:t>организма.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endParaRPr lang="ru-RU" dirty="0" smtClean="0"/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b="1" dirty="0" smtClean="0"/>
              <a:t>Энергетическая </a:t>
            </a:r>
            <a:r>
              <a:rPr lang="ru-RU" b="1" dirty="0"/>
              <a:t>питательность</a:t>
            </a:r>
            <a:r>
              <a:rPr lang="ru-RU" dirty="0"/>
              <a:t> – это свойство корма удовлетворят потребность животных в органическом веществе, содержащем доступную для него </a:t>
            </a:r>
            <a:r>
              <a:rPr lang="ru-RU" dirty="0" smtClean="0"/>
              <a:t>энергию.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endParaRPr lang="ru-RU" dirty="0"/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dirty="0"/>
              <a:t>В качестве единиц энергии используется калория и джоуль.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b="1" dirty="0"/>
              <a:t>Калория</a:t>
            </a:r>
            <a:r>
              <a:rPr lang="ru-RU" dirty="0"/>
              <a:t> – количество энергии в виде тепла, необходимое для повышения температуры 1 г воды на 1ºС при давлении в 1 атм. и температуре среды в пределах 14,5-15,5ºС.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endParaRPr lang="ru-RU" dirty="0"/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dirty="0"/>
              <a:t>1 калория = 4,1868 Дж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dirty="0"/>
              <a:t>1 Дж = 0,2388 </a:t>
            </a:r>
            <a:r>
              <a:rPr lang="ru-RU" dirty="0" smtClean="0"/>
              <a:t>кал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90121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673364" y="1166649"/>
            <a:ext cx="3957145" cy="756745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Валовая энергия питательных веществ корма – 100%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371599" y="2254469"/>
            <a:ext cx="3957145" cy="75674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Потери энергии с калом и газами – 25% + 7%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864771" y="2254468"/>
            <a:ext cx="3957145" cy="756745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Переваримая</a:t>
            </a:r>
            <a:r>
              <a:rPr lang="ru-RU" dirty="0" smtClean="0"/>
              <a:t> энергия – 68%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371598" y="3342288"/>
            <a:ext cx="3957145" cy="75674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Потери энергии с мочой – 13%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864770" y="3373818"/>
            <a:ext cx="3957145" cy="756745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Обменная энергия (ОЭ) – 55%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371597" y="4430107"/>
            <a:ext cx="3957145" cy="75674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Теплопродукция при обмене веществ – 12%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371597" y="5391804"/>
            <a:ext cx="3957145" cy="75674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Энергия поддержания жизни – 26%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864769" y="5391804"/>
            <a:ext cx="3957145" cy="756749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Энергия, усвоенная в продукции – 17%</a:t>
            </a:r>
            <a:endParaRPr lang="ru-RU" dirty="0"/>
          </a:p>
        </p:txBody>
      </p:sp>
      <p:cxnSp>
        <p:nvCxnSpPr>
          <p:cNvPr id="17" name="Прямая со стрелкой 16"/>
          <p:cNvCxnSpPr>
            <a:stCxn id="5" idx="2"/>
            <a:endCxn id="6" idx="0"/>
          </p:cNvCxnSpPr>
          <p:nvPr/>
        </p:nvCxnSpPr>
        <p:spPr>
          <a:xfrm flipH="1">
            <a:off x="3350172" y="1923394"/>
            <a:ext cx="2301765" cy="331075"/>
          </a:xfrm>
          <a:prstGeom prst="straightConnector1">
            <a:avLst/>
          </a:prstGeom>
          <a:ln w="38100">
            <a:headEnd type="oval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5" idx="2"/>
            <a:endCxn id="7" idx="0"/>
          </p:cNvCxnSpPr>
          <p:nvPr/>
        </p:nvCxnSpPr>
        <p:spPr>
          <a:xfrm>
            <a:off x="5651937" y="1923394"/>
            <a:ext cx="2191407" cy="331074"/>
          </a:xfrm>
          <a:prstGeom prst="straightConnector1">
            <a:avLst/>
          </a:prstGeom>
          <a:ln w="38100">
            <a:headEnd type="oval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7" idx="2"/>
            <a:endCxn id="10" idx="0"/>
          </p:cNvCxnSpPr>
          <p:nvPr/>
        </p:nvCxnSpPr>
        <p:spPr>
          <a:xfrm flipH="1">
            <a:off x="3350171" y="3011213"/>
            <a:ext cx="4493173" cy="331075"/>
          </a:xfrm>
          <a:prstGeom prst="straightConnector1">
            <a:avLst/>
          </a:prstGeom>
          <a:ln w="38100">
            <a:headEnd type="oval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7" idx="2"/>
            <a:endCxn id="11" idx="0"/>
          </p:cNvCxnSpPr>
          <p:nvPr/>
        </p:nvCxnSpPr>
        <p:spPr>
          <a:xfrm flipH="1">
            <a:off x="7843343" y="3011213"/>
            <a:ext cx="1" cy="362605"/>
          </a:xfrm>
          <a:prstGeom prst="straightConnector1">
            <a:avLst/>
          </a:prstGeom>
          <a:ln w="38100">
            <a:headEnd type="oval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11" idx="2"/>
            <a:endCxn id="12" idx="0"/>
          </p:cNvCxnSpPr>
          <p:nvPr/>
        </p:nvCxnSpPr>
        <p:spPr>
          <a:xfrm flipH="1">
            <a:off x="3350170" y="4130563"/>
            <a:ext cx="4493173" cy="299544"/>
          </a:xfrm>
          <a:prstGeom prst="straightConnector1">
            <a:avLst/>
          </a:prstGeom>
          <a:ln w="38100">
            <a:headEnd type="oval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11" idx="2"/>
            <a:endCxn id="14" idx="0"/>
          </p:cNvCxnSpPr>
          <p:nvPr/>
        </p:nvCxnSpPr>
        <p:spPr>
          <a:xfrm flipH="1">
            <a:off x="7843342" y="4130563"/>
            <a:ext cx="1" cy="1261241"/>
          </a:xfrm>
          <a:prstGeom prst="straightConnector1">
            <a:avLst/>
          </a:prstGeom>
          <a:ln w="38100">
            <a:headEnd type="oval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11" idx="2"/>
            <a:endCxn id="13" idx="0"/>
          </p:cNvCxnSpPr>
          <p:nvPr/>
        </p:nvCxnSpPr>
        <p:spPr>
          <a:xfrm flipH="1">
            <a:off x="3350170" y="4130563"/>
            <a:ext cx="4493173" cy="1261241"/>
          </a:xfrm>
          <a:prstGeom prst="straightConnector1">
            <a:avLst/>
          </a:prstGeom>
          <a:ln w="38100">
            <a:headEnd type="oval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Текст 3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Схема энергетического баланса у бычка массой 500 кг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3878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Оценка питательности кормов по обменной энергии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Текст 2"/>
              <p:cNvSpPr>
                <a:spLocks noGrp="1"/>
              </p:cNvSpPr>
              <p:nvPr>
                <p:ph type="body" sz="quarter" idx="15"/>
              </p:nvPr>
            </p:nvSpPr>
            <p:spPr>
              <a:xfrm>
                <a:off x="504967" y="1428142"/>
                <a:ext cx="11218460" cy="4316520"/>
              </a:xfrm>
            </p:spPr>
            <p:txBody>
              <a:bodyPr>
                <a:normAutofit/>
              </a:bodyPr>
              <a:lstStyle/>
              <a:p>
                <a:r>
                  <a:rPr lang="ru-RU" dirty="0" smtClean="0"/>
                  <a:t>Согласно </a:t>
                </a:r>
                <a:r>
                  <a:rPr lang="ru-RU" b="1" dirty="0" smtClean="0"/>
                  <a:t>уравнениям регрессии:</a:t>
                </a:r>
              </a:p>
              <a:p>
                <a:endParaRPr lang="ru-RU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/>
                            </a:rPr>
                            <m:t>ОЭ</m:t>
                          </m:r>
                        </m:e>
                        <m:sub>
                          <m:r>
                            <a:rPr lang="ru-RU" i="1">
                              <a:latin typeface="Cambria Math"/>
                            </a:rPr>
                            <m:t>КРС</m:t>
                          </m:r>
                        </m:sub>
                      </m:sSub>
                      <m:r>
                        <a:rPr lang="ru-RU" i="1">
                          <a:latin typeface="Cambria Math"/>
                        </a:rPr>
                        <m:t>=17,46П</m:t>
                      </m:r>
                      <m:r>
                        <a:rPr lang="ru-RU" b="0" i="1" smtClean="0">
                          <a:latin typeface="Cambria Math"/>
                        </a:rPr>
                        <m:t>П</m:t>
                      </m:r>
                      <m:r>
                        <a:rPr lang="ru-RU" i="1">
                          <a:latin typeface="Cambria Math"/>
                        </a:rPr>
                        <m:t>+31,32 П</m:t>
                      </m:r>
                      <m:r>
                        <a:rPr lang="ru-RU" b="0" i="1" smtClean="0">
                          <a:latin typeface="Cambria Math"/>
                        </a:rPr>
                        <m:t>Ж</m:t>
                      </m:r>
                      <m:r>
                        <a:rPr lang="ru-RU" i="1">
                          <a:latin typeface="Cambria Math"/>
                        </a:rPr>
                        <m:t>+13,65 П</m:t>
                      </m:r>
                      <m:r>
                        <a:rPr lang="ru-RU" b="0" i="1" smtClean="0">
                          <a:latin typeface="Cambria Math"/>
                        </a:rPr>
                        <m:t>К</m:t>
                      </m:r>
                      <m:r>
                        <a:rPr lang="ru-RU" i="1">
                          <a:latin typeface="Cambria Math"/>
                        </a:rPr>
                        <m:t>+14,78П</m:t>
                      </m:r>
                      <m:r>
                        <a:rPr lang="ru-RU" b="0" i="1" smtClean="0">
                          <a:latin typeface="Cambria Math"/>
                        </a:rPr>
                        <m:t>БЭВ</m:t>
                      </m:r>
                    </m:oMath>
                  </m:oMathPara>
                </a14:m>
                <a:endParaRPr lang="ru-RU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/>
                            </a:rPr>
                            <m:t>ОЭ</m:t>
                          </m:r>
                        </m:e>
                        <m:sub>
                          <m:r>
                            <a:rPr lang="ru-RU" b="0" i="1" smtClean="0">
                              <a:latin typeface="Cambria Math"/>
                            </a:rPr>
                            <m:t>овцы</m:t>
                          </m:r>
                        </m:sub>
                      </m:sSub>
                      <m:r>
                        <a:rPr lang="ru-RU" i="1">
                          <a:latin typeface="Cambria Math"/>
                        </a:rPr>
                        <m:t>=17,71П</m:t>
                      </m:r>
                      <m:r>
                        <a:rPr lang="ru-RU" b="0" i="1" smtClean="0">
                          <a:latin typeface="Cambria Math"/>
                        </a:rPr>
                        <m:t>П</m:t>
                      </m:r>
                      <m:r>
                        <a:rPr lang="ru-RU" i="1">
                          <a:latin typeface="Cambria Math"/>
                        </a:rPr>
                        <m:t>+37,89П</m:t>
                      </m:r>
                      <m:r>
                        <a:rPr lang="ru-RU" b="0" i="1" smtClean="0">
                          <a:latin typeface="Cambria Math"/>
                        </a:rPr>
                        <m:t>Ж</m:t>
                      </m:r>
                      <m:r>
                        <a:rPr lang="ru-RU" i="1">
                          <a:latin typeface="Cambria Math"/>
                        </a:rPr>
                        <m:t>+13,44П</m:t>
                      </m:r>
                      <m:r>
                        <a:rPr lang="ru-RU" b="0" i="1" smtClean="0">
                          <a:latin typeface="Cambria Math"/>
                        </a:rPr>
                        <m:t>К</m:t>
                      </m:r>
                      <m:r>
                        <a:rPr lang="ru-RU" i="1">
                          <a:latin typeface="Cambria Math"/>
                        </a:rPr>
                        <m:t>+14,78П</m:t>
                      </m:r>
                      <m:r>
                        <a:rPr lang="ru-RU" b="0" i="1" smtClean="0">
                          <a:latin typeface="Cambria Math"/>
                        </a:rPr>
                        <m:t>БЭВ</m:t>
                      </m:r>
                    </m:oMath>
                  </m:oMathPara>
                </a14:m>
                <a:endParaRPr lang="ru-RU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/>
                            </a:rPr>
                            <m:t>ОЭ</m:t>
                          </m:r>
                        </m:e>
                        <m:sub>
                          <m:r>
                            <a:rPr lang="ru-RU" b="0" i="1" smtClean="0">
                              <a:latin typeface="Cambria Math"/>
                            </a:rPr>
                            <m:t>лошади</m:t>
                          </m:r>
                        </m:sub>
                      </m:sSub>
                      <m:r>
                        <a:rPr lang="ru-RU" i="1">
                          <a:latin typeface="Cambria Math"/>
                        </a:rPr>
                        <m:t>=19,46П</m:t>
                      </m:r>
                      <m:r>
                        <a:rPr lang="ru-RU" b="0" i="1" smtClean="0">
                          <a:latin typeface="Cambria Math"/>
                        </a:rPr>
                        <m:t>П</m:t>
                      </m:r>
                      <m:r>
                        <a:rPr lang="ru-RU" i="1">
                          <a:latin typeface="Cambria Math"/>
                        </a:rPr>
                        <m:t>+35,43П</m:t>
                      </m:r>
                      <m:r>
                        <a:rPr lang="ru-RU" b="0" i="1" smtClean="0">
                          <a:latin typeface="Cambria Math"/>
                        </a:rPr>
                        <m:t>Ж</m:t>
                      </m:r>
                      <m:r>
                        <a:rPr lang="ru-RU" i="1">
                          <a:latin typeface="Cambria Math"/>
                        </a:rPr>
                        <m:t>+15,95П</m:t>
                      </m:r>
                      <m:r>
                        <a:rPr lang="ru-RU" b="0" i="1" smtClean="0">
                          <a:latin typeface="Cambria Math"/>
                        </a:rPr>
                        <m:t>К</m:t>
                      </m:r>
                      <m:r>
                        <a:rPr lang="ru-RU" i="1">
                          <a:latin typeface="Cambria Math"/>
                        </a:rPr>
                        <m:t>+15,95П</m:t>
                      </m:r>
                      <m:r>
                        <a:rPr lang="ru-RU" b="0" i="1" smtClean="0">
                          <a:latin typeface="Cambria Math"/>
                        </a:rPr>
                        <m:t>БЭВ</m:t>
                      </m:r>
                    </m:oMath>
                  </m:oMathPara>
                </a14:m>
                <a:endParaRPr lang="ru-RU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/>
                            </a:rPr>
                            <m:t>ОЭ</m:t>
                          </m:r>
                        </m:e>
                        <m:sub>
                          <m:r>
                            <a:rPr lang="ru-RU" b="0" i="1" smtClean="0">
                              <a:latin typeface="Cambria Math"/>
                            </a:rPr>
                            <m:t>свиньи</m:t>
                          </m:r>
                        </m:sub>
                      </m:sSub>
                      <m:r>
                        <a:rPr lang="ru-RU" i="1">
                          <a:latin typeface="Cambria Math"/>
                        </a:rPr>
                        <m:t>=20,85П</m:t>
                      </m:r>
                      <m:r>
                        <a:rPr lang="ru-RU" b="0" i="1" smtClean="0">
                          <a:latin typeface="Cambria Math"/>
                        </a:rPr>
                        <m:t>П</m:t>
                      </m:r>
                      <m:r>
                        <a:rPr lang="ru-RU" i="1">
                          <a:latin typeface="Cambria Math"/>
                        </a:rPr>
                        <m:t>+36,30П</m:t>
                      </m:r>
                      <m:r>
                        <a:rPr lang="ru-RU" b="0" i="1" smtClean="0">
                          <a:latin typeface="Cambria Math"/>
                        </a:rPr>
                        <m:t>Ж</m:t>
                      </m:r>
                      <m:r>
                        <a:rPr lang="ru-RU" i="1">
                          <a:latin typeface="Cambria Math"/>
                        </a:rPr>
                        <m:t>+14,27П</m:t>
                      </m:r>
                      <m:r>
                        <a:rPr lang="ru-RU" b="0" i="1" smtClean="0">
                          <a:latin typeface="Cambria Math"/>
                        </a:rPr>
                        <m:t>К</m:t>
                      </m:r>
                      <m:r>
                        <a:rPr lang="ru-RU" i="1">
                          <a:latin typeface="Cambria Math"/>
                        </a:rPr>
                        <m:t>+16,95П</m:t>
                      </m:r>
                      <m:r>
                        <a:rPr lang="ru-RU" b="0" i="1" smtClean="0">
                          <a:latin typeface="Cambria Math"/>
                        </a:rPr>
                        <m:t>БЭВ</m:t>
                      </m:r>
                    </m:oMath>
                  </m:oMathPara>
                </a14:m>
                <a:endParaRPr lang="ru-RU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/>
                            </a:rPr>
                            <m:t>ОЭ</m:t>
                          </m:r>
                        </m:e>
                        <m:sub>
                          <m:r>
                            <a:rPr lang="ru-RU" b="0" i="1" smtClean="0">
                              <a:latin typeface="Cambria Math"/>
                            </a:rPr>
                            <m:t>птицы</m:t>
                          </m:r>
                        </m:sub>
                      </m:sSub>
                      <m:r>
                        <a:rPr lang="ru-RU" i="1">
                          <a:latin typeface="Cambria Math"/>
                        </a:rPr>
                        <m:t>=17,84П</m:t>
                      </m:r>
                      <m:r>
                        <a:rPr lang="ru-RU" b="0" i="1" smtClean="0">
                          <a:latin typeface="Cambria Math"/>
                        </a:rPr>
                        <m:t>П</m:t>
                      </m:r>
                      <m:r>
                        <a:rPr lang="ru-RU" i="1">
                          <a:latin typeface="Cambria Math"/>
                        </a:rPr>
                        <m:t>+39,78П</m:t>
                      </m:r>
                      <m:r>
                        <a:rPr lang="ru-RU" b="0" i="1" smtClean="0">
                          <a:latin typeface="Cambria Math"/>
                        </a:rPr>
                        <m:t>Ж</m:t>
                      </m:r>
                      <m:r>
                        <a:rPr lang="ru-RU" i="1">
                          <a:latin typeface="Cambria Math"/>
                        </a:rPr>
                        <m:t>+17,71П</m:t>
                      </m:r>
                      <m:r>
                        <a:rPr lang="ru-RU" b="0" i="1" smtClean="0">
                          <a:latin typeface="Cambria Math"/>
                        </a:rPr>
                        <m:t>К</m:t>
                      </m:r>
                      <m:r>
                        <a:rPr lang="ru-RU" i="1">
                          <a:latin typeface="Cambria Math"/>
                        </a:rPr>
                        <m:t>+17,71П</m:t>
                      </m:r>
                      <m:r>
                        <a:rPr lang="ru-RU" b="0" i="1" smtClean="0">
                          <a:latin typeface="Cambria Math"/>
                        </a:rPr>
                        <m:t>БЭВ</m:t>
                      </m:r>
                    </m:oMath>
                  </m:oMathPara>
                </a14:m>
                <a:endParaRPr lang="ru-RU" dirty="0"/>
              </a:p>
              <a:p>
                <a:endParaRPr lang="ru-RU" dirty="0" smtClean="0"/>
              </a:p>
              <a:p>
                <a:r>
                  <a:rPr lang="ru-RU" dirty="0" smtClean="0"/>
                  <a:t>Определяется количество обменной энергии в кДж/кг сухого вещества.</a:t>
                </a:r>
              </a:p>
            </p:txBody>
          </p:sp>
        </mc:Choice>
        <mc:Fallback>
          <p:sp>
            <p:nvSpPr>
              <p:cNvPr id="3" name="Текс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5"/>
              </p:nvPr>
            </p:nvSpPr>
            <p:spPr>
              <a:xfrm>
                <a:off x="504967" y="1428142"/>
                <a:ext cx="11218460" cy="4316520"/>
              </a:xfrm>
              <a:blipFill rotWithShape="1">
                <a:blip r:embed="rId2"/>
                <a:stretch>
                  <a:fillRect l="-870" t="-19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9196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="" xmlns:a16="http://schemas.microsoft.com/office/drawing/2014/main" id="{15C38983-8FE2-4C76-B570-AEC66AAD15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1. Обмен углеводов, жиров (липидов), белков (протеинов) и методы их определения</a:t>
            </a:r>
          </a:p>
        </p:txBody>
      </p:sp>
    </p:spTree>
    <p:extLst>
      <p:ext uri="{BB962C8B-B14F-4D97-AF65-F5344CB8AC3E}">
        <p14:creationId xmlns:p14="http://schemas.microsoft.com/office/powerpoint/2010/main" val="20843550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Оценка питательности кормов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5"/>
          </p:nvPr>
        </p:nvSpPr>
        <p:spPr>
          <a:xfrm>
            <a:off x="811971" y="1441790"/>
            <a:ext cx="10761330" cy="3307631"/>
          </a:xfrm>
        </p:spPr>
        <p:txBody>
          <a:bodyPr>
            <a:normAutofit/>
          </a:bodyPr>
          <a:lstStyle/>
          <a:p>
            <a:r>
              <a:rPr lang="ru-RU" b="1" dirty="0" smtClean="0"/>
              <a:t>Овсяная кормовая единица (ОКЕ).</a:t>
            </a:r>
          </a:p>
          <a:p>
            <a:r>
              <a:rPr lang="ru-RU" dirty="0" smtClean="0"/>
              <a:t>Это питательность 1 кг овса среднего качества с </a:t>
            </a:r>
            <a:r>
              <a:rPr lang="ru-RU" dirty="0" err="1" smtClean="0"/>
              <a:t>жироотлагающей</a:t>
            </a:r>
            <a:r>
              <a:rPr lang="ru-RU" dirty="0" smtClean="0"/>
              <a:t> способностью 150 г или 1414 ккал чистой энергии.</a:t>
            </a:r>
          </a:p>
          <a:p>
            <a:endParaRPr lang="ru-RU" dirty="0"/>
          </a:p>
          <a:p>
            <a:r>
              <a:rPr lang="ru-RU" dirty="0" smtClean="0"/>
              <a:t>До </a:t>
            </a:r>
            <a:r>
              <a:rPr lang="ru-RU" dirty="0"/>
              <a:t>1985 г. в СССР энергетическая питательность кормов и энергетические потребности животных выражались только в овсяных кормовых </a:t>
            </a:r>
            <a:r>
              <a:rPr lang="ru-RU" dirty="0" smtClean="0"/>
              <a:t>единицах.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92464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Оценка питательности кормов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Текст 3"/>
              <p:cNvSpPr>
                <a:spLocks noGrp="1"/>
              </p:cNvSpPr>
              <p:nvPr>
                <p:ph type="body" sz="quarter" idx="15"/>
              </p:nvPr>
            </p:nvSpPr>
            <p:spPr>
              <a:xfrm>
                <a:off x="859809" y="1414495"/>
                <a:ext cx="10255709" cy="3771654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ru-RU" b="1" dirty="0" smtClean="0"/>
                  <a:t>Сумма </a:t>
                </a:r>
                <a:r>
                  <a:rPr lang="ru-RU" b="1" dirty="0" err="1" smtClean="0"/>
                  <a:t>переваримых</a:t>
                </a:r>
                <a:r>
                  <a:rPr lang="ru-RU" b="1" dirty="0" smtClean="0"/>
                  <a:t> питательных веществ (СППВ).</a:t>
                </a:r>
              </a:p>
              <a:p>
                <a:pPr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endParaRPr lang="ru-RU" dirty="0" smtClean="0"/>
              </a:p>
              <a:p>
                <a:pPr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/>
                        </a:rPr>
                        <m:t>СППВ=П</m:t>
                      </m:r>
                      <m:r>
                        <a:rPr lang="ru-RU" b="0" i="1" smtClean="0">
                          <a:latin typeface="Cambria Math"/>
                        </a:rPr>
                        <m:t>П</m:t>
                      </m:r>
                      <m:r>
                        <a:rPr lang="ru-RU" b="0" i="1" smtClean="0">
                          <a:latin typeface="Cambria Math"/>
                        </a:rPr>
                        <m:t>+П</m:t>
                      </m:r>
                      <m:r>
                        <a:rPr lang="ru-RU" b="0" i="1" smtClean="0">
                          <a:latin typeface="Cambria Math"/>
                        </a:rPr>
                        <m:t>К</m:t>
                      </m:r>
                      <m:r>
                        <a:rPr lang="ru-RU" b="0" i="1" smtClean="0">
                          <a:latin typeface="Cambria Math"/>
                        </a:rPr>
                        <m:t>+П</m:t>
                      </m:r>
                      <m:r>
                        <a:rPr lang="ru-RU" b="0" i="1" smtClean="0">
                          <a:latin typeface="Cambria Math"/>
                        </a:rPr>
                        <m:t>БЭВ</m:t>
                      </m:r>
                      <m:r>
                        <a:rPr lang="ru-RU" b="0" i="1" smtClean="0">
                          <a:latin typeface="Cambria Math"/>
                        </a:rPr>
                        <m:t>+П</m:t>
                      </m:r>
                      <m:r>
                        <a:rPr lang="ru-RU" b="0" i="1" smtClean="0">
                          <a:latin typeface="Cambria Math"/>
                        </a:rPr>
                        <m:t>Ж</m:t>
                      </m:r>
                      <m:r>
                        <a:rPr lang="ru-RU" b="0" i="1" smtClean="0">
                          <a:latin typeface="Cambria Math"/>
                          <a:ea typeface="Cambria Math"/>
                        </a:rPr>
                        <m:t>×2,25</m:t>
                      </m:r>
                    </m:oMath>
                  </m:oMathPara>
                </a14:m>
                <a:endParaRPr lang="ru-RU" dirty="0" smtClean="0"/>
              </a:p>
              <a:p>
                <a:pPr algn="ctr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ru-RU" dirty="0" smtClean="0"/>
                  <a:t>Или</a:t>
                </a:r>
              </a:p>
              <a:p>
                <a:pPr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latin typeface="Cambria Math"/>
                        </a:rPr>
                        <m:t>СППВ</m:t>
                      </m:r>
                      <m:r>
                        <a:rPr lang="ru-RU" b="0" i="1" smtClean="0">
                          <a:latin typeface="Cambria Math"/>
                        </a:rPr>
                        <m:t>, %</m:t>
                      </m:r>
                      <m:r>
                        <a:rPr lang="ru-RU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/>
                            </a:rPr>
                            <m:t>П</m:t>
                          </m:r>
                          <m:r>
                            <a:rPr lang="ru-RU" b="0" i="1" smtClean="0">
                              <a:latin typeface="Cambria Math"/>
                            </a:rPr>
                            <m:t>П</m:t>
                          </m:r>
                          <m:r>
                            <a:rPr lang="ru-RU" i="1">
                              <a:latin typeface="Cambria Math"/>
                            </a:rPr>
                            <m:t>+П</m:t>
                          </m:r>
                          <m:r>
                            <a:rPr lang="ru-RU" b="0" i="1" smtClean="0">
                              <a:latin typeface="Cambria Math"/>
                            </a:rPr>
                            <m:t>К</m:t>
                          </m:r>
                          <m:r>
                            <a:rPr lang="ru-RU" i="1">
                              <a:latin typeface="Cambria Math"/>
                            </a:rPr>
                            <m:t>+П</m:t>
                          </m:r>
                          <m:r>
                            <a:rPr lang="ru-RU" b="0" i="1" smtClean="0">
                              <a:latin typeface="Cambria Math"/>
                            </a:rPr>
                            <m:t>БЭВ</m:t>
                          </m:r>
                          <m:r>
                            <a:rPr lang="ru-RU" i="1">
                              <a:latin typeface="Cambria Math"/>
                            </a:rPr>
                            <m:t>+П</m:t>
                          </m:r>
                          <m:r>
                            <a:rPr lang="ru-RU" b="0" i="1" smtClean="0">
                              <a:latin typeface="Cambria Math"/>
                            </a:rPr>
                            <m:t>Ж</m:t>
                          </m:r>
                          <m:r>
                            <a:rPr lang="ru-RU" i="1">
                              <a:latin typeface="Cambria Math"/>
                              <a:ea typeface="Cambria Math"/>
                            </a:rPr>
                            <m:t>×2,25</m:t>
                          </m:r>
                        </m:num>
                        <m:den>
                          <m:r>
                            <a:rPr lang="ru-RU" b="0" i="1" smtClean="0">
                              <a:latin typeface="Cambria Math"/>
                            </a:rPr>
                            <m:t>потребленный корм</m:t>
                          </m:r>
                        </m:den>
                      </m:f>
                      <m:r>
                        <a:rPr lang="ru-RU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ru-RU" b="0" i="1" smtClean="0">
                          <a:latin typeface="Cambria Math"/>
                          <a:ea typeface="Cambria Math"/>
                        </a:rPr>
                        <m:t>100</m:t>
                      </m:r>
                    </m:oMath>
                  </m:oMathPara>
                </a14:m>
                <a:endParaRPr lang="ru-RU" dirty="0" smtClean="0"/>
              </a:p>
              <a:p>
                <a:pPr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ru-RU" dirty="0" smtClean="0"/>
                  <a:t>Расчеты производятся на основании данных химического состава.</a:t>
                </a:r>
              </a:p>
            </p:txBody>
          </p:sp>
        </mc:Choice>
        <mc:Fallback>
          <p:sp>
            <p:nvSpPr>
              <p:cNvPr id="4" name="Текс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5"/>
              </p:nvPr>
            </p:nvSpPr>
            <p:spPr>
              <a:xfrm>
                <a:off x="859809" y="1414495"/>
                <a:ext cx="10255709" cy="3771654"/>
              </a:xfrm>
              <a:blipFill rotWithShape="1">
                <a:blip r:embed="rId2"/>
                <a:stretch>
                  <a:fillRect l="-892" t="-12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64020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Энергетические кормовые единицы (ЭКЕ)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5"/>
          </p:nvPr>
        </p:nvSpPr>
        <p:spPr>
          <a:xfrm>
            <a:off x="1201003" y="1619211"/>
            <a:ext cx="9996402" cy="3539643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dirty="0" smtClean="0"/>
              <a:t>1 ЭКЕ = 2500 ккал или 10,5 МДж ≈ 10 МДж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ru-RU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dirty="0" smtClean="0"/>
              <a:t>1 г СППВ = 18,46 кДж </a:t>
            </a:r>
            <a:r>
              <a:rPr lang="ru-RU" dirty="0" err="1" smtClean="0"/>
              <a:t>переваримой</a:t>
            </a:r>
            <a:r>
              <a:rPr lang="ru-RU" dirty="0" smtClean="0"/>
              <a:t> энергии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ru-RU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dirty="0" smtClean="0"/>
              <a:t>Коэффициенты перевода </a:t>
            </a:r>
            <a:r>
              <a:rPr lang="ru-RU" dirty="0" err="1" smtClean="0"/>
              <a:t>переваримой</a:t>
            </a:r>
            <a:r>
              <a:rPr lang="ru-RU" dirty="0" smtClean="0"/>
              <a:t> энергии в обменную: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 smtClean="0"/>
              <a:t>жвачные – 0,84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 smtClean="0"/>
              <a:t>лошади – 0,92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 smtClean="0"/>
              <a:t>свиньи – 0,96</a:t>
            </a:r>
          </a:p>
        </p:txBody>
      </p:sp>
    </p:spTree>
    <p:extLst>
      <p:ext uri="{BB962C8B-B14F-4D97-AF65-F5344CB8AC3E}">
        <p14:creationId xmlns:p14="http://schemas.microsoft.com/office/powerpoint/2010/main" val="6720260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4295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Этапы обмена веществ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4294967295"/>
          </p:nvPr>
        </p:nvSpPr>
        <p:spPr>
          <a:xfrm>
            <a:off x="1050878" y="1733266"/>
            <a:ext cx="10727140" cy="3698543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b="1" dirty="0"/>
              <a:t>1-й </a:t>
            </a:r>
            <a:r>
              <a:rPr lang="ru-RU" b="1" dirty="0" smtClean="0"/>
              <a:t>этап.</a:t>
            </a:r>
            <a:r>
              <a:rPr lang="ru-RU" dirty="0" smtClean="0"/>
              <a:t> Пищеварение, разложение </a:t>
            </a:r>
            <a:r>
              <a:rPr lang="ru-RU" dirty="0"/>
              <a:t>сложных </a:t>
            </a:r>
            <a:r>
              <a:rPr lang="ru-RU" dirty="0" smtClean="0"/>
              <a:t>веществ </a:t>
            </a:r>
            <a:r>
              <a:rPr lang="ru-RU" dirty="0"/>
              <a:t>до </a:t>
            </a:r>
            <a:r>
              <a:rPr lang="ru-RU" dirty="0" smtClean="0"/>
              <a:t>простых.</a:t>
            </a:r>
            <a:endParaRPr lang="ru-RU" dirty="0"/>
          </a:p>
          <a:p>
            <a:pPr marL="0" indent="0">
              <a:lnSpc>
                <a:spcPct val="100000"/>
              </a:lnSpc>
              <a:buNone/>
            </a:pPr>
            <a:r>
              <a:rPr lang="ru-RU" b="1" dirty="0"/>
              <a:t>2-й </a:t>
            </a:r>
            <a:r>
              <a:rPr lang="ru-RU" b="1" dirty="0" smtClean="0"/>
              <a:t>этап. </a:t>
            </a:r>
            <a:r>
              <a:rPr lang="ru-RU" dirty="0"/>
              <a:t>В</a:t>
            </a:r>
            <a:r>
              <a:rPr lang="ru-RU" dirty="0" smtClean="0"/>
              <a:t>сасывание</a:t>
            </a:r>
            <a:r>
              <a:rPr lang="ru-RU" dirty="0"/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b="1" dirty="0"/>
              <a:t>3-й </a:t>
            </a:r>
            <a:r>
              <a:rPr lang="ru-RU" b="1" dirty="0" smtClean="0"/>
              <a:t>этап.</a:t>
            </a:r>
            <a:r>
              <a:rPr lang="ru-RU" dirty="0" smtClean="0"/>
              <a:t> Промежуточный обмен.</a:t>
            </a:r>
          </a:p>
          <a:p>
            <a:pPr>
              <a:lnSpc>
                <a:spcPct val="100000"/>
              </a:lnSpc>
            </a:pPr>
            <a:endParaRPr lang="ru-RU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ru-RU" b="1" dirty="0"/>
              <a:t>АССИМИЛЯЦИЯ</a:t>
            </a:r>
            <a:r>
              <a:rPr lang="ru-RU" dirty="0"/>
              <a:t> – это усвоение </a:t>
            </a:r>
            <a:r>
              <a:rPr lang="ru-RU" dirty="0" smtClean="0"/>
              <a:t>питательных веществ или </a:t>
            </a:r>
            <a:r>
              <a:rPr lang="ru-RU" dirty="0"/>
              <a:t>построение из неживого в </a:t>
            </a:r>
            <a:r>
              <a:rPr lang="ru-RU" dirty="0" smtClean="0"/>
              <a:t>живое.</a:t>
            </a:r>
          </a:p>
          <a:p>
            <a:pPr marL="0" indent="0">
              <a:lnSpc>
                <a:spcPct val="100000"/>
              </a:lnSpc>
              <a:buNone/>
            </a:pPr>
            <a:endParaRPr lang="ru-RU" dirty="0"/>
          </a:p>
          <a:p>
            <a:pPr marL="0" indent="0">
              <a:lnSpc>
                <a:spcPct val="100000"/>
              </a:lnSpc>
              <a:buNone/>
            </a:pPr>
            <a:r>
              <a:rPr lang="ru-RU" b="1" dirty="0"/>
              <a:t>ДИССИМИЛЯЦИЯ</a:t>
            </a:r>
            <a:r>
              <a:rPr lang="ru-RU" dirty="0"/>
              <a:t> – разрушение живого в неживое.</a:t>
            </a:r>
          </a:p>
        </p:txBody>
      </p:sp>
    </p:spTree>
    <p:extLst>
      <p:ext uri="{BB962C8B-B14F-4D97-AF65-F5344CB8AC3E}">
        <p14:creationId xmlns:p14="http://schemas.microsoft.com/office/powerpoint/2010/main" val="3092328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b="1" dirty="0"/>
              <a:t>Углеводы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4294967295"/>
          </p:nvPr>
        </p:nvSpPr>
        <p:spPr>
          <a:xfrm>
            <a:off x="1760561" y="1951630"/>
            <a:ext cx="9949218" cy="348018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dirty="0"/>
              <a:t>Углеводы – соединения углерода, кислорода и водорода. Бывают:</a:t>
            </a:r>
          </a:p>
          <a:p>
            <a:pPr marL="360000" indent="-3600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dirty="0"/>
              <a:t>моносахариды</a:t>
            </a:r>
          </a:p>
          <a:p>
            <a:pPr marL="360000" indent="-3600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dirty="0"/>
              <a:t>олигосахариды</a:t>
            </a:r>
          </a:p>
          <a:p>
            <a:pPr marL="360000" indent="-3600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dirty="0" smtClean="0"/>
              <a:t>полисахариды</a:t>
            </a:r>
          </a:p>
          <a:p>
            <a:pPr>
              <a:lnSpc>
                <a:spcPct val="100000"/>
              </a:lnSpc>
            </a:pPr>
            <a:endParaRPr lang="ru-RU" dirty="0"/>
          </a:p>
          <a:p>
            <a:pPr marL="0" indent="0">
              <a:lnSpc>
                <a:spcPct val="100000"/>
              </a:lnSpc>
              <a:buNone/>
            </a:pPr>
            <a:r>
              <a:rPr lang="ru-RU" dirty="0" smtClean="0"/>
              <a:t>Общая формула </a:t>
            </a:r>
            <a:r>
              <a:rPr lang="ru-RU" b="1" dirty="0"/>
              <a:t>С</a:t>
            </a:r>
            <a:r>
              <a:rPr lang="en-US" b="1" dirty="0"/>
              <a:t>n</a:t>
            </a:r>
            <a:r>
              <a:rPr lang="ru-RU" b="1" dirty="0"/>
              <a:t>(</a:t>
            </a:r>
            <a:r>
              <a:rPr lang="en-US" b="1" dirty="0"/>
              <a:t>H</a:t>
            </a:r>
            <a:r>
              <a:rPr lang="ru-RU" b="1" baseline="-25000" dirty="0"/>
              <a:t>2</a:t>
            </a:r>
            <a:r>
              <a:rPr lang="en-US" b="1" dirty="0"/>
              <a:t>O</a:t>
            </a:r>
            <a:r>
              <a:rPr lang="ru-RU" b="1" dirty="0"/>
              <a:t>)</a:t>
            </a:r>
            <a:r>
              <a:rPr lang="en-US" b="1" dirty="0"/>
              <a:t>m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774678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Моносахариды</a:t>
            </a:r>
            <a:endParaRPr lang="ru-RU" dirty="0"/>
          </a:p>
        </p:txBody>
      </p:sp>
      <p:pic>
        <p:nvPicPr>
          <p:cNvPr id="7" name="Объект 8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54" t="4424" r="51075" b="45923"/>
          <a:stretch/>
        </p:blipFill>
        <p:spPr>
          <a:xfrm>
            <a:off x="254875" y="1219199"/>
            <a:ext cx="5498225" cy="5511622"/>
          </a:xfrm>
        </p:spPr>
      </p:pic>
      <p:sp>
        <p:nvSpPr>
          <p:cNvPr id="10" name="Объект 2"/>
          <p:cNvSpPr>
            <a:spLocks noGrp="1"/>
          </p:cNvSpPr>
          <p:nvPr>
            <p:ph type="body" sz="quarter" idx="15"/>
          </p:nvPr>
        </p:nvSpPr>
        <p:spPr>
          <a:xfrm>
            <a:off x="6115049" y="1619211"/>
            <a:ext cx="5082355" cy="4316520"/>
          </a:xfrm>
        </p:spPr>
        <p:txBody>
          <a:bodyPr/>
          <a:lstStyle/>
          <a:p>
            <a:r>
              <a:rPr lang="ru-RU" b="1" dirty="0" smtClean="0"/>
              <a:t>Гексозы:</a:t>
            </a:r>
          </a:p>
          <a:p>
            <a:r>
              <a:rPr lang="ru-RU" dirty="0" smtClean="0"/>
              <a:t>– глюкоза и фруктоза </a:t>
            </a:r>
            <a:r>
              <a:rPr lang="en-US" dirty="0"/>
              <a:t>C</a:t>
            </a:r>
            <a:r>
              <a:rPr lang="ru-RU" baseline="-25000" dirty="0"/>
              <a:t>6</a:t>
            </a:r>
            <a:r>
              <a:rPr lang="en-US" dirty="0"/>
              <a:t>H</a:t>
            </a:r>
            <a:r>
              <a:rPr lang="ru-RU" baseline="-25000" dirty="0"/>
              <a:t>12</a:t>
            </a:r>
            <a:r>
              <a:rPr lang="en-US" dirty="0"/>
              <a:t>O</a:t>
            </a:r>
            <a:r>
              <a:rPr lang="ru-RU" baseline="-25000" dirty="0"/>
              <a:t>6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b="1" dirty="0" smtClean="0"/>
              <a:t>Пентозы:</a:t>
            </a:r>
          </a:p>
          <a:p>
            <a:r>
              <a:rPr lang="ru-RU" dirty="0" smtClean="0"/>
              <a:t>– рибоза и </a:t>
            </a:r>
            <a:r>
              <a:rPr lang="ru-RU" dirty="0" err="1" smtClean="0"/>
              <a:t>дезоксирибоза</a:t>
            </a:r>
            <a:r>
              <a:rPr lang="ru-RU" dirty="0" smtClean="0"/>
              <a:t> – составные части нуклеотидов (ДНК, РНК, АТФ), входят в состав переносчиков электронов (НАДФ).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537806" y="3161845"/>
            <a:ext cx="165137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Глюкоза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195849" y="3153476"/>
            <a:ext cx="165137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Фруктоза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37806" y="6129531"/>
            <a:ext cx="165137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Рибоза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828495" y="6129531"/>
            <a:ext cx="238608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err="1"/>
              <a:t>Д</a:t>
            </a:r>
            <a:r>
              <a:rPr lang="ru-RU" dirty="0" err="1" smtClean="0"/>
              <a:t>езоксирибоза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7109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smtClean="0"/>
              <a:t>Олигосахариды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5"/>
          </p:nvPr>
        </p:nvSpPr>
        <p:spPr>
          <a:xfrm>
            <a:off x="6248401" y="1619211"/>
            <a:ext cx="4949004" cy="4316520"/>
          </a:xfrm>
        </p:spPr>
        <p:txBody>
          <a:bodyPr/>
          <a:lstStyle/>
          <a:p>
            <a:r>
              <a:rPr lang="ru-RU" b="1" dirty="0"/>
              <a:t>Олигосахариды</a:t>
            </a:r>
            <a:r>
              <a:rPr lang="ru-RU" dirty="0"/>
              <a:t> – соединения, содержащие </a:t>
            </a:r>
            <a:r>
              <a:rPr lang="ru-RU" dirty="0" smtClean="0"/>
              <a:t>2-10 моносахаридных </a:t>
            </a:r>
            <a:r>
              <a:rPr lang="ru-RU" dirty="0"/>
              <a:t>остатков.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08" t="4359" r="1034" b="46585"/>
          <a:stretch/>
        </p:blipFill>
        <p:spPr>
          <a:xfrm>
            <a:off x="381000" y="1203210"/>
            <a:ext cx="5429250" cy="53047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67550" y="3086921"/>
            <a:ext cx="165137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Сахароза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723717" y="5935731"/>
            <a:ext cx="21390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Мальтоза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6222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smtClean="0"/>
              <a:t>Полисахариды</a:t>
            </a:r>
            <a:endParaRPr lang="ru-RU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190" b="-4450"/>
          <a:stretch/>
        </p:blipFill>
        <p:spPr>
          <a:xfrm>
            <a:off x="610028" y="1216936"/>
            <a:ext cx="8734489" cy="4326614"/>
          </a:xfrm>
          <a:prstGeom prst="rect">
            <a:avLst/>
          </a:prstGeom>
        </p:spPr>
      </p:pic>
      <p:sp>
        <p:nvSpPr>
          <p:cNvPr id="7" name="Объект 2"/>
          <p:cNvSpPr>
            <a:spLocks noGrp="1"/>
          </p:cNvSpPr>
          <p:nvPr>
            <p:ph type="body" sz="quarter" idx="15"/>
          </p:nvPr>
        </p:nvSpPr>
        <p:spPr>
          <a:xfrm>
            <a:off x="735969" y="5638799"/>
            <a:ext cx="10720062" cy="602215"/>
          </a:xfrm>
        </p:spPr>
        <p:txBody>
          <a:bodyPr/>
          <a:lstStyle/>
          <a:p>
            <a:r>
              <a:rPr lang="ru-RU" b="1" dirty="0" smtClean="0"/>
              <a:t>Полисахариды</a:t>
            </a:r>
            <a:r>
              <a:rPr lang="ru-RU" dirty="0" smtClean="0"/>
              <a:t> – углеводы, образованные остатками многих моносахаридов при помощи </a:t>
            </a:r>
            <a:r>
              <a:rPr lang="ru-RU" dirty="0" err="1" smtClean="0"/>
              <a:t>гликозидных</a:t>
            </a:r>
            <a:r>
              <a:rPr lang="ru-RU" dirty="0" smtClean="0"/>
              <a:t> связей.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33014" y="1447506"/>
            <a:ext cx="20357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Крахмал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005014" y="3194420"/>
            <a:ext cx="172189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Гликоген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982637" y="4642769"/>
            <a:ext cx="20357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Целлюлоза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3142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Жиры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b="1" dirty="0" smtClean="0"/>
              <a:t>Жиры</a:t>
            </a:r>
            <a:r>
              <a:rPr lang="ru-RU" dirty="0" smtClean="0"/>
              <a:t> – это соединения, в состав которых входят сложные эфиры глицерина и высших карбоновых кислот.</a:t>
            </a:r>
          </a:p>
          <a:p>
            <a:endParaRPr lang="ru-RU" dirty="0"/>
          </a:p>
          <a:p>
            <a:r>
              <a:rPr lang="ru-RU" dirty="0" smtClean="0"/>
              <a:t>Чаще всего в состав жиров входят кислоты: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Пальмитиновая С15Н33СООН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Стеариновая С17Н35СООН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Олеиновая С17Н33СООН</a:t>
            </a:r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90" y="1109705"/>
            <a:ext cx="4737266" cy="5599567"/>
          </a:xfrm>
        </p:spPr>
      </p:pic>
    </p:spTree>
    <p:extLst>
      <p:ext uri="{BB962C8B-B14F-4D97-AF65-F5344CB8AC3E}">
        <p14:creationId xmlns:p14="http://schemas.microsoft.com/office/powerpoint/2010/main" val="12791045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21">
      <a:dk1>
        <a:srgbClr val="001B71"/>
      </a:dk1>
      <a:lt1>
        <a:srgbClr val="FFFFFF"/>
      </a:lt1>
      <a:dk2>
        <a:srgbClr val="373743"/>
      </a:dk2>
      <a:lt2>
        <a:srgbClr val="F4F4F6"/>
      </a:lt2>
      <a:accent1>
        <a:srgbClr val="67430C"/>
      </a:accent1>
      <a:accent2>
        <a:srgbClr val="D7A534"/>
      </a:accent2>
      <a:accent3>
        <a:srgbClr val="67430C"/>
      </a:accent3>
      <a:accent4>
        <a:srgbClr val="001B71"/>
      </a:accent4>
      <a:accent5>
        <a:srgbClr val="A2A2A2"/>
      </a:accent5>
      <a:accent6>
        <a:srgbClr val="FF0000"/>
      </a:accent6>
      <a:hlink>
        <a:srgbClr val="F4F4F6"/>
      </a:hlink>
      <a:folHlink>
        <a:srgbClr val="383A3F"/>
      </a:folHlink>
    </a:clrScheme>
    <a:fontScheme name="Другая 6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6457</TotalTime>
  <Words>1467</Words>
  <Application>Microsoft Office PowerPoint</Application>
  <PresentationFormat>Произвольный</PresentationFormat>
  <Paragraphs>217</Paragraphs>
  <Slides>33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copp-user</dc:creator>
  <cp:lastModifiedBy>пк</cp:lastModifiedBy>
  <cp:revision>148</cp:revision>
  <dcterms:created xsi:type="dcterms:W3CDTF">2021-11-18T06:01:37Z</dcterms:created>
  <dcterms:modified xsi:type="dcterms:W3CDTF">2024-02-22T08:41:00Z</dcterms:modified>
</cp:coreProperties>
</file>