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3" r:id="rId2"/>
    <p:sldId id="312" r:id="rId3"/>
    <p:sldId id="311" r:id="rId4"/>
    <p:sldId id="287" r:id="rId5"/>
    <p:sldId id="288" r:id="rId6"/>
    <p:sldId id="289" r:id="rId7"/>
    <p:sldId id="290" r:id="rId8"/>
    <p:sldId id="291" r:id="rId9"/>
    <p:sldId id="293" r:id="rId10"/>
    <p:sldId id="295" r:id="rId11"/>
    <p:sldId id="296" r:id="rId12"/>
    <p:sldId id="297" r:id="rId13"/>
    <p:sldId id="299" r:id="rId14"/>
    <p:sldId id="298" r:id="rId15"/>
    <p:sldId id="303" r:id="rId16"/>
    <p:sldId id="304" r:id="rId17"/>
    <p:sldId id="306" r:id="rId18"/>
    <p:sldId id="302" r:id="rId19"/>
    <p:sldId id="305" r:id="rId20"/>
    <p:sldId id="309" r:id="rId21"/>
    <p:sldId id="307" r:id="rId22"/>
    <p:sldId id="301" r:id="rId23"/>
    <p:sldId id="310" r:id="rId24"/>
    <p:sldId id="308" r:id="rId25"/>
    <p:sldId id="27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133"/>
    <a:srgbClr val="EAE0B5"/>
    <a:srgbClr val="643F07"/>
    <a:srgbClr val="EA0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 snapToGrid="0">
      <p:cViewPr varScale="1">
        <p:scale>
          <a:sx n="66" d="100"/>
          <a:sy n="66" d="100"/>
        </p:scale>
        <p:origin x="-79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2E1C-1F8D-49E2-B299-7468A682693B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E24-2A5B-4557-B645-3FBA5ABFE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139094B-1A23-4A79-A191-9BD31304F5B3}"/>
              </a:ext>
            </a:extLst>
          </p:cNvPr>
          <p:cNvCxnSpPr>
            <a:cxnSpLocks/>
          </p:cNvCxnSpPr>
          <p:nvPr/>
        </p:nvCxnSpPr>
        <p:spPr>
          <a:xfrm flipH="1">
            <a:off x="485236" y="4789854"/>
            <a:ext cx="54346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C339AC5-F5B8-4BCA-9918-684E6CD0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 l="45826" b="17590"/>
          <a:stretch/>
        </p:blipFill>
        <p:spPr>
          <a:xfrm>
            <a:off x="7362923" y="1794338"/>
            <a:ext cx="4610272" cy="37309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332" y="1699406"/>
            <a:ext cx="6484485" cy="297813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32" y="4949746"/>
            <a:ext cx="6694099" cy="27785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Иванов Иван Иванович,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E6C540-A4DF-4C58-8C62-60DBA6F45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A65BB67D-BC73-4298-8FA6-141DDD6A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31" y="5286073"/>
            <a:ext cx="6694100" cy="435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кандидат экономических наук, доцент (заведующий) кафедры(ой) …полное название кафедры… ставропольского ГАУ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AC02C29-D361-481F-9BEB-E7C6E88DBD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7288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333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D038AFBF-7C07-4F16-980C-A36853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681" y="4586406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8C57B7-F856-40D4-8A79-F358EDDF9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114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182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3696CB45-93E9-4066-8715-6BDE41269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83114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3955E058-34D8-4EE2-BDB4-126A586E4C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4182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753CA5E-93A8-4861-8D4F-A2CC0FBD4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2BF226B-82E7-4D5B-AB88-CB68CC41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1753520"/>
            <a:ext cx="8123511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70597F-50ED-4DF8-B4D8-0A093B7A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9C046C4E-9193-4CAE-860C-F981D732D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1741" y="1661470"/>
            <a:ext cx="6441376" cy="46013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ACBAEB-9D17-439E-9BBE-4F38BCC65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91D950-F79C-4E71-A232-176C78703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="" xmlns:a16="http://schemas.microsoft.com/office/drawing/2014/main" id="{36CC45C9-24F1-40E1-80A2-873E9F9DF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26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Рисунок 9">
            <a:extLst>
              <a:ext uri="{FF2B5EF4-FFF2-40B4-BE49-F238E27FC236}">
                <a16:creationId xmlns="" xmlns:a16="http://schemas.microsoft.com/office/drawing/2014/main" id="{5F25DC22-2CF8-4F3D-A1DF-2D85FC4E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0652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C6EF832C-C77D-4097-980B-27F22D0E9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969" y="4531611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AC9257-DC50-4D45-B9EF-7B0B718AF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08029809-C4FD-4994-9E8C-E191852DB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595" y="1906444"/>
            <a:ext cx="3646417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FF71793-0B89-4636-8ED2-AF0219A59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347" y="1619211"/>
            <a:ext cx="5363058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0263A2-33B6-4CB9-8F55-2889BF298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25481E-93B3-4F69-91AA-E879506F45CE}"/>
              </a:ext>
            </a:extLst>
          </p:cNvPr>
          <p:cNvSpPr txBox="1"/>
          <p:nvPr userDrawn="1"/>
        </p:nvSpPr>
        <p:spPr>
          <a:xfrm>
            <a:off x="1406800" y="3090469"/>
            <a:ext cx="9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A18858-A63C-4DE9-90C8-B26917E77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1B22699-20E9-4C0C-8D56-79DDD65830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47" y="2079683"/>
            <a:ext cx="10843403" cy="4485020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CE5228-51A9-497E-8F4A-EA1AFC9E5B92}"/>
              </a:ext>
            </a:extLst>
          </p:cNvPr>
          <p:cNvSpPr txBox="1"/>
          <p:nvPr userDrawn="1"/>
        </p:nvSpPr>
        <p:spPr>
          <a:xfrm>
            <a:off x="439947" y="1382400"/>
            <a:ext cx="931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694BA1-43C9-4ACA-B71F-D08AD8D96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 и название пункта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011E3EF-370F-4031-88C5-DBFE1C0B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43" y="2035175"/>
            <a:ext cx="10679113" cy="288131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Номер и название пункта лекции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905200-8F4C-4516-857C-832D508A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957FC41-9EF1-4CD0-91E5-03D47102E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9A09BAF0-057C-4124-A774-CC2C611822DA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9CFC8145-040D-427F-B3DD-4AFCCCB2F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9270EE-9107-45AE-BBDC-06FA8C1AE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FA96665E-597D-4FDE-A94E-730A135092B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1D85FB0-2DEE-4C63-85A1-E4A059B93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B0FE8502-BCD2-4D6F-ADAA-0D1E129A7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296" y="1846142"/>
            <a:ext cx="4495800" cy="38020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706B4B-70F9-49C9-B9B3-7DA7A15B4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8B6D3F7-F1C0-4825-8D80-D3E297B3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A9D1402-D96F-4AB6-BFD5-0FB3B48B6143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867ABDDE-3924-4C65-BC61-1B44FEE17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1CB5CB05-D425-4F89-82E2-066E32CEE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6754" y="1447863"/>
            <a:ext cx="6365853" cy="4499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14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EC2C6F-3B09-4140-A829-F8BC98866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868" y="4583998"/>
            <a:ext cx="6365853" cy="17118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374" y="1419299"/>
            <a:ext cx="3708840" cy="304504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A81A8C-6A73-47BB-B7FB-8157BDD0B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864" y="4544747"/>
            <a:ext cx="6365853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7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3D7E7A26-495B-499D-9ACD-C4EF9AE578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0978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A002FD3-A3DA-4B3C-AADE-E186936CA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86F72A-F306-4A2E-8D64-DA1263B5B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74" r:id="rId4"/>
    <p:sldLayoutId id="2147483650" r:id="rId5"/>
    <p:sldLayoutId id="2147483670" r:id="rId6"/>
    <p:sldLayoutId id="2147483675" r:id="rId7"/>
    <p:sldLayoutId id="2147483678" r:id="rId8"/>
    <p:sldLayoutId id="2147483680" r:id="rId9"/>
    <p:sldLayoutId id="2147483666" r:id="rId10"/>
    <p:sldLayoutId id="2147483679" r:id="rId11"/>
    <p:sldLayoutId id="2147483661" r:id="rId12"/>
    <p:sldLayoutId id="2147483681" r:id="rId13"/>
    <p:sldLayoutId id="2147483683" r:id="rId14"/>
    <p:sldLayoutId id="2147483673" r:id="rId15"/>
    <p:sldLayoutId id="2147483682" r:id="rId16"/>
    <p:sldLayoutId id="2147483684" r:id="rId17"/>
    <p:sldLayoutId id="2147483687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Кормление животных с основами кормопроизводства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Пономарёва Мария Евгеньевна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андидат ветеринарных наук, доцент кафедры кормления животных и общей биологии Ставропольского ГАУ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16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Краткая история развития учения о кормлении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65158" y="1471383"/>
            <a:ext cx="11376000" cy="46307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1874 г. </a:t>
            </a:r>
            <a:r>
              <a:rPr lang="ru-RU" dirty="0"/>
              <a:t>– </a:t>
            </a:r>
            <a:r>
              <a:rPr lang="ru-RU" b="1" dirty="0"/>
              <a:t>Э. Вольф </a:t>
            </a:r>
            <a:r>
              <a:rPr lang="ru-RU" dirty="0"/>
              <a:t>предложил оценивать корма по сумме </a:t>
            </a:r>
            <a:r>
              <a:rPr lang="ru-RU" dirty="0" err="1"/>
              <a:t>переваримых</a:t>
            </a:r>
            <a:r>
              <a:rPr lang="ru-RU" dirty="0"/>
              <a:t> питательных веществ (СППВ)</a:t>
            </a:r>
          </a:p>
          <a:p>
            <a:pPr marL="0" indent="0">
              <a:buNone/>
            </a:pPr>
            <a:r>
              <a:rPr lang="ru-RU" b="1" dirty="0" smtClean="0"/>
              <a:t>1899 г.</a:t>
            </a:r>
            <a:r>
              <a:rPr lang="ru-RU" dirty="0" smtClean="0"/>
              <a:t> – </a:t>
            </a:r>
            <a:r>
              <a:rPr lang="ru-RU" b="1" dirty="0" smtClean="0"/>
              <a:t>М.И. </a:t>
            </a:r>
            <a:r>
              <a:rPr lang="ru-RU" b="1" dirty="0" err="1" smtClean="0"/>
              <a:t>Придорогин</a:t>
            </a:r>
            <a:r>
              <a:rPr lang="ru-RU" b="1" dirty="0" smtClean="0"/>
              <a:t> </a:t>
            </a:r>
            <a:r>
              <a:rPr lang="ru-RU" dirty="0" smtClean="0"/>
              <a:t>опубликовал первые в России таблицы питательности кормов по химическому составу и содержанию </a:t>
            </a:r>
            <a:r>
              <a:rPr lang="ru-RU" dirty="0" err="1" smtClean="0"/>
              <a:t>переваримых</a:t>
            </a:r>
            <a:r>
              <a:rPr lang="ru-RU" dirty="0" smtClean="0"/>
              <a:t> веществ</a:t>
            </a:r>
          </a:p>
          <a:p>
            <a:pPr marL="0" indent="0">
              <a:buNone/>
            </a:pPr>
            <a:r>
              <a:rPr lang="ru-RU" b="1" dirty="0" smtClean="0"/>
              <a:t>1904 г.</a:t>
            </a:r>
            <a:r>
              <a:rPr lang="ru-RU" dirty="0" smtClean="0"/>
              <a:t> – </a:t>
            </a:r>
            <a:r>
              <a:rPr lang="ru-RU" b="1" dirty="0" smtClean="0"/>
              <a:t>О. </a:t>
            </a:r>
            <a:r>
              <a:rPr lang="ru-RU" b="1" dirty="0"/>
              <a:t>Кельнер </a:t>
            </a:r>
            <a:r>
              <a:rPr lang="ru-RU" dirty="0"/>
              <a:t>введено понятие «крахмальный эквивалент» </a:t>
            </a:r>
            <a:r>
              <a:rPr lang="ru-RU" dirty="0" smtClean="0"/>
              <a:t>(248 </a:t>
            </a:r>
            <a:r>
              <a:rPr lang="ru-RU" dirty="0"/>
              <a:t>г жира, отложенные в теле вола от 1 кг </a:t>
            </a:r>
            <a:r>
              <a:rPr lang="ru-RU" dirty="0" smtClean="0"/>
              <a:t>крахмала)</a:t>
            </a:r>
          </a:p>
          <a:p>
            <a:pPr marL="0" indent="0">
              <a:buNone/>
            </a:pPr>
            <a:r>
              <a:rPr lang="ru-RU" b="1" dirty="0"/>
              <a:t>1915 г. </a:t>
            </a:r>
            <a:r>
              <a:rPr lang="ru-RU" dirty="0"/>
              <a:t>– </a:t>
            </a:r>
            <a:r>
              <a:rPr lang="ru-RU" b="1" dirty="0"/>
              <a:t>Генри </a:t>
            </a:r>
            <a:r>
              <a:rPr lang="ru-RU" b="1" dirty="0" err="1" smtClean="0"/>
              <a:t>Армсби</a:t>
            </a:r>
            <a:r>
              <a:rPr lang="ru-RU" dirty="0" smtClean="0"/>
              <a:t> разработал </a:t>
            </a:r>
            <a:r>
              <a:rPr lang="ru-RU" dirty="0"/>
              <a:t>схему энергетического баланса животного </a:t>
            </a:r>
            <a:r>
              <a:rPr lang="ru-RU" dirty="0" smtClean="0"/>
              <a:t>организма, предложил оценивать энергетическую питательность кормов в единицах чистой энергии – термах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4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Краткая история развития учения о кормлении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65158" y="1367689"/>
            <a:ext cx="11376000" cy="466057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Н.П. </a:t>
            </a:r>
            <a:r>
              <a:rPr lang="ru-RU" b="1" dirty="0" err="1"/>
              <a:t>Чирвинский</a:t>
            </a:r>
            <a:r>
              <a:rPr lang="ru-RU" b="1" dirty="0"/>
              <a:t> </a:t>
            </a:r>
            <a:r>
              <a:rPr lang="ru-RU" dirty="0"/>
              <a:t>– образование жира тела из углеводов корма, </a:t>
            </a:r>
            <a:r>
              <a:rPr lang="ru-RU" dirty="0" smtClean="0"/>
              <a:t>первый </a:t>
            </a:r>
            <a:r>
              <a:rPr lang="ru-RU" dirty="0"/>
              <a:t>учебник по общей зоотехнии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Е.А. Богданов </a:t>
            </a:r>
            <a:r>
              <a:rPr lang="ru-RU" dirty="0"/>
              <a:t>– превращение </a:t>
            </a:r>
            <a:r>
              <a:rPr lang="ru-RU" dirty="0" smtClean="0"/>
              <a:t>белка в </a:t>
            </a:r>
            <a:r>
              <a:rPr lang="ru-RU" dirty="0"/>
              <a:t>жир </a:t>
            </a:r>
            <a:r>
              <a:rPr lang="ru-RU" dirty="0" smtClean="0"/>
              <a:t>тела; необходимость </a:t>
            </a:r>
            <a:r>
              <a:rPr lang="ru-RU" dirty="0"/>
              <a:t>учета поступления в организм энергии, белка, минеральных веществ, витаминов; </a:t>
            </a:r>
            <a:r>
              <a:rPr lang="ru-RU" dirty="0" smtClean="0"/>
              <a:t>проект </a:t>
            </a:r>
            <a:r>
              <a:rPr lang="ru-RU" dirty="0"/>
              <a:t>овсяной кормовой </a:t>
            </a:r>
            <a:r>
              <a:rPr lang="ru-RU" dirty="0" smtClean="0"/>
              <a:t>единицы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1921 г. </a:t>
            </a:r>
            <a:r>
              <a:rPr lang="ru-RU" dirty="0"/>
              <a:t>– </a:t>
            </a:r>
            <a:r>
              <a:rPr lang="ru-RU" b="1" dirty="0" smtClean="0"/>
              <a:t>И.С. Попов </a:t>
            </a:r>
            <a:r>
              <a:rPr lang="ru-RU" dirty="0" smtClean="0"/>
              <a:t>создает первую </a:t>
            </a:r>
            <a:r>
              <a:rPr lang="ru-RU" dirty="0"/>
              <a:t>в России кафедру кормления животных (Высший Московский зоотехнический институт</a:t>
            </a: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1923 г</a:t>
            </a:r>
            <a:r>
              <a:rPr lang="ru-RU" b="1" dirty="0" smtClean="0"/>
              <a:t>.</a:t>
            </a:r>
            <a:r>
              <a:rPr lang="ru-RU" dirty="0" smtClean="0"/>
              <a:t> – введена овсяная кормовая единица (ОКЕ)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1933 г.</a:t>
            </a:r>
            <a:r>
              <a:rPr lang="ru-RU" dirty="0"/>
              <a:t> – </a:t>
            </a:r>
            <a:r>
              <a:rPr lang="ru-RU" b="1" dirty="0" smtClean="0"/>
              <a:t>И.С. Попов </a:t>
            </a:r>
            <a:r>
              <a:rPr lang="ru-RU" dirty="0" smtClean="0"/>
              <a:t>публикует </a:t>
            </a:r>
            <a:r>
              <a:rPr lang="ru-RU" dirty="0"/>
              <a:t>первую отечественную книгу по оценке питательности кормов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8626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Краткая история развития учения о кормлении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65159" y="1447800"/>
            <a:ext cx="11375999" cy="45005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1965 г.</a:t>
            </a:r>
            <a:r>
              <a:rPr lang="ru-RU" dirty="0" smtClean="0"/>
              <a:t> – </a:t>
            </a:r>
            <a:r>
              <a:rPr lang="ru-RU" b="1" dirty="0" err="1" smtClean="0"/>
              <a:t>Лайон</a:t>
            </a:r>
            <a:r>
              <a:rPr lang="ru-RU" b="1" dirty="0" smtClean="0"/>
              <a:t> </a:t>
            </a:r>
            <a:r>
              <a:rPr lang="ru-RU" b="1" dirty="0" err="1" smtClean="0"/>
              <a:t>Блекстер</a:t>
            </a:r>
            <a:r>
              <a:rPr lang="ru-RU" dirty="0" smtClean="0"/>
              <a:t> разработал систему оценки кормов, выраженной в ккал или МДж</a:t>
            </a:r>
          </a:p>
          <a:p>
            <a:pPr marL="0" indent="0">
              <a:buNone/>
            </a:pPr>
            <a:r>
              <a:rPr lang="ru-RU" b="1" dirty="0" smtClean="0"/>
              <a:t>1971 г.</a:t>
            </a:r>
            <a:r>
              <a:rPr lang="ru-RU" dirty="0" smtClean="0"/>
              <a:t> – учеными института кормления с.-х. животных им. О. Кельнера разработана система оценки кормов, основанная на определении чистой энергии, выраженной в ЭКЕ</a:t>
            </a:r>
          </a:p>
        </p:txBody>
      </p:sp>
    </p:spTree>
    <p:extLst>
      <p:ext uri="{BB962C8B-B14F-4D97-AF65-F5344CB8AC3E}">
        <p14:creationId xmlns:p14="http://schemas.microsoft.com/office/powerpoint/2010/main" val="310514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2. Значение </a:t>
            </a:r>
            <a:r>
              <a:rPr lang="ru-RU" dirty="0"/>
              <a:t>полноценного кормления для организма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249861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Значение полноценного кормления для организма животных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Кормление</a:t>
            </a:r>
            <a:r>
              <a:rPr lang="ru-RU" dirty="0"/>
              <a:t> – это организуемое, контролируемое и регулируемое специалистом питание </a:t>
            </a:r>
            <a:r>
              <a:rPr lang="ru-RU" dirty="0" smtClean="0"/>
              <a:t>животных.</a:t>
            </a:r>
          </a:p>
          <a:p>
            <a:r>
              <a:rPr lang="ru-RU" dirty="0" smtClean="0"/>
              <a:t>Это </a:t>
            </a:r>
            <a:r>
              <a:rPr lang="ru-RU" dirty="0"/>
              <a:t>важнейший фактор </a:t>
            </a:r>
            <a:r>
              <a:rPr lang="ru-RU" dirty="0" smtClean="0"/>
              <a:t>направленного </a:t>
            </a:r>
            <a:r>
              <a:rPr lang="ru-RU" dirty="0"/>
              <a:t>воздействия на здоровье, величину продуктивности и качество продукции животных</a:t>
            </a:r>
            <a:r>
              <a:rPr lang="ru-RU" dirty="0" smtClean="0"/>
              <a:t>.</a:t>
            </a:r>
          </a:p>
          <a:p>
            <a:r>
              <a:rPr lang="ru-RU" b="1" dirty="0"/>
              <a:t>Питание</a:t>
            </a:r>
            <a:r>
              <a:rPr lang="ru-RU" dirty="0"/>
              <a:t> — это сложный процесс взаимодействия между организмом животного и поступающими в него кормовыми средствами. </a:t>
            </a:r>
          </a:p>
        </p:txBody>
      </p:sp>
      <p:pic>
        <p:nvPicPr>
          <p:cNvPr id="7" name="Picture 4" descr="https://selo-exp.com/wp-content/uploads/2017/07/%D0%9F%D0%BE%D0%BA%D0%B0%D0%B7%D0%B0%D1%82%D0%B5%D0%BB%D0%B8-%D0%BA%D0%BE%D0%BD%D0%B2%D0%B5%D1%80%D1%81%D0%B8%D0%B8-%D0%B7%D0%B0%D0%B2%D0%B8%D1%81%D1%8F%D1%82-%D0%BE%D1%82-%D1%80%D0%B0%D1%86%D0%B8%D0%BE%D0%BD%D0%B0-%D0%B6%D0%B8%D0%B2%D0%BE%D1%82%D0%BD%D1%8B%D1%85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r="10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7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Значение полноценного кормления для организма животных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65159" y="1447800"/>
            <a:ext cx="11375999" cy="45005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 основным факторам продуктивности относят: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Наследственность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Содержание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Кормление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По мнению академика </a:t>
            </a:r>
            <a:r>
              <a:rPr lang="ru-RU" b="1" dirty="0" smtClean="0"/>
              <a:t>М.Ф. </a:t>
            </a:r>
            <a:r>
              <a:rPr lang="ru-RU" b="1" dirty="0"/>
              <a:t>Иванова </a:t>
            </a:r>
            <a:r>
              <a:rPr lang="ru-RU" dirty="0"/>
              <a:t>«… корма и кормление оказывают на организм гораздо большее влияние, чем порода и </a:t>
            </a:r>
            <a:r>
              <a:rPr lang="ru-RU" dirty="0" smtClean="0"/>
              <a:t>происхождение» и обеспечивают до </a:t>
            </a:r>
            <a:r>
              <a:rPr lang="ru-RU" b="1" dirty="0" smtClean="0"/>
              <a:t>60%</a:t>
            </a:r>
            <a:r>
              <a:rPr lang="ru-RU" dirty="0" smtClean="0"/>
              <a:t> продуктивности.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70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Значение полноценного кормления для организма животных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65159" y="1447800"/>
            <a:ext cx="11375999" cy="39820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Болезни нарушения обмена </a:t>
            </a:r>
            <a:r>
              <a:rPr lang="ru-RU" dirty="0" smtClean="0"/>
              <a:t>веществ: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Болезни, </a:t>
            </a:r>
            <a:r>
              <a:rPr lang="ru-RU" dirty="0"/>
              <a:t>протекающие с преобладанием нарушений белкового, углеводного и жирового </a:t>
            </a:r>
            <a:r>
              <a:rPr lang="ru-RU" dirty="0" smtClean="0"/>
              <a:t>обмена: </a:t>
            </a:r>
            <a:r>
              <a:rPr lang="ru-RU" dirty="0"/>
              <a:t>ожирение, алиментарная дистрофия, </a:t>
            </a:r>
            <a:r>
              <a:rPr lang="ru-RU" dirty="0" err="1"/>
              <a:t>кетоз</a:t>
            </a:r>
            <a:r>
              <a:rPr lang="ru-RU" dirty="0"/>
              <a:t>, паралитическая </a:t>
            </a:r>
            <a:r>
              <a:rPr lang="ru-RU" dirty="0" err="1"/>
              <a:t>миоглобинурия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Гипо</a:t>
            </a:r>
            <a:r>
              <a:rPr lang="ru-RU" dirty="0" smtClean="0"/>
              <a:t>- и авитаминозы: ксерофтальмия, рахит, анемия, полиневрит, пеллагра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Микроэлементозы</a:t>
            </a:r>
            <a:r>
              <a:rPr lang="ru-RU" dirty="0" smtClean="0"/>
              <a:t>: </a:t>
            </a:r>
            <a:r>
              <a:rPr lang="ru-RU" dirty="0" err="1" smtClean="0"/>
              <a:t>паракератоз</a:t>
            </a:r>
            <a:r>
              <a:rPr lang="ru-RU" dirty="0" smtClean="0"/>
              <a:t>, эндемический зоб, </a:t>
            </a:r>
            <a:r>
              <a:rPr lang="ru-RU" dirty="0"/>
              <a:t>беломышечная болезнь, остеодистрофия</a:t>
            </a:r>
            <a:r>
              <a:rPr lang="ru-RU" dirty="0" smtClean="0"/>
              <a:t>, </a:t>
            </a:r>
            <a:r>
              <a:rPr lang="ru-RU" dirty="0" err="1" smtClean="0"/>
              <a:t>гипокобальтоз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04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Значение полноценного кормления для организма животных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65159" y="1447800"/>
            <a:ext cx="11376000" cy="45005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Качество кормления животных влияет на: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качество сала свиней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жирность молока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качество молочных продуктов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скорость роста и развития животных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воспроизводительную функцию.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Стоимость корма составляет до 70% стоимости продукции!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696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3. Кормопроизводство </a:t>
            </a:r>
            <a:r>
              <a:rPr lang="ru-RU" dirty="0"/>
              <a:t>и его значение в обеспечении животноводства </a:t>
            </a:r>
            <a:r>
              <a:rPr lang="ru-RU" dirty="0" smtClean="0"/>
              <a:t>высококачественными </a:t>
            </a:r>
            <a:r>
              <a:rPr lang="ru-RU" dirty="0"/>
              <a:t>кормами</a:t>
            </a:r>
          </a:p>
        </p:txBody>
      </p:sp>
    </p:spTree>
    <p:extLst>
      <p:ext uri="{BB962C8B-B14F-4D97-AF65-F5344CB8AC3E}">
        <p14:creationId xmlns:p14="http://schemas.microsoft.com/office/powerpoint/2010/main" val="282799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Кормопроизводство и его значение </a:t>
            </a:r>
          </a:p>
        </p:txBody>
      </p:sp>
      <p:pic>
        <p:nvPicPr>
          <p:cNvPr id="1026" name="Picture 2" descr="https://sadovnikonline.ru/wp-content/uploads/2020/02/podgotovka-kormov-k-skarmlivaniyu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r="175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/>
              <a:t>Кормопроизводство это комплекс </a:t>
            </a:r>
            <a:r>
              <a:rPr lang="ru-RU" dirty="0"/>
              <a:t>организационно-хозяйственных и агротехнических мероприятий, применяемых для создания прочной кормовой базы животноводства на основе выращивания кормовых растений на пашне и пастбищно-сенокосных </a:t>
            </a:r>
            <a:r>
              <a:rPr lang="ru-RU" dirty="0" smtClean="0"/>
              <a:t>угодьях.</a:t>
            </a:r>
          </a:p>
        </p:txBody>
      </p:sp>
    </p:spTree>
    <p:extLst>
      <p:ext uri="{BB962C8B-B14F-4D97-AF65-F5344CB8AC3E}">
        <p14:creationId xmlns:p14="http://schemas.microsoft.com/office/powerpoint/2010/main" val="55882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Цель дисциплины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365158" y="1550988"/>
            <a:ext cx="11376000" cy="4316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Цель дисциплины:</a:t>
            </a:r>
            <a:r>
              <a:rPr lang="ru-RU" dirty="0" smtClean="0"/>
              <a:t> приобретение знаний о рациональной </a:t>
            </a:r>
            <a:r>
              <a:rPr lang="ru-RU" dirty="0"/>
              <a:t>организация питания высокопродуктивных животных для увеличения </a:t>
            </a:r>
            <a:r>
              <a:rPr lang="ru-RU" dirty="0" smtClean="0"/>
              <a:t>их </a:t>
            </a:r>
            <a:r>
              <a:rPr lang="ru-RU" dirty="0"/>
              <a:t>дальнейшей продуктивности и плодовитости, повышение качества продукции и поддержание хорошего состояния здоровья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600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Этапы развития кормопроизводства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65158" y="1414823"/>
            <a:ext cx="11376000" cy="46942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ервобытное пастбищное </a:t>
            </a:r>
            <a:r>
              <a:rPr lang="ru-RU" dirty="0" err="1" smtClean="0"/>
              <a:t>лугопользование</a:t>
            </a:r>
            <a:r>
              <a:rPr lang="ru-RU" dirty="0" smtClean="0"/>
              <a:t>: </a:t>
            </a:r>
            <a:r>
              <a:rPr lang="ru-RU" dirty="0"/>
              <a:t>скот выпасали на лугах в течение всего </a:t>
            </a:r>
            <a:r>
              <a:rPr lang="ru-RU" dirty="0" smtClean="0"/>
              <a:t>года</a:t>
            </a:r>
            <a:r>
              <a:rPr lang="ru-RU" dirty="0"/>
              <a:t>;</a:t>
            </a:r>
            <a:endParaRPr lang="ru-RU" dirty="0" smtClean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/>
              <a:t>Летом скот по-прежнему </a:t>
            </a:r>
            <a:r>
              <a:rPr lang="ru-RU" dirty="0"/>
              <a:t>пасли на лугах, но уже </a:t>
            </a:r>
            <a:r>
              <a:rPr lang="ru-RU" dirty="0" smtClean="0"/>
              <a:t>запасали корма </a:t>
            </a:r>
            <a:r>
              <a:rPr lang="ru-RU" dirty="0"/>
              <a:t>на </a:t>
            </a:r>
            <a:r>
              <a:rPr lang="ru-RU" dirty="0" smtClean="0"/>
              <a:t>зиму;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/>
              <a:t>Развитие капитализма </a:t>
            </a:r>
            <a:r>
              <a:rPr lang="ru-RU" dirty="0"/>
              <a:t>и </a:t>
            </a:r>
            <a:r>
              <a:rPr lang="ru-RU" dirty="0" smtClean="0"/>
              <a:t>превращение </a:t>
            </a:r>
            <a:r>
              <a:rPr lang="ru-RU" dirty="0"/>
              <a:t>кормопроизводства в развитую отрасль сельского хозяйства. Производство кормов становится </a:t>
            </a:r>
            <a:r>
              <a:rPr lang="ru-RU" dirty="0" smtClean="0"/>
              <a:t>товарным;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/>
              <a:t>Концентрация и специализация </a:t>
            </a:r>
            <a:r>
              <a:rPr lang="ru-RU" dirty="0"/>
              <a:t>сельского </a:t>
            </a:r>
            <a:r>
              <a:rPr lang="ru-RU" dirty="0" smtClean="0"/>
              <a:t>хозяйства. </a:t>
            </a:r>
            <a:r>
              <a:rPr lang="ru-RU" dirty="0"/>
              <a:t>Он характеризуется применением научных достижений </a:t>
            </a:r>
            <a:r>
              <a:rPr lang="ru-RU" dirty="0" smtClean="0"/>
              <a:t>в технике </a:t>
            </a:r>
            <a:r>
              <a:rPr lang="ru-RU" dirty="0"/>
              <a:t>и </a:t>
            </a:r>
            <a:r>
              <a:rPr lang="ru-RU" dirty="0" smtClean="0"/>
              <a:t>кормопроизводстве;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/>
              <a:t>Развитие такого </a:t>
            </a:r>
            <a:r>
              <a:rPr lang="ru-RU" dirty="0"/>
              <a:t>направления, как </a:t>
            </a:r>
            <a:r>
              <a:rPr lang="ru-RU" dirty="0" err="1"/>
              <a:t>энергоресурсосбережение</a:t>
            </a:r>
            <a:r>
              <a:rPr lang="ru-RU" dirty="0"/>
              <a:t> и </a:t>
            </a:r>
            <a:r>
              <a:rPr lang="ru-RU" dirty="0" err="1"/>
              <a:t>экологизация</a:t>
            </a:r>
            <a:r>
              <a:rPr lang="ru-RU" dirty="0"/>
              <a:t> производства на основе роста наукоемких технологий, развития </a:t>
            </a:r>
            <a:r>
              <a:rPr lang="ru-RU" dirty="0" err="1" smtClean="0"/>
              <a:t>ботехнологии</a:t>
            </a:r>
            <a:r>
              <a:rPr lang="ru-RU" dirty="0" smtClean="0"/>
              <a:t> и </a:t>
            </a:r>
            <a:r>
              <a:rPr lang="ru-RU" dirty="0"/>
              <a:t>селекции </a:t>
            </a:r>
          </a:p>
        </p:txBody>
      </p:sp>
    </p:spTree>
    <p:extLst>
      <p:ext uri="{BB962C8B-B14F-4D97-AF65-F5344CB8AC3E}">
        <p14:creationId xmlns:p14="http://schemas.microsoft.com/office/powerpoint/2010/main" val="4256239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Кормопроизводство и его значение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65159" y="1447800"/>
            <a:ext cx="11375999" cy="450993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Полевое </a:t>
            </a:r>
            <a:r>
              <a:rPr lang="ru-RU" dirty="0" smtClean="0"/>
              <a:t>кормопроизводство: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зернофураж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сочные корма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Луговое кормопроизводство: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сено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сенаж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силос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зеленый корм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травяная мука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157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Кормопроизводство и его значение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65158" y="1443103"/>
            <a:ext cx="11376000" cy="452437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Задачи </a:t>
            </a:r>
            <a:r>
              <a:rPr lang="ru-RU" dirty="0" smtClean="0"/>
              <a:t>кормопроизводства: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/>
              <a:t>Обеспечение животноводства кормами высокого качества в полной потребности в соответствии с нормами кормления.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/>
              <a:t>Повышение качества и питательной ценности объёмистых кормов.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/>
              <a:t>Применение ресурсосберегающих технологий выращивания и заготовки кормов, способствующих повышению продуктивности угодий.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/>
              <a:t>Повышение сохранности заготовляемых кормов.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/>
              <a:t>Обеспечение устойчивого функционирования </a:t>
            </a:r>
            <a:r>
              <a:rPr lang="ru-RU" dirty="0" err="1" smtClean="0"/>
              <a:t>агроландшафтов</a:t>
            </a:r>
            <a:r>
              <a:rPr lang="ru-RU" dirty="0" smtClean="0"/>
              <a:t>, прекращение деградации пастбищ, снижения плодородия почв, рациональное размещение кормовых культур в системе севооборотов.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9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Факторы интенсификации кормопроизводства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65158" y="1612786"/>
            <a:ext cx="11376000" cy="4316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Использование минеральных </a:t>
            </a:r>
            <a:r>
              <a:rPr lang="ru-RU" dirty="0"/>
              <a:t>и органических </a:t>
            </a:r>
            <a:r>
              <a:rPr lang="ru-RU" dirty="0" smtClean="0"/>
              <a:t>удобрений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Проведение комплекса </a:t>
            </a:r>
            <a:r>
              <a:rPr lang="ru-RU" dirty="0"/>
              <a:t>мероприятий по защите </a:t>
            </a:r>
            <a:r>
              <a:rPr lang="ru-RU" dirty="0" smtClean="0"/>
              <a:t>растений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Мелиорация земель</a:t>
            </a:r>
            <a:r>
              <a:rPr lang="ru-RU" dirty="0"/>
              <a:t>, внедрение эффективных систем </a:t>
            </a:r>
            <a:r>
              <a:rPr lang="ru-RU" dirty="0" smtClean="0"/>
              <a:t>земледелия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Использование новых </a:t>
            </a:r>
            <a:r>
              <a:rPr lang="ru-RU" dirty="0"/>
              <a:t>высокоурожайных сортов и гибридов сельскохозяйственных </a:t>
            </a:r>
            <a:r>
              <a:rPr lang="ru-RU" dirty="0" smtClean="0"/>
              <a:t>культур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Освоение научно-обоснованных </a:t>
            </a:r>
            <a:r>
              <a:rPr lang="ru-RU" dirty="0"/>
              <a:t>технологий возделывания кормовых и зернофуражных культур и ухода за природными кормовыми угодьями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483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Пути развития кормопроизводства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65158" y="1452531"/>
            <a:ext cx="11376000" cy="43164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широкое применение достижений науки и передовой практики, прогрессивных технологий;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комплексная механизацию всех работ, как при выращивании культур, так и на заготовке кормов;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всемерное повышение урожайности кормовых культур и продуктивности сенокосов и пастбищ, улучшение семеноводства кормовых культур;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улучшение качества кормов и обеспечение сбалансированности кормовых рационов по </a:t>
            </a:r>
            <a:r>
              <a:rPr lang="ru-RU" dirty="0" err="1" smtClean="0"/>
              <a:t>переваримому</a:t>
            </a:r>
            <a:r>
              <a:rPr lang="ru-RU" dirty="0" smtClean="0"/>
              <a:t> протеину и другим питательным компонентам;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сокращение потерь кормов при хранении, транспортировании, подготовке к скармливанию и раздаче животным.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379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29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Состав курса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65158" y="1466321"/>
            <a:ext cx="11376000" cy="431641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Раздел 1.</a:t>
            </a:r>
            <a:r>
              <a:rPr lang="ru-RU" dirty="0" smtClean="0"/>
              <a:t> Оценка питательности кормов и научные основы полноценного кормления.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Раздел </a:t>
            </a:r>
            <a:r>
              <a:rPr lang="ru-RU" b="1" dirty="0"/>
              <a:t>2.</a:t>
            </a:r>
            <a:r>
              <a:rPr lang="ru-RU" dirty="0"/>
              <a:t> </a:t>
            </a:r>
            <a:r>
              <a:rPr lang="ru-RU" dirty="0" smtClean="0"/>
              <a:t>Корма.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Раздел </a:t>
            </a:r>
            <a:r>
              <a:rPr lang="ru-RU" b="1" dirty="0"/>
              <a:t>3. </a:t>
            </a:r>
            <a:r>
              <a:rPr lang="ru-RU" dirty="0"/>
              <a:t>Нормированное кормление сельскохозяйственных </a:t>
            </a:r>
            <a:r>
              <a:rPr lang="ru-RU" dirty="0" smtClean="0"/>
              <a:t>животных.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 smtClean="0"/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Курсовая </a:t>
            </a:r>
            <a:r>
              <a:rPr lang="ru-RU" dirty="0" smtClean="0"/>
              <a:t>работа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Экзамен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2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Оценка питательности кормов по химическому составу и </a:t>
            </a:r>
            <a:r>
              <a:rPr lang="ru-RU" dirty="0" err="1"/>
              <a:t>переваримым</a:t>
            </a:r>
            <a:r>
              <a:rPr lang="ru-RU" dirty="0"/>
              <a:t> питательным веществам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Пономарёва Мария Евгеньевна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андидат ветеринарных наук, доцент кафедры кормления животных и общей биологии Ставропольского ГАУ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64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Краткая </a:t>
            </a:r>
            <a:r>
              <a:rPr lang="ru-RU" dirty="0"/>
              <a:t>история развития учения о кормлении.</a:t>
            </a:r>
          </a:p>
          <a:p>
            <a:r>
              <a:rPr lang="ru-RU" dirty="0" smtClean="0"/>
              <a:t>Значение </a:t>
            </a:r>
            <a:r>
              <a:rPr lang="ru-RU" dirty="0"/>
              <a:t>полноценного кормления для организма животных.</a:t>
            </a:r>
          </a:p>
          <a:p>
            <a:r>
              <a:rPr lang="ru-RU" dirty="0" smtClean="0"/>
              <a:t>Кормопроизводство </a:t>
            </a:r>
            <a:r>
              <a:rPr lang="ru-RU" dirty="0"/>
              <a:t>и его значение в обеспечении животноводства </a:t>
            </a:r>
            <a:r>
              <a:rPr lang="ru-RU" dirty="0" smtClean="0"/>
              <a:t>высококачественными кормами.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5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1. Краткая </a:t>
            </a:r>
            <a:r>
              <a:rPr lang="ru-RU" dirty="0"/>
              <a:t>история развития учения о кормлении</a:t>
            </a:r>
          </a:p>
        </p:txBody>
      </p:sp>
    </p:spTree>
    <p:extLst>
      <p:ext uri="{BB962C8B-B14F-4D97-AF65-F5344CB8AC3E}">
        <p14:creationId xmlns:p14="http://schemas.microsoft.com/office/powerpoint/2010/main" val="25107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Краткая история развития учения о кормлении</a:t>
            </a:r>
          </a:p>
        </p:txBody>
      </p:sp>
      <p:pic>
        <p:nvPicPr>
          <p:cNvPr id="1026" name="Picture 2" descr="https://static.mk.ru/upload/entities/2018/08/07/articlesImages/image/a2/46/b4/44/1760f2be37c1e86a508b3d90e3b65094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7" r="225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 smtClean="0"/>
              <a:t>1 Этап.</a:t>
            </a:r>
            <a:r>
              <a:rPr lang="ru-RU" dirty="0" smtClean="0"/>
              <a:t> Период кочевого образа жизни человека – питание полностью зависело от природных условий.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Выяснение условий питания, необходимых для сохранения жизни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07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Краткая история развития учения о кормлении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365159" y="1619250"/>
            <a:ext cx="11376000" cy="431641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2 Этап. </a:t>
            </a:r>
            <a:r>
              <a:rPr lang="ru-RU" dirty="0" smtClean="0"/>
              <a:t>Развитие </a:t>
            </a:r>
            <a:r>
              <a:rPr lang="ru-RU" dirty="0"/>
              <a:t>капитализма – возникновение и расширение городов, увеличение спроса на продукцию животноводства.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Нормирование количества </a:t>
            </a:r>
            <a:r>
              <a:rPr lang="ru-RU" dirty="0"/>
              <a:t>корма не только в расчете на массу животных, но и на уровень их </a:t>
            </a:r>
            <a:r>
              <a:rPr lang="ru-RU" dirty="0" smtClean="0"/>
              <a:t>продуктивности.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/>
              <a:t>3 Этап. </a:t>
            </a:r>
            <a:r>
              <a:rPr lang="ru-RU" dirty="0"/>
              <a:t>20 годы XX века: значение отдельных питательных веществ для организма, их превращение.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/>
              <a:t>Появляется представление о роли кормления в незаразной </a:t>
            </a:r>
            <a:r>
              <a:rPr lang="ru-RU" dirty="0" smtClean="0"/>
              <a:t>патологии.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 smtClean="0"/>
              <a:t>Рационы </a:t>
            </a:r>
            <a:r>
              <a:rPr lang="ru-RU" dirty="0"/>
              <a:t>начинают балансировать по биологически активным </a:t>
            </a:r>
            <a:r>
              <a:rPr lang="ru-RU" dirty="0" smtClean="0"/>
              <a:t>веществам.</a:t>
            </a:r>
            <a:endParaRPr lang="ru-RU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smtClean="0"/>
              <a:t>4 </a:t>
            </a:r>
            <a:r>
              <a:rPr lang="ru-RU" b="1" dirty="0"/>
              <a:t>Этап. </a:t>
            </a:r>
            <a:r>
              <a:rPr lang="en-US" b="1" dirty="0"/>
              <a:t>II </a:t>
            </a:r>
            <a:r>
              <a:rPr lang="ru-RU" b="1" dirty="0"/>
              <a:t>половина </a:t>
            </a:r>
            <a:r>
              <a:rPr lang="en-US" b="1" dirty="0"/>
              <a:t>XX </a:t>
            </a:r>
            <a:r>
              <a:rPr lang="ru-RU" b="1" dirty="0"/>
              <a:t>века – современность.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/>
              <a:t>Углубление и расширение представлений о роли питания в  производстве животноводческой продукции; о биологической ценности  продуктов питания.</a:t>
            </a:r>
          </a:p>
          <a:p>
            <a:pPr marL="342900" indent="-342900">
              <a:lnSpc>
                <a:spcPct val="100000"/>
              </a:lnSpc>
            </a:pPr>
            <a:r>
              <a:rPr lang="ru-RU" dirty="0"/>
              <a:t>Разработка детализированных норм кормления животных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15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Краткая история развития учения о кормлении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65158" y="1301701"/>
            <a:ext cx="11376000" cy="4851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1748 г.</a:t>
            </a:r>
            <a:r>
              <a:rPr lang="ru-RU" dirty="0" smtClean="0"/>
              <a:t> – </a:t>
            </a:r>
            <a:r>
              <a:rPr lang="ru-RU" b="1" dirty="0" smtClean="0"/>
              <a:t>М.В. Ломоносовым </a:t>
            </a:r>
            <a:r>
              <a:rPr lang="ru-RU" dirty="0" smtClean="0"/>
              <a:t>был открыт закон сохранения веществ и энергии</a:t>
            </a:r>
          </a:p>
          <a:p>
            <a:pPr marL="0" indent="0">
              <a:buNone/>
            </a:pPr>
            <a:r>
              <a:rPr lang="ru-RU" b="1" dirty="0" smtClean="0"/>
              <a:t>1810 г.</a:t>
            </a:r>
            <a:r>
              <a:rPr lang="ru-RU" dirty="0" smtClean="0"/>
              <a:t> – </a:t>
            </a:r>
            <a:r>
              <a:rPr lang="ru-RU" b="1" dirty="0" smtClean="0"/>
              <a:t>Альбрехт </a:t>
            </a:r>
            <a:r>
              <a:rPr lang="ru-RU" b="1" dirty="0" err="1" smtClean="0"/>
              <a:t>Тэер</a:t>
            </a:r>
            <a:r>
              <a:rPr lang="ru-RU" b="1" dirty="0" smtClean="0"/>
              <a:t> </a:t>
            </a:r>
            <a:r>
              <a:rPr lang="ru-RU" dirty="0" smtClean="0"/>
              <a:t>впервые осуществил оценку питательности кормов в сравнимых единицах</a:t>
            </a:r>
          </a:p>
          <a:p>
            <a:pPr marL="0" indent="0">
              <a:buNone/>
            </a:pPr>
            <a:r>
              <a:rPr lang="ru-RU" b="1" dirty="0" smtClean="0"/>
              <a:t>1866 г.</a:t>
            </a:r>
            <a:r>
              <a:rPr lang="ru-RU" dirty="0" smtClean="0"/>
              <a:t> – </a:t>
            </a:r>
            <a:r>
              <a:rPr lang="ru-RU" b="1" dirty="0" err="1" smtClean="0"/>
              <a:t>Буссенго</a:t>
            </a:r>
            <a:r>
              <a:rPr lang="ru-RU" b="1" dirty="0" smtClean="0"/>
              <a:t> </a:t>
            </a:r>
            <a:r>
              <a:rPr lang="ru-RU" dirty="0" smtClean="0"/>
              <a:t>установил значение азота корма для животных</a:t>
            </a:r>
          </a:p>
          <a:p>
            <a:pPr marL="0" indent="0">
              <a:buNone/>
            </a:pPr>
            <a:r>
              <a:rPr lang="ru-RU" b="1" dirty="0" smtClean="0"/>
              <a:t>1848 г.</a:t>
            </a:r>
            <a:r>
              <a:rPr lang="ru-RU" dirty="0" smtClean="0"/>
              <a:t> – </a:t>
            </a:r>
            <a:r>
              <a:rPr lang="ru-RU" b="1" dirty="0" smtClean="0"/>
              <a:t>Ю. Либих </a:t>
            </a:r>
            <a:r>
              <a:rPr lang="ru-RU" dirty="0" smtClean="0"/>
              <a:t>установил физиологическую роль отдельных  органических питательных веществ</a:t>
            </a:r>
          </a:p>
          <a:p>
            <a:pPr marL="0" indent="0">
              <a:buNone/>
            </a:pPr>
            <a:r>
              <a:rPr lang="ru-RU" b="1" dirty="0" smtClean="0"/>
              <a:t>1852 г. – В.П. </a:t>
            </a:r>
            <a:r>
              <a:rPr lang="ru-RU" b="1" dirty="0"/>
              <a:t>Бурнашев </a:t>
            </a:r>
            <a:r>
              <a:rPr lang="ru-RU" dirty="0"/>
              <a:t>расчеты </a:t>
            </a:r>
            <a:r>
              <a:rPr lang="ru-RU" dirty="0" smtClean="0"/>
              <a:t>по объему и </a:t>
            </a:r>
            <a:r>
              <a:rPr lang="ru-RU" dirty="0"/>
              <a:t>питательной ценности </a:t>
            </a:r>
            <a:r>
              <a:rPr lang="ru-RU" dirty="0" smtClean="0"/>
              <a:t>кормов</a:t>
            </a:r>
          </a:p>
          <a:p>
            <a:pPr marL="0" indent="0">
              <a:buNone/>
            </a:pPr>
            <a:r>
              <a:rPr lang="ru-RU" b="1" dirty="0"/>
              <a:t>1852 </a:t>
            </a:r>
            <a:r>
              <a:rPr lang="ru-RU" b="1" dirty="0" smtClean="0"/>
              <a:t>г. – В.В</a:t>
            </a:r>
            <a:r>
              <a:rPr lang="ru-RU" b="1" dirty="0"/>
              <a:t>. </a:t>
            </a:r>
            <a:r>
              <a:rPr lang="ru-RU" b="1" dirty="0" smtClean="0"/>
              <a:t>Пашутин</a:t>
            </a:r>
            <a:r>
              <a:rPr lang="ru-RU" dirty="0" smtClean="0"/>
              <a:t> начал </a:t>
            </a:r>
            <a:r>
              <a:rPr lang="ru-RU" dirty="0"/>
              <a:t>изучение обмена веществ у </a:t>
            </a:r>
            <a:r>
              <a:rPr lang="ru-RU" dirty="0" smtClean="0"/>
              <a:t>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3986285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rgbClr val="001B71"/>
      </a:dk1>
      <a:lt1>
        <a:srgbClr val="FFFFFF"/>
      </a:lt1>
      <a:dk2>
        <a:srgbClr val="373743"/>
      </a:dk2>
      <a:lt2>
        <a:srgbClr val="F4F4F6"/>
      </a:lt2>
      <a:accent1>
        <a:srgbClr val="67430C"/>
      </a:accent1>
      <a:accent2>
        <a:srgbClr val="D7A534"/>
      </a:accent2>
      <a:accent3>
        <a:srgbClr val="67430C"/>
      </a:accent3>
      <a:accent4>
        <a:srgbClr val="001B71"/>
      </a:accent4>
      <a:accent5>
        <a:srgbClr val="A2A2A2"/>
      </a:accent5>
      <a:accent6>
        <a:srgbClr val="FF0000"/>
      </a:accent6>
      <a:hlink>
        <a:srgbClr val="F4F4F6"/>
      </a:hlink>
      <a:folHlink>
        <a:srgbClr val="383A3F"/>
      </a:folHlink>
    </a:clrScheme>
    <a:fontScheme name="Другая 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6173</TotalTime>
  <Words>1138</Words>
  <Application>Microsoft Office PowerPoint</Application>
  <PresentationFormat>Произвольный</PresentationFormat>
  <Paragraphs>117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пк</cp:lastModifiedBy>
  <cp:revision>131</cp:revision>
  <dcterms:created xsi:type="dcterms:W3CDTF">2021-11-18T06:01:37Z</dcterms:created>
  <dcterms:modified xsi:type="dcterms:W3CDTF">2024-02-01T10:42:30Z</dcterms:modified>
</cp:coreProperties>
</file>