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7" r:id="rId2"/>
    <p:sldId id="285" r:id="rId3"/>
    <p:sldId id="286" r:id="rId4"/>
    <p:sldId id="289" r:id="rId5"/>
    <p:sldId id="288" r:id="rId6"/>
    <p:sldId id="290" r:id="rId7"/>
    <p:sldId id="291" r:id="rId8"/>
    <p:sldId id="292" r:id="rId9"/>
    <p:sldId id="293" r:id="rId10"/>
    <p:sldId id="294" r:id="rId11"/>
    <p:sldId id="296" r:id="rId12"/>
    <p:sldId id="295" r:id="rId13"/>
    <p:sldId id="297" r:id="rId14"/>
    <p:sldId id="298" r:id="rId15"/>
    <p:sldId id="300" r:id="rId16"/>
    <p:sldId id="299" r:id="rId17"/>
    <p:sldId id="302" r:id="rId18"/>
    <p:sldId id="301" r:id="rId19"/>
    <p:sldId id="303" r:id="rId20"/>
    <p:sldId id="305" r:id="rId21"/>
    <p:sldId id="304" r:id="rId22"/>
    <p:sldId id="306" r:id="rId23"/>
    <p:sldId id="307" r:id="rId24"/>
    <p:sldId id="308" r:id="rId25"/>
    <p:sldId id="311" r:id="rId26"/>
    <p:sldId id="310" r:id="rId27"/>
    <p:sldId id="312" r:id="rId28"/>
    <p:sldId id="313" r:id="rId29"/>
    <p:sldId id="309" r:id="rId30"/>
    <p:sldId id="314" r:id="rId31"/>
    <p:sldId id="316" r:id="rId32"/>
    <p:sldId id="315" r:id="rId33"/>
    <p:sldId id="317" r:id="rId34"/>
    <p:sldId id="27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52" d="100"/>
          <a:sy n="52" d="100"/>
        </p:scale>
        <p:origin x="53" y="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413B38-AEDC-B043-46A5-76B17E6B0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Пономарева Мария Евгеньевна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318A8-7EB3-EDFF-3955-D82EB829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кандидат ветеринарных наук, доцент кафедры кормления животных и общей биологии Ставропольского ГАУ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/>
              <a:t>Кормление лошадей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0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Физиологические особенности лошадей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Поение.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Сильное ощущение жажды у лошади </a:t>
            </a:r>
            <a:r>
              <a:rPr lang="ru-RU" dirty="0" smtClean="0"/>
              <a:t>при </a:t>
            </a:r>
            <a:r>
              <a:rPr lang="ru-RU" dirty="0"/>
              <a:t>уменьшении воды в теле на 10</a:t>
            </a:r>
            <a:r>
              <a:rPr lang="ru-RU" dirty="0" smtClean="0"/>
              <a:t>%.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Потеря </a:t>
            </a:r>
            <a:r>
              <a:rPr lang="ru-RU" dirty="0"/>
              <a:t>20% воды приводит к гибели </a:t>
            </a:r>
            <a:r>
              <a:rPr lang="ru-RU" dirty="0" smtClean="0"/>
              <a:t>лошади.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Лошадей </a:t>
            </a:r>
            <a:r>
              <a:rPr lang="ru-RU" dirty="0"/>
              <a:t>поить необходимо не менее 3 раз в </a:t>
            </a:r>
            <a:r>
              <a:rPr lang="ru-RU" dirty="0" smtClean="0"/>
              <a:t>сутки.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Потребность: 40-50 (до 70-80 л), 3 л на 1 кг </a:t>
            </a:r>
            <a:r>
              <a:rPr lang="ru-RU" dirty="0"/>
              <a:t>сухого </a:t>
            </a:r>
            <a:r>
              <a:rPr lang="ru-RU" dirty="0" smtClean="0"/>
              <a:t>корма.</a:t>
            </a:r>
          </a:p>
          <a:p>
            <a:r>
              <a:rPr lang="ru-RU" b="1" dirty="0" smtClean="0"/>
              <a:t>Правила поения: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До кормления или после дачи сена, но перед дачей овса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Нельзя поить разгоряченную лошадь!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2. Кормление </a:t>
            </a:r>
            <a:r>
              <a:rPr lang="ru-RU" dirty="0"/>
              <a:t>жеребых кобыл: нормы, корма, рационы и техника кормления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20231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жеребых кобыл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/>
          </a:bodyPr>
          <a:lstStyle/>
          <a:p>
            <a:r>
              <a:rPr lang="ru-RU" dirty="0" smtClean="0"/>
              <a:t>Длительность жеребости 335 (315-360) дней. </a:t>
            </a:r>
          </a:p>
          <a:p>
            <a:r>
              <a:rPr lang="ru-RU" dirty="0" smtClean="0"/>
              <a:t>Масса плода:</a:t>
            </a:r>
          </a:p>
          <a:p>
            <a:r>
              <a:rPr lang="ru-RU" dirty="0" smtClean="0"/>
              <a:t>	5-6 мес. – 4-5 кг</a:t>
            </a:r>
            <a:endParaRPr lang="ru-RU" dirty="0"/>
          </a:p>
          <a:p>
            <a:r>
              <a:rPr lang="ru-RU" dirty="0" smtClean="0"/>
              <a:t>	9 мес. – 16 кг</a:t>
            </a:r>
          </a:p>
          <a:p>
            <a:r>
              <a:rPr lang="ru-RU" dirty="0" smtClean="0"/>
              <a:t>	10 мес. – 28 кг</a:t>
            </a:r>
          </a:p>
          <a:p>
            <a:r>
              <a:rPr lang="ru-RU" dirty="0" smtClean="0"/>
              <a:t>	11 мес. – 40 кг </a:t>
            </a:r>
          </a:p>
          <a:p>
            <a:r>
              <a:rPr lang="ru-RU" dirty="0" smtClean="0"/>
              <a:t>Чувствительность к недостатку каротина (рассасывание плода) в первые недели жеребости</a:t>
            </a:r>
          </a:p>
          <a:p>
            <a:r>
              <a:rPr lang="ru-RU" dirty="0" smtClean="0"/>
              <a:t>Недостаток витаминов группы </a:t>
            </a:r>
            <a:r>
              <a:rPr lang="ru-RU" dirty="0"/>
              <a:t>В – </a:t>
            </a:r>
            <a:r>
              <a:rPr lang="ru-RU" dirty="0" smtClean="0"/>
              <a:t>аборт на 3-5 месяце беременности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250187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жеребых кобыл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половина беременности – </a:t>
            </a:r>
            <a:r>
              <a:rPr lang="ru-RU" dirty="0"/>
              <a:t>1,84 </a:t>
            </a:r>
            <a:r>
              <a:rPr lang="ru-RU" dirty="0" smtClean="0"/>
              <a:t>ЭКЕ/100 кг </a:t>
            </a:r>
            <a:r>
              <a:rPr lang="ru-RU" dirty="0" err="1" smtClean="0"/>
              <a:t>ж.м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На 1 ЭКЕ: ПП </a:t>
            </a:r>
            <a:r>
              <a:rPr lang="ru-RU" dirty="0"/>
              <a:t>– </a:t>
            </a:r>
            <a:r>
              <a:rPr lang="ru-RU" dirty="0" smtClean="0"/>
              <a:t>95 г, ЛИЗ – 6,5 г, </a:t>
            </a:r>
            <a:r>
              <a:rPr lang="ru-RU" dirty="0" err="1" smtClean="0"/>
              <a:t>Са</a:t>
            </a:r>
            <a:r>
              <a:rPr lang="ru-RU" dirty="0"/>
              <a:t> – </a:t>
            </a:r>
            <a:r>
              <a:rPr lang="ru-RU" dirty="0" smtClean="0"/>
              <a:t>7,0-7,5 г, Р</a:t>
            </a:r>
            <a:r>
              <a:rPr lang="ru-RU" dirty="0"/>
              <a:t> – </a:t>
            </a:r>
            <a:r>
              <a:rPr lang="ru-RU" dirty="0" smtClean="0"/>
              <a:t>4,0-4,5 г, </a:t>
            </a:r>
            <a:r>
              <a:rPr lang="en-US" dirty="0" err="1" smtClean="0"/>
              <a:t>NaCl</a:t>
            </a:r>
            <a:r>
              <a:rPr lang="ru-RU" dirty="0"/>
              <a:t> – </a:t>
            </a:r>
            <a:r>
              <a:rPr lang="ru-RU" dirty="0" smtClean="0"/>
              <a:t>3,5 г, каротина</a:t>
            </a:r>
            <a:r>
              <a:rPr lang="ru-RU" dirty="0"/>
              <a:t> – </a:t>
            </a:r>
            <a:r>
              <a:rPr lang="ru-RU" dirty="0" smtClean="0"/>
              <a:t>22 мг</a:t>
            </a:r>
          </a:p>
          <a:p>
            <a:r>
              <a:rPr lang="ru-RU" dirty="0" smtClean="0"/>
              <a:t>В 1 кг </a:t>
            </a:r>
            <a:r>
              <a:rPr lang="ru-RU" dirty="0"/>
              <a:t>СВ должно быть ≈ </a:t>
            </a:r>
            <a:r>
              <a:rPr lang="ru-RU" dirty="0" smtClean="0"/>
              <a:t>20% СК</a:t>
            </a:r>
            <a:endParaRPr lang="ru-RU" dirty="0"/>
          </a:p>
          <a:p>
            <a:endParaRPr lang="ru-RU" dirty="0"/>
          </a:p>
          <a:p>
            <a:r>
              <a:rPr lang="ru-RU" dirty="0"/>
              <a:t>Структура </a:t>
            </a:r>
            <a:r>
              <a:rPr lang="ru-RU" dirty="0" smtClean="0"/>
              <a:t>рационов: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сено </a:t>
            </a:r>
            <a:r>
              <a:rPr lang="ru-RU" dirty="0"/>
              <a:t>– до 40%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сочные </a:t>
            </a:r>
            <a:r>
              <a:rPr lang="ru-RU" dirty="0"/>
              <a:t>– до 25%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концентрированные </a:t>
            </a:r>
            <a:r>
              <a:rPr lang="ru-RU" dirty="0"/>
              <a:t>– до 35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18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5"/>
          <p:cNvSpPr txBox="1">
            <a:spLocks noGrp="1"/>
          </p:cNvSpPr>
          <p:nvPr>
            <p:ph type="body" sz="quarter" idx="15"/>
          </p:nvPr>
        </p:nvSpPr>
        <p:spPr>
          <a:xfrm>
            <a:off x="6053158" y="1450428"/>
            <a:ext cx="5363058" cy="486188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smtClean="0"/>
              <a:t>Зимний рацион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Сено до 8 кг (в т. ч. бобовое – 4 кг)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Силос – до 10 кг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Свекла – до 5 кг (или морковь 4-6 кг)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Концентраты – до 4 кг</a:t>
            </a:r>
            <a:r>
              <a:rPr lang="en-US" sz="2000" dirty="0" smtClean="0"/>
              <a:t> (</a:t>
            </a:r>
            <a:r>
              <a:rPr lang="ru-RU" sz="2000" dirty="0" smtClean="0"/>
              <a:t>овёс – 3 кг, отруби и жмых по 0,5 кг)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Доброкачественность кормов (</a:t>
            </a:r>
            <a:r>
              <a:rPr lang="ru-RU" sz="2000" dirty="0" err="1" smtClean="0"/>
              <a:t>плесневелость</a:t>
            </a:r>
            <a:r>
              <a:rPr lang="ru-RU" sz="2000" dirty="0" smtClean="0"/>
              <a:t>, затхлость, подмоченные и проросшие зерновые) – выкидыши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II </a:t>
            </a:r>
            <a:r>
              <a:rPr lang="ru-RU" sz="2000" dirty="0" smtClean="0"/>
              <a:t>половина беременности – бобовое сено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Повышается потребность в </a:t>
            </a:r>
            <a:r>
              <a:rPr lang="ru-RU" sz="2000" dirty="0" err="1" smtClean="0"/>
              <a:t>Са</a:t>
            </a:r>
            <a:endParaRPr lang="ru-RU" sz="2000" dirty="0"/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365158" y="1450428"/>
            <a:ext cx="5363058" cy="4861882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smtClean="0"/>
              <a:t>Летний рацион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Трава пастбищная </a:t>
            </a:r>
            <a:r>
              <a:rPr lang="ru-RU" sz="2000" dirty="0"/>
              <a:t>вволю или трава сеяная –</a:t>
            </a:r>
            <a:r>
              <a:rPr lang="ru-RU" sz="2000" dirty="0" smtClean="0"/>
              <a:t> </a:t>
            </a:r>
            <a:r>
              <a:rPr lang="ru-RU" sz="2000" dirty="0"/>
              <a:t>50-70 кг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Сено – </a:t>
            </a:r>
            <a:r>
              <a:rPr lang="ru-RU" sz="2000" dirty="0"/>
              <a:t>2 кг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Концентраты – 2-3 </a:t>
            </a:r>
            <a:r>
              <a:rPr lang="ru-RU" sz="2000" dirty="0"/>
              <a:t>кг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Поваренная соль </a:t>
            </a:r>
            <a:r>
              <a:rPr lang="ru-RU" sz="2000" dirty="0"/>
              <a:t>– 30 г (соль-лизунец вволю).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/>
              <a:t>За 2 мес. до </a:t>
            </a:r>
            <a:r>
              <a:rPr lang="ru-RU" sz="2000" dirty="0" err="1"/>
              <a:t>выжеребки</a:t>
            </a:r>
            <a:r>
              <a:rPr lang="ru-RU" sz="2000" dirty="0"/>
              <a:t> кобылы не должны работать (ежедневный моцион).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/>
              <a:t>Жеребых кобыл кормят 3-4 раза в сутки через равные промежутки </a:t>
            </a:r>
            <a:r>
              <a:rPr lang="ru-RU" sz="2000" dirty="0" smtClean="0"/>
              <a:t>времени.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Поение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en-US" sz="2000" dirty="0" smtClean="0"/>
              <a:t>t</a:t>
            </a:r>
            <a:r>
              <a:rPr lang="ru-RU" sz="2000" dirty="0" smtClean="0"/>
              <a:t> 8-10°С, </a:t>
            </a:r>
            <a:r>
              <a:rPr lang="ru-RU" sz="2000" dirty="0"/>
              <a:t>холодная вода зимой может вызвать </a:t>
            </a:r>
            <a:r>
              <a:rPr lang="ru-RU" sz="2000" dirty="0" smtClean="0"/>
              <a:t>выкидыш.</a:t>
            </a:r>
            <a:endParaRPr lang="ru-RU" sz="2000" dirty="0"/>
          </a:p>
        </p:txBody>
      </p:sp>
      <p:sp>
        <p:nvSpPr>
          <p:cNvPr id="3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жеребых кобыл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56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3. Кормление подсосных кобыл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51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подсосных кобыл</a:t>
            </a:r>
          </a:p>
        </p:txBody>
      </p:sp>
      <p:graphicFrame>
        <p:nvGraphicFramePr>
          <p:cNvPr id="10" name="Group 1213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1214344288"/>
              </p:ext>
            </p:extLst>
          </p:nvPr>
        </p:nvGraphicFramePr>
        <p:xfrm>
          <a:off x="365158" y="2171717"/>
          <a:ext cx="11376000" cy="211137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219559"/>
                <a:gridCol w="1602224"/>
                <a:gridCol w="1118918"/>
                <a:gridCol w="1125010"/>
                <a:gridCol w="1257005"/>
                <a:gridCol w="1506782"/>
                <a:gridCol w="1273252"/>
                <a:gridCol w="1273250"/>
              </a:tblGrid>
              <a:tr h="769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Время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осле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ыжеребки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Сухое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ещество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Жир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Белок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Казеин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Гамма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-г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лобулин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Сахар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Зола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6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Через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час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29,4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23,8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19,3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Через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часов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17,1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Через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48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часов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158" y="1517715"/>
            <a:ext cx="875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 молозива конематок, 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8570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подсосных кобыл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365158" y="1619211"/>
            <a:ext cx="11376000" cy="46488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Подсосной кобыле требуется </a:t>
            </a:r>
            <a:r>
              <a:rPr lang="ru-RU" dirty="0"/>
              <a:t>2,5 </a:t>
            </a:r>
            <a:r>
              <a:rPr lang="ru-RU" dirty="0" smtClean="0"/>
              <a:t>ЭКЕ/100 кг </a:t>
            </a:r>
            <a:r>
              <a:rPr lang="ru-RU" dirty="0" err="1" smtClean="0"/>
              <a:t>ж.м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На 1 ЭКЕ должно приходиться: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ПП – 105 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ЛИЗ – 6,5 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Ca</a:t>
            </a:r>
            <a:r>
              <a:rPr lang="ru-RU" dirty="0" smtClean="0"/>
              <a:t> – 7-8 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Р – </a:t>
            </a:r>
            <a:r>
              <a:rPr lang="ru-RU" dirty="0" smtClean="0"/>
              <a:t>5-6 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 smtClean="0"/>
              <a:t>NaCl</a:t>
            </a:r>
            <a:r>
              <a:rPr lang="ru-RU" dirty="0"/>
              <a:t> – </a:t>
            </a:r>
            <a:r>
              <a:rPr lang="ru-RU" dirty="0" smtClean="0"/>
              <a:t>соль-лизунец вволю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Кар – </a:t>
            </a:r>
            <a:r>
              <a:rPr lang="ru-RU" dirty="0" smtClean="0"/>
              <a:t>18-19 мг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Структура рациона: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сено – до 35-40%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сочные – до 10%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концентрированные – до 50-60%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39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</a:t>
            </a:r>
            <a:r>
              <a:rPr lang="ru-RU" dirty="0" smtClean="0"/>
              <a:t>подсосных кобыл</a:t>
            </a:r>
            <a:endParaRPr lang="ru-RU" dirty="0"/>
          </a:p>
        </p:txBody>
      </p:sp>
      <p:graphicFrame>
        <p:nvGraphicFramePr>
          <p:cNvPr id="4" name="Group 1282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858768051"/>
              </p:ext>
            </p:extLst>
          </p:nvPr>
        </p:nvGraphicFramePr>
        <p:xfrm>
          <a:off x="365159" y="1906589"/>
          <a:ext cx="11376000" cy="4361475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4910644"/>
                <a:gridCol w="1993665"/>
                <a:gridCol w="1991501"/>
                <a:gridCol w="2480190"/>
              </a:tblGrid>
              <a:tr h="343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Холостые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Жеребые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Лактирую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щ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Сухое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вещество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Обменная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энергия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МДж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Переваримый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протеин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Лизин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Клетчатка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Соль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поваренная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Кальций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Фосфор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34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Каротин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</a:tr>
              <a:tr h="58383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Микроэлементы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железо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медь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цинк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кобальт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марганец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йод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Витамины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Д, Е, В</a:t>
                      </a:r>
                      <a:r>
                        <a:rPr kumimoji="0" lang="en-US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 В</a:t>
                      </a:r>
                      <a:r>
                        <a:rPr kumimoji="0" lang="en-US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В</a:t>
                      </a:r>
                      <a:r>
                        <a:rPr kumimoji="0" lang="en-US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Вс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9906" marR="39906"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58" y="1382851"/>
            <a:ext cx="1137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Нормы кормления кобыл, живая масса 500 кг (рысистые и верховые)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711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подсосных кобыл</a:t>
            </a:r>
          </a:p>
        </p:txBody>
      </p:sp>
      <p:graphicFrame>
        <p:nvGraphicFramePr>
          <p:cNvPr id="7" name="Group 250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595096522"/>
              </p:ext>
            </p:extLst>
          </p:nvPr>
        </p:nvGraphicFramePr>
        <p:xfrm>
          <a:off x="365157" y="1906586"/>
          <a:ext cx="11376000" cy="431723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846325"/>
                <a:gridCol w="2409496"/>
                <a:gridCol w="2325164"/>
                <a:gridCol w="2795015"/>
              </a:tblGrid>
              <a:tr h="401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Холостые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Жеребые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Лактирующие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Сено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злакаво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обовое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Овес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Кукуруза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Ячмень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Жмых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/>
                        <a:t>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Отруби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Корнеплоды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6-8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Премикс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  <a:tr h="4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Соль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поваренная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7444" marR="37444" marT="45715" marB="45715" anchor="ctr" horzOverflow="overflow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158" y="1498862"/>
            <a:ext cx="8929671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Примерный рацион для кобыл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429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EC7364A-DC61-85EA-BEB9-BA6B78803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Научные обоснования кормления лошадей.</a:t>
            </a:r>
          </a:p>
          <a:p>
            <a:pPr lvl="0"/>
            <a:r>
              <a:rPr lang="ru-RU" dirty="0"/>
              <a:t>Кормление жеребых кобыл: нормы, корма, рационы и техника кормления.</a:t>
            </a:r>
          </a:p>
          <a:p>
            <a:pPr lvl="0"/>
            <a:r>
              <a:rPr lang="ru-RU" dirty="0"/>
              <a:t>Кормление подсосных кобыл.</a:t>
            </a:r>
          </a:p>
          <a:p>
            <a:pPr lvl="0"/>
            <a:r>
              <a:rPr lang="ru-RU" dirty="0"/>
              <a:t>Кормление жеребцов.</a:t>
            </a:r>
          </a:p>
          <a:p>
            <a:pPr lvl="0"/>
            <a:r>
              <a:rPr lang="ru-RU" dirty="0"/>
              <a:t>Кормление рабочих лошадей.</a:t>
            </a:r>
          </a:p>
          <a:p>
            <a:r>
              <a:rPr lang="ru-RU" dirty="0"/>
              <a:t>Кормление жеребят и молодняка лошадей</a:t>
            </a:r>
          </a:p>
        </p:txBody>
      </p:sp>
    </p:spTree>
    <p:extLst>
      <p:ext uri="{BB962C8B-B14F-4D97-AF65-F5344CB8AC3E}">
        <p14:creationId xmlns:p14="http://schemas.microsoft.com/office/powerpoint/2010/main" val="34757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4. Кормление жеребцов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020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Кормление жеребцов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/>
          <a:lstStyle/>
          <a:p>
            <a:r>
              <a:rPr lang="ru-RU" dirty="0" smtClean="0"/>
              <a:t>Два периода содержания:</a:t>
            </a:r>
          </a:p>
          <a:p>
            <a:r>
              <a:rPr lang="ru-RU" dirty="0" smtClean="0"/>
              <a:t>I. </a:t>
            </a:r>
            <a:r>
              <a:rPr lang="ru-RU" dirty="0" err="1" smtClean="0"/>
              <a:t>Неслучной</a:t>
            </a:r>
            <a:endParaRPr lang="ru-RU" dirty="0" smtClean="0"/>
          </a:p>
          <a:p>
            <a:r>
              <a:rPr lang="ru-RU" dirty="0" smtClean="0"/>
              <a:t>II. </a:t>
            </a:r>
            <a:r>
              <a:rPr lang="ru-RU" dirty="0" err="1" smtClean="0"/>
              <a:t>Предслучной</a:t>
            </a:r>
            <a:r>
              <a:rPr lang="ru-RU" dirty="0" smtClean="0"/>
              <a:t> и случной</a:t>
            </a:r>
          </a:p>
          <a:p>
            <a:r>
              <a:rPr lang="ru-RU" dirty="0" err="1" smtClean="0"/>
              <a:t>Неслучной</a:t>
            </a:r>
            <a:r>
              <a:rPr lang="ru-RU" dirty="0" smtClean="0"/>
              <a:t> период: норму поддерживающего кормления по ЭКЕ увеличивают на 50 %</a:t>
            </a:r>
          </a:p>
          <a:p>
            <a:r>
              <a:rPr lang="ru-RU" dirty="0" smtClean="0"/>
              <a:t>Задачи </a:t>
            </a:r>
            <a:r>
              <a:rPr lang="ru-RU" dirty="0" err="1" smtClean="0"/>
              <a:t>неслучного</a:t>
            </a:r>
            <a:r>
              <a:rPr lang="ru-RU" dirty="0" smtClean="0"/>
              <a:t> периода: </a:t>
            </a:r>
          </a:p>
          <a:p>
            <a:r>
              <a:rPr lang="ru-RU" dirty="0" smtClean="0"/>
              <a:t> а) поддержание заводской упитанности</a:t>
            </a:r>
          </a:p>
          <a:p>
            <a:r>
              <a:rPr lang="ru-RU" dirty="0" smtClean="0"/>
              <a:t> б) поддержание высокого тонуса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61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жеребцов в разные периоды</a:t>
            </a: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168207872"/>
              </p:ext>
            </p:extLst>
          </p:nvPr>
        </p:nvGraphicFramePr>
        <p:xfrm>
          <a:off x="365158" y="1242911"/>
          <a:ext cx="11376000" cy="50292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3792000"/>
                <a:gridCol w="3792000"/>
                <a:gridCol w="3792000"/>
              </a:tblGrid>
              <a:tr h="3750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Неслучной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Случной</a:t>
                      </a:r>
                      <a:endParaRPr lang="ru-RU" sz="2400" dirty="0"/>
                    </a:p>
                  </a:txBody>
                  <a:tcPr marL="41830" marR="41830" anchor="ctr"/>
                </a:tc>
              </a:tr>
              <a:tr h="375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 100 кг </a:t>
                      </a:r>
                      <a:r>
                        <a:rPr lang="ru-RU" sz="2400" dirty="0" err="1" smtClean="0"/>
                        <a:t>ж.м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41830" marR="4183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ЭКЕ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1,6-2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2-2,5</a:t>
                      </a:r>
                      <a:endParaRPr lang="ru-RU" sz="2400" dirty="0"/>
                    </a:p>
                  </a:txBody>
                  <a:tcPr marL="41830" marR="41830" anchor="ctr"/>
                </a:tc>
              </a:tr>
              <a:tr h="3750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 1 ЭКЕ</a:t>
                      </a:r>
                      <a:endParaRPr lang="ru-RU" sz="2400" dirty="0"/>
                    </a:p>
                  </a:txBody>
                  <a:tcPr marL="41830" marR="4183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ПП, г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90-95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110-105</a:t>
                      </a:r>
                      <a:endParaRPr lang="ru-RU" sz="2400" dirty="0"/>
                    </a:p>
                  </a:txBody>
                  <a:tcPr marL="41830" marR="41830" anchor="ctr"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Са</a:t>
                      </a:r>
                      <a:r>
                        <a:rPr lang="ru-RU" sz="2400" dirty="0" smtClean="0"/>
                        <a:t>, г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5-6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6-6,5</a:t>
                      </a:r>
                      <a:endParaRPr lang="ru-RU" sz="2400" dirty="0"/>
                    </a:p>
                  </a:txBody>
                  <a:tcPr marL="41830" marR="41830" anchor="ctr"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Р, г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4-5</a:t>
                      </a:r>
                      <a:endParaRPr lang="ru-RU" sz="2400" dirty="0"/>
                    </a:p>
                  </a:txBody>
                  <a:tcPr marL="41830" marR="41830" anchor="ctr"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Лиз, г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–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6,5</a:t>
                      </a:r>
                      <a:endParaRPr lang="ru-RU" sz="2400" dirty="0"/>
                    </a:p>
                  </a:txBody>
                  <a:tcPr marL="41830" marR="41830" anchor="ctr"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NaCl</a:t>
                      </a:r>
                      <a:endParaRPr lang="ru-RU" sz="2400" dirty="0"/>
                    </a:p>
                  </a:txBody>
                  <a:tcPr marL="41830" marR="418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Соль-лизунец вволю</a:t>
                      </a:r>
                      <a:endParaRPr lang="ru-RU" sz="2400" dirty="0"/>
                    </a:p>
                  </a:txBody>
                  <a:tcPr marL="41830" marR="4183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Кар, мг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10-11</a:t>
                      </a:r>
                      <a:endParaRPr lang="ru-RU" sz="2400" dirty="0"/>
                    </a:p>
                  </a:txBody>
                  <a:tcPr marL="41830" marR="418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15-20</a:t>
                      </a:r>
                      <a:endParaRPr lang="ru-RU" sz="2400" dirty="0"/>
                    </a:p>
                  </a:txBody>
                  <a:tcPr marL="41830" marR="41830" anchor="ctr"/>
                </a:tc>
              </a:tr>
              <a:tr h="3750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СК в СВ, %</a:t>
                      </a:r>
                      <a:endParaRPr lang="ru-RU" sz="2400" dirty="0"/>
                    </a:p>
                  </a:txBody>
                  <a:tcPr marL="41830" marR="418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</a:t>
                      </a:r>
                      <a:endParaRPr lang="ru-RU" sz="2400" dirty="0"/>
                    </a:p>
                  </a:txBody>
                  <a:tcPr marL="41830" marR="4183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210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жеребцов в разные периоды</a:t>
            </a:r>
          </a:p>
        </p:txBody>
      </p:sp>
      <p:graphicFrame>
        <p:nvGraphicFramePr>
          <p:cNvPr id="4" name="Group 229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43724389"/>
              </p:ext>
            </p:extLst>
          </p:nvPr>
        </p:nvGraphicFramePr>
        <p:xfrm>
          <a:off x="365159" y="1906588"/>
          <a:ext cx="11375998" cy="4606224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4841689"/>
                <a:gridCol w="3009101"/>
                <a:gridCol w="3525208"/>
              </a:tblGrid>
              <a:tr h="550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Неслучной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ериод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Предслучной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случной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период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Обменная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энергия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МДж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3999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1 ЭКЕ должно приходится: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Переваримый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протеин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 к СВ,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Соль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поваренная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3,0-3,5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3,0-3,5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Кальций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6-6,5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Фосфор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247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Каротин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20-30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</a:tr>
              <a:tr h="38093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Микроэлементы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железо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медь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цинк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кобальт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марганец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йод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итамины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А,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Д, Е, В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В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В</a:t>
                      </a:r>
                      <a:r>
                        <a:rPr kumimoji="0" 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r>
                        <a:rPr kumimoji="0" lang="en-US" sz="18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endParaRPr kumimoji="0" 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65" marR="3856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58" y="1379962"/>
            <a:ext cx="1137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Нормы кормления жеребцов, живая масса 600 кг (рысистые и верховые)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23156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Кормление жеребцов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5158" y="1430594"/>
            <a:ext cx="11376000" cy="48817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Примерный рацион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Сено – 8-11 кг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Концентрированные корма – до 6-9 кг (овес </a:t>
            </a:r>
            <a:r>
              <a:rPr lang="ru-RU" dirty="0"/>
              <a:t>– </a:t>
            </a:r>
            <a:r>
              <a:rPr lang="ru-RU" dirty="0" smtClean="0"/>
              <a:t>3,5-4,5 кг, ячмень </a:t>
            </a:r>
            <a:r>
              <a:rPr lang="ru-RU" dirty="0"/>
              <a:t>–</a:t>
            </a:r>
            <a:r>
              <a:rPr lang="ru-RU" dirty="0" smtClean="0"/>
              <a:t> 1,0-1,5; просо, горох </a:t>
            </a:r>
            <a:r>
              <a:rPr lang="ru-RU" dirty="0"/>
              <a:t>–</a:t>
            </a:r>
            <a:r>
              <a:rPr lang="ru-RU" dirty="0" smtClean="0"/>
              <a:t> 0,5; отруби</a:t>
            </a:r>
            <a:r>
              <a:rPr lang="ru-RU" dirty="0"/>
              <a:t> –</a:t>
            </a:r>
            <a:r>
              <a:rPr lang="ru-RU" dirty="0" smtClean="0"/>
              <a:t> 1-2; жмыхи и шроты </a:t>
            </a:r>
            <a:r>
              <a:rPr lang="ru-RU" dirty="0"/>
              <a:t>–</a:t>
            </a:r>
            <a:r>
              <a:rPr lang="ru-RU" dirty="0" smtClean="0"/>
              <a:t> 0,5; пророщенное зерно </a:t>
            </a:r>
            <a:r>
              <a:rPr lang="ru-RU" dirty="0"/>
              <a:t>–</a:t>
            </a:r>
            <a:r>
              <a:rPr lang="ru-RU" dirty="0" smtClean="0"/>
              <a:t> 0,5)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Корнеплоды (свекла, морковь) – до 4-6 кг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Силос </a:t>
            </a:r>
            <a:r>
              <a:rPr lang="ru-RU" dirty="0"/>
              <a:t>–</a:t>
            </a:r>
            <a:r>
              <a:rPr lang="ru-RU" dirty="0" smtClean="0"/>
              <a:t> не рекомендуется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Молоко цельное – 3 кг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Мясокостная мука </a:t>
            </a:r>
            <a:r>
              <a:rPr lang="ru-RU" dirty="0"/>
              <a:t>–</a:t>
            </a:r>
            <a:r>
              <a:rPr lang="ru-RU" dirty="0" smtClean="0"/>
              <a:t> 0,2-0,3 кг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Яйца </a:t>
            </a:r>
            <a:r>
              <a:rPr lang="ru-RU" dirty="0"/>
              <a:t>–</a:t>
            </a:r>
            <a:r>
              <a:rPr lang="ru-RU" dirty="0" smtClean="0"/>
              <a:t> 5 шт.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Поваренная соль – 50 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Структура рациона: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сено </a:t>
            </a:r>
            <a:r>
              <a:rPr lang="ru-RU" dirty="0"/>
              <a:t>– до </a:t>
            </a:r>
            <a:r>
              <a:rPr lang="ru-RU" dirty="0" smtClean="0"/>
              <a:t>30-35% </a:t>
            </a: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сочные </a:t>
            </a:r>
            <a:r>
              <a:rPr lang="ru-RU" dirty="0"/>
              <a:t>– до </a:t>
            </a:r>
            <a:r>
              <a:rPr lang="ru-RU" dirty="0" smtClean="0"/>
              <a:t>10% </a:t>
            </a: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концентрированные </a:t>
            </a:r>
            <a:r>
              <a:rPr lang="ru-RU" dirty="0"/>
              <a:t>– до </a:t>
            </a:r>
            <a:r>
              <a:rPr lang="ru-RU" dirty="0" smtClean="0"/>
              <a:t>50%</a:t>
            </a: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</a:t>
            </a:r>
            <a:r>
              <a:rPr lang="ru-RU" dirty="0" err="1" smtClean="0"/>
              <a:t>к.ж.п</a:t>
            </a:r>
            <a:r>
              <a:rPr lang="ru-RU" dirty="0"/>
              <a:t>. – до </a:t>
            </a:r>
            <a:r>
              <a:rPr lang="ru-RU" dirty="0" smtClean="0"/>
              <a:t>10%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17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 Кормление </a:t>
            </a:r>
            <a:r>
              <a:rPr lang="ru-RU" dirty="0"/>
              <a:t>жеребят и молодняка лошадей</a:t>
            </a:r>
          </a:p>
        </p:txBody>
      </p:sp>
    </p:spTree>
    <p:extLst>
      <p:ext uri="{BB962C8B-B14F-4D97-AF65-F5344CB8AC3E}">
        <p14:creationId xmlns:p14="http://schemas.microsoft.com/office/powerpoint/2010/main" val="3959456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Кормление жеребят и молодняка лошадей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В 1 и 2 месяц жизни: 100% молоко матери, приучают поедать растительный корм.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3 месяц – 40% самостоятельное питание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4 месяц – 60% самостоятельное питание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5 месяц и старше – ведущее самостоятельное питание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5-9 месяц – отъем.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Нормы кормления молодняка лошадей после отъема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001241782"/>
              </p:ext>
            </p:extLst>
          </p:nvPr>
        </p:nvGraphicFramePr>
        <p:xfrm>
          <a:off x="365159" y="1356853"/>
          <a:ext cx="11376000" cy="4866960"/>
        </p:xfrm>
        <a:graphic>
          <a:graphicData uri="http://schemas.openxmlformats.org/drawingml/2006/table">
            <a:tbl>
              <a:tblPr firstCol="1">
                <a:tableStyleId>{D27102A9-8310-4765-A935-A1911B00CA55}</a:tableStyleId>
              </a:tblPr>
              <a:tblGrid>
                <a:gridCol w="3565239"/>
                <a:gridCol w="1902068"/>
                <a:gridCol w="2260483"/>
                <a:gridCol w="3648210"/>
              </a:tblGrid>
              <a:tr h="32446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Возраст 6 – 12 мес.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ЭКЕ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2,7-2,9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kern="1200" dirty="0">
                          <a:effectLst/>
                        </a:rPr>
                        <a:t>На 100 кг живой массы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ПП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97-100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kern="1200" dirty="0">
                          <a:effectLst/>
                        </a:rPr>
                        <a:t>на 1 ЭКЕ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effectLst/>
                        </a:rPr>
                        <a:t>Са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7,5 – 8,0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6,0 – 6,5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Каротин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18 – 22 мг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rowSpan="5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Возраст 12 – 18 мес.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ЭКЕ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2,5-2,6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kern="1200" dirty="0">
                          <a:effectLst/>
                        </a:rPr>
                        <a:t>На 100 кг живой массы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ПП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85 – 90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kern="1200" dirty="0">
                          <a:effectLst/>
                        </a:rPr>
                        <a:t>на 1 ЭКЕ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Са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6,5 – 7,0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5,5 – 6,0 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Каротин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20 мг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rowSpan="5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Возраст 18 – 24 мес.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ЭКЕ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2,1 – 2,2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kern="1200" dirty="0">
                          <a:effectLst/>
                        </a:rPr>
                        <a:t>На 100 кг живой массы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ПП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87-90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kern="1200" dirty="0">
                          <a:effectLst/>
                        </a:rPr>
                        <a:t>на 1 ЭКЕ</a:t>
                      </a:r>
                      <a:endParaRPr lang="ru-RU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Са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6,5 – 7,0 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5,5 – 6,0 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Каротин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20 мг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85" marR="236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510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Кормление жеребят и молодняка лошадей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/>
          </a:bodyPr>
          <a:lstStyle/>
          <a:p>
            <a:r>
              <a:rPr lang="ru-RU" b="1" dirty="0"/>
              <a:t>Примерные рационы (7-8 мес.):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Сено – до 4-10 кг,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Концентрированные корма – до 3,5-6,0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Свекла – до 5,0 кг,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Морковь – до 3,0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Корма животного происхождения </a:t>
            </a:r>
          </a:p>
          <a:p>
            <a:endParaRPr lang="ru-RU" dirty="0"/>
          </a:p>
          <a:p>
            <a:r>
              <a:rPr lang="ru-RU" b="1" dirty="0"/>
              <a:t>Летний период (12 мес. верховые, рысистые):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Зеленая трава – 30-40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/>
              <a:t>Конц</a:t>
            </a:r>
            <a:r>
              <a:rPr lang="ru-RU" dirty="0"/>
              <a:t>. корма – до 1,0-1,5 кг/100 кг </a:t>
            </a:r>
            <a:r>
              <a:rPr lang="ru-RU" dirty="0" err="1"/>
              <a:t>ж.м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684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6</a:t>
            </a:r>
            <a:r>
              <a:rPr lang="ru-RU" dirty="0" smtClean="0"/>
              <a:t>. Кормление </a:t>
            </a:r>
            <a:r>
              <a:rPr lang="ru-RU" dirty="0"/>
              <a:t>рабочих </a:t>
            </a:r>
            <a:r>
              <a:rPr lang="ru-RU" dirty="0" smtClean="0"/>
              <a:t>лошадей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1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95FD239D-3AEA-11D8-CB9B-C692947F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1. Научные </a:t>
            </a:r>
            <a:r>
              <a:rPr lang="ru-RU" dirty="0"/>
              <a:t>обоснования кормления лошадей</a:t>
            </a:r>
          </a:p>
        </p:txBody>
      </p:sp>
    </p:spTree>
    <p:extLst>
      <p:ext uri="{BB962C8B-B14F-4D97-AF65-F5344CB8AC3E}">
        <p14:creationId xmlns:p14="http://schemas.microsoft.com/office/powerpoint/2010/main" val="4038937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Кормление рабочих лошадей</a:t>
            </a:r>
          </a:p>
        </p:txBody>
      </p:sp>
      <p:graphicFrame>
        <p:nvGraphicFramePr>
          <p:cNvPr id="5" name="Group 24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50159432"/>
              </p:ext>
            </p:extLst>
          </p:nvPr>
        </p:nvGraphicFramePr>
        <p:xfrm>
          <a:off x="365158" y="1740310"/>
          <a:ext cx="11376001" cy="484643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3959202"/>
                <a:gridCol w="2472954"/>
                <a:gridCol w="2470891"/>
                <a:gridCol w="2472954"/>
              </a:tblGrid>
              <a:tr h="585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работы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Легкая работа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работа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Тяжелая работа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Расстояние проходимое за день, км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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Транспортные работы: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 полным возом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 полным возом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Обратно порожняком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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Легкие разъезды: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упряжи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Под седлом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  <a:tr h="3445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Продолжительность работы за день (не считая остановок)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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Полевые работы в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сельскохозяйственных машинах или орудиях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часа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часов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часов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38096" marR="38096" marT="45725" marB="45725" anchor="ctr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58" y="1297402"/>
            <a:ext cx="8672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Характеристика работы лошадей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8655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рабочих лошадей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0832247" cy="46488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Р</a:t>
            </a:r>
            <a:r>
              <a:rPr lang="ru-RU" dirty="0" smtClean="0"/>
              <a:t>абочей </a:t>
            </a:r>
            <a:r>
              <a:rPr lang="ru-RU" dirty="0"/>
              <a:t>лошади требуется </a:t>
            </a:r>
            <a:r>
              <a:rPr lang="ru-RU" dirty="0" smtClean="0"/>
              <a:t>1,8-2,9 ЭКЕ/100 </a:t>
            </a:r>
            <a:r>
              <a:rPr lang="ru-RU" dirty="0"/>
              <a:t>кг </a:t>
            </a:r>
            <a:r>
              <a:rPr lang="ru-RU" dirty="0" err="1"/>
              <a:t>ж.м</a:t>
            </a:r>
            <a:r>
              <a:rPr lang="ru-RU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b="1" dirty="0"/>
              <a:t>На 1 ЭКЕ требуется: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ПП – </a:t>
            </a:r>
            <a:r>
              <a:rPr lang="ru-RU" dirty="0" smtClean="0"/>
              <a:t>90-95 </a:t>
            </a:r>
            <a:r>
              <a:rPr lang="ru-RU" dirty="0"/>
              <a:t>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err="1"/>
              <a:t>Ca</a:t>
            </a:r>
            <a:r>
              <a:rPr lang="ru-RU" dirty="0"/>
              <a:t> – </a:t>
            </a:r>
            <a:r>
              <a:rPr lang="ru-RU" dirty="0" smtClean="0"/>
              <a:t>4-5 </a:t>
            </a:r>
            <a:r>
              <a:rPr lang="ru-RU" dirty="0"/>
              <a:t>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Р –</a:t>
            </a:r>
            <a:r>
              <a:rPr lang="ru-RU" dirty="0" smtClean="0"/>
              <a:t> 3-4 </a:t>
            </a:r>
            <a:r>
              <a:rPr lang="ru-RU" dirty="0"/>
              <a:t>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err="1"/>
              <a:t>NaCI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соль-лизунец вволю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Кар –</a:t>
            </a:r>
            <a:r>
              <a:rPr lang="ru-RU" dirty="0" smtClean="0"/>
              <a:t> 10-15 </a:t>
            </a:r>
            <a:r>
              <a:rPr lang="ru-RU" dirty="0"/>
              <a:t>мг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/>
              <a:t>Структура рациона: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сено </a:t>
            </a:r>
            <a:r>
              <a:rPr lang="ru-RU" dirty="0"/>
              <a:t>– до 30 %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сочные </a:t>
            </a:r>
            <a:r>
              <a:rPr lang="ru-RU" dirty="0"/>
              <a:t>– до 20 %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	концентрированные </a:t>
            </a:r>
            <a:r>
              <a:rPr lang="ru-RU" dirty="0"/>
              <a:t>– до 50 %</a:t>
            </a:r>
          </a:p>
        </p:txBody>
      </p:sp>
    </p:spTree>
    <p:extLst>
      <p:ext uri="{BB962C8B-B14F-4D97-AF65-F5344CB8AC3E}">
        <p14:creationId xmlns:p14="http://schemas.microsoft.com/office/powerpoint/2010/main" val="989908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рабочих лошадей</a:t>
            </a:r>
          </a:p>
        </p:txBody>
      </p:sp>
      <p:graphicFrame>
        <p:nvGraphicFramePr>
          <p:cNvPr id="4" name="Group 22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28498492"/>
              </p:ext>
            </p:extLst>
          </p:nvPr>
        </p:nvGraphicFramePr>
        <p:xfrm>
          <a:off x="365159" y="1906587"/>
          <a:ext cx="11376000" cy="4302483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2613256"/>
                <a:gridCol w="1561449"/>
                <a:gridCol w="2353821"/>
                <a:gridCol w="1470356"/>
                <a:gridCol w="1615956"/>
                <a:gridCol w="1761162"/>
              </a:tblGrid>
              <a:tr h="6173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Виды работ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ЭКЕ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граммах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Переваримый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протеин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Кальция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spc="-40" normalizeH="0" baseline="0" dirty="0" smtClean="0">
                          <a:ln>
                            <a:noFill/>
                          </a:ln>
                          <a:effectLst/>
                        </a:rPr>
                        <a:t>Фосфора</a:t>
                      </a:r>
                      <a:endParaRPr kumimoji="0" lang="ru-RU" sz="2000" b="1" i="0" u="none" strike="noStrike" cap="none" spc="-4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Каротина, мг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 работы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5,7-7,0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7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Легкая работа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7,3-9,2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</a:tr>
              <a:tr h="666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работа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9,4-11,7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</a:tr>
              <a:tr h="667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Тяжелая работа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11,3-14,6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216" marR="36216" anchor="ctr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158" y="128065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Нормы кормления рабочих лошадей (живая масса 450-500 кг)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06154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Кормление рабочих лошадей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415845"/>
            <a:ext cx="11376000" cy="485222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Примерный рацион:</a:t>
            </a:r>
          </a:p>
          <a:p>
            <a:r>
              <a:rPr lang="ru-RU" b="1" dirty="0" smtClean="0"/>
              <a:t>Зимний </a:t>
            </a:r>
            <a:r>
              <a:rPr lang="ru-RU" b="1" dirty="0"/>
              <a:t>период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Сено – 2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Солома – 2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Силос –</a:t>
            </a:r>
            <a:r>
              <a:rPr lang="ru-RU" dirty="0" smtClean="0"/>
              <a:t> </a:t>
            </a:r>
            <a:r>
              <a:rPr lang="ru-RU" dirty="0"/>
              <a:t>5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Жом сухой – 1,5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/>
              <a:t>Концентраты: </a:t>
            </a:r>
            <a:r>
              <a:rPr lang="ru-RU" dirty="0"/>
              <a:t>овес – 1 кг, комбикорм – 1 кг</a:t>
            </a:r>
          </a:p>
          <a:p>
            <a:r>
              <a:rPr lang="ru-RU" b="1" dirty="0"/>
              <a:t>Летом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Зеленый корм –</a:t>
            </a:r>
            <a:r>
              <a:rPr lang="ru-RU" dirty="0" smtClean="0"/>
              <a:t> </a:t>
            </a:r>
            <a:r>
              <a:rPr lang="ru-RU" dirty="0"/>
              <a:t>35 кг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Комбикорм – 2 кг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Свободный доступ к соли и минеральным </a:t>
            </a:r>
            <a:r>
              <a:rPr lang="ru-RU" dirty="0" smtClean="0"/>
              <a:t>веществам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48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Физиологические особенности лошадей</a:t>
            </a:r>
            <a:endParaRPr lang="ru-RU" dirty="0"/>
          </a:p>
        </p:txBody>
      </p:sp>
      <p:pic>
        <p:nvPicPr>
          <p:cNvPr id="1026" name="Picture 2" descr="https://equilife.ru/wp-content/uploads/2021/03/Breeze-shot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46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mycdn.me/i?r=AzEPZsRbOZEKgBhR0XGMT1RkShJ2oKl3ZlXlHKM5BYFO1qaKTM5SRkZCeTgDn6uOyic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2" b="82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Основной продукцией </a:t>
            </a:r>
            <a:r>
              <a:rPr lang="ru-RU" dirty="0"/>
              <a:t>является мышечная </a:t>
            </a:r>
            <a:r>
              <a:rPr lang="ru-RU" dirty="0" smtClean="0"/>
              <a:t>работа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Интенсивность обмена веществ зависит от породы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Источником энергии являются углеводы, </a:t>
            </a:r>
            <a:r>
              <a:rPr lang="ru-RU" dirty="0"/>
              <a:t>углеводы, которые расходуются в первые 3 часа </a:t>
            </a:r>
            <a:r>
              <a:rPr lang="ru-RU" dirty="0" smtClean="0"/>
              <a:t>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1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Физиологические особенности лошадей</a:t>
            </a:r>
            <a:endParaRPr lang="ru-RU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/>
          </a:bodyPr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Особенности пищеварения: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днокамерный желудок (6-15 л, 10% от размера Ж.К.Т.)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орошо развита слепая кишка (32-37 л, 16-40%) и толстый отдел кишечника.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Потребляемый корм тщательно пережевывается, обильно смачивается слюной (от 10 до 50 л в сутки) и заглатывается небольшими порциями – по 15 – 20 г.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Роль слюны </a:t>
            </a:r>
            <a:r>
              <a:rPr lang="en-US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смачивание корма</a:t>
            </a:r>
            <a:r>
              <a:rPr lang="en-US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(не обладает </a:t>
            </a:r>
            <a:r>
              <a:rPr lang="ru-RU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диастатическим</a:t>
            </a: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свойством) – корм набухает, разрыхляется, происходит физическая подготовка к перевариванию.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Обильное слюноотделение: 1 кг грубых кормов – 4 л слюны, 1 кг концентратов – 2 л слюны, сочные корма – слюноотделение незначительное.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желудке корм располагается послойно в порядке поступления.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Основное переваривание ПВ происходит в тонком отделе кишечника, слепой кишке и толстом отделе кишечника.</a:t>
            </a:r>
            <a:endParaRPr lang="ru-RU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2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Научные обоснования кормления лошадей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Переваривание клетчатки </a:t>
            </a:r>
            <a:r>
              <a:rPr lang="ru-RU" dirty="0" smtClean="0"/>
              <a:t>60–70% </a:t>
            </a:r>
            <a:r>
              <a:rPr lang="ru-RU" dirty="0"/>
              <a:t>от её использования жвачными </a:t>
            </a:r>
            <a:r>
              <a:rPr lang="ru-RU" dirty="0" smtClean="0"/>
              <a:t>животными. 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Оптимальный </a:t>
            </a:r>
            <a:r>
              <a:rPr lang="ru-RU" dirty="0" smtClean="0"/>
              <a:t>уровень клетчатки </a:t>
            </a:r>
            <a:r>
              <a:rPr lang="ru-RU" dirty="0"/>
              <a:t>– </a:t>
            </a:r>
            <a:r>
              <a:rPr lang="ru-RU" dirty="0" smtClean="0"/>
              <a:t>18% </a:t>
            </a:r>
            <a:r>
              <a:rPr lang="ru-RU" dirty="0"/>
              <a:t>от сухого вещества </a:t>
            </a:r>
            <a:r>
              <a:rPr lang="ru-RU" dirty="0" smtClean="0"/>
              <a:t>рациона.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Лучшим </a:t>
            </a:r>
            <a:r>
              <a:rPr lang="ru-RU" dirty="0"/>
              <a:t>грубым кормом для лошадей является сено луговое, злаково-бобовое и разнотравное; норма скармливания до 3 кг на 100 кг живой </a:t>
            </a:r>
            <a:r>
              <a:rPr lang="ru-RU" dirty="0" smtClean="0"/>
              <a:t>массы.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Используют сено </a:t>
            </a:r>
            <a:r>
              <a:rPr lang="ru-RU" dirty="0"/>
              <a:t>из бобовых в фазе </a:t>
            </a:r>
            <a:r>
              <a:rPr lang="ru-RU" dirty="0" err="1"/>
              <a:t>бутонизации</a:t>
            </a:r>
            <a:r>
              <a:rPr lang="ru-RU" dirty="0"/>
              <a:t>, из злаковых – в фазе выбрасывания </a:t>
            </a:r>
            <a:r>
              <a:rPr lang="ru-RU" dirty="0" smtClean="0"/>
              <a:t>метелки.</a:t>
            </a:r>
          </a:p>
        </p:txBody>
      </p:sp>
    </p:spTree>
    <p:extLst>
      <p:ext uri="{BB962C8B-B14F-4D97-AF65-F5344CB8AC3E}">
        <p14:creationId xmlns:p14="http://schemas.microsoft.com/office/powerpoint/2010/main" val="330875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Научные обоснования кормления лошадей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/>
          <a:lstStyle/>
          <a:p>
            <a:r>
              <a:rPr lang="ru-RU" dirty="0" smtClean="0"/>
              <a:t>Концентрированные корма: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Лучшим является овес, до 8 кг в сутки.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Можно </a:t>
            </a:r>
            <a:r>
              <a:rPr lang="ru-RU" dirty="0"/>
              <a:t>заменять ячменем и кукурузой в половинном количестве от нормы овса, а также отрубями и </a:t>
            </a:r>
            <a:r>
              <a:rPr lang="ru-RU" dirty="0" smtClean="0"/>
              <a:t>рожью.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Рожь скармливают в смеси с соломой или сенной резкой, иначе она сильно разбухает в </a:t>
            </a:r>
            <a:r>
              <a:rPr lang="ru-RU" dirty="0" smtClean="0"/>
              <a:t>желудке.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Овес дают цельным или </a:t>
            </a:r>
            <a:r>
              <a:rPr lang="ru-RU" dirty="0" err="1" smtClean="0"/>
              <a:t>дробенным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Научные обоснования кормления лошадей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/>
          <a:lstStyle/>
          <a:p>
            <a:r>
              <a:rPr lang="ru-RU" dirty="0" err="1" smtClean="0"/>
              <a:t>Корнеклубнеплоды</a:t>
            </a:r>
            <a:r>
              <a:rPr lang="ru-RU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свекла, картофель, силос из кукурузы молочно-восковой спелости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до </a:t>
            </a:r>
            <a:r>
              <a:rPr lang="ru-RU" dirty="0" smtClean="0"/>
              <a:t>2-4 кг </a:t>
            </a:r>
            <a:r>
              <a:rPr lang="ru-RU" dirty="0"/>
              <a:t>на </a:t>
            </a:r>
            <a:r>
              <a:rPr lang="ru-RU" dirty="0" smtClean="0"/>
              <a:t>100 кг </a:t>
            </a:r>
            <a:r>
              <a:rPr lang="ru-RU" dirty="0"/>
              <a:t>живой массы в </a:t>
            </a:r>
            <a:r>
              <a:rPr lang="ru-RU" dirty="0" smtClean="0"/>
              <a:t>сутки.</a:t>
            </a:r>
          </a:p>
          <a:p>
            <a:r>
              <a:rPr lang="ru-RU" dirty="0" smtClean="0"/>
              <a:t>Зеленые корма: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Рабочим лошадям </a:t>
            </a:r>
            <a:r>
              <a:rPr lang="ru-RU" dirty="0" smtClean="0"/>
              <a:t>до </a:t>
            </a:r>
            <a:r>
              <a:rPr lang="ru-RU" dirty="0"/>
              <a:t>25-50 кг </a:t>
            </a:r>
            <a:r>
              <a:rPr lang="ru-RU" dirty="0" smtClean="0"/>
              <a:t>травы.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Подсосным </a:t>
            </a:r>
            <a:r>
              <a:rPr lang="ru-RU" dirty="0"/>
              <a:t>и жеребым </a:t>
            </a:r>
            <a:r>
              <a:rPr lang="ru-RU" dirty="0" smtClean="0"/>
              <a:t>кобылам – 50-60 кг.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Перевод на зеленые корма осуществляется </a:t>
            </a:r>
            <a:r>
              <a:rPr lang="ru-RU" dirty="0" smtClean="0"/>
              <a:t>постепенно.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35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Физиологические особенности лошадей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0832247" cy="4316520"/>
          </a:xfrm>
        </p:spPr>
        <p:txBody>
          <a:bodyPr/>
          <a:lstStyle/>
          <a:p>
            <a:r>
              <a:rPr lang="ru-RU" dirty="0" smtClean="0"/>
              <a:t>Правила дачи корма: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Половина </a:t>
            </a:r>
            <a:r>
              <a:rPr lang="ru-RU" dirty="0"/>
              <a:t>разовой дачи грубого </a:t>
            </a:r>
            <a:r>
              <a:rPr lang="ru-RU" dirty="0" smtClean="0"/>
              <a:t>корма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Разовая </a:t>
            </a:r>
            <a:r>
              <a:rPr lang="ru-RU" dirty="0"/>
              <a:t>дача сочного </a:t>
            </a:r>
            <a:r>
              <a:rPr lang="ru-RU" dirty="0" smtClean="0"/>
              <a:t>корма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Водопой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Разовая </a:t>
            </a:r>
            <a:r>
              <a:rPr lang="ru-RU" dirty="0"/>
              <a:t>дача овса (</a:t>
            </a:r>
            <a:r>
              <a:rPr lang="ru-RU" dirty="0" smtClean="0"/>
              <a:t>концентратов)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Половина </a:t>
            </a:r>
            <a:r>
              <a:rPr lang="ru-RU" dirty="0"/>
              <a:t>разовой дачи грубого корма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553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1768</Words>
  <Application>Microsoft Office PowerPoint</Application>
  <PresentationFormat>Широкоэкранный</PresentationFormat>
  <Paragraphs>473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Учетная запись Майкрософт</cp:lastModifiedBy>
  <cp:revision>109</cp:revision>
  <dcterms:created xsi:type="dcterms:W3CDTF">2021-11-18T06:01:37Z</dcterms:created>
  <dcterms:modified xsi:type="dcterms:W3CDTF">2024-02-25T14:40:23Z</dcterms:modified>
</cp:coreProperties>
</file>