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</p:sldMasterIdLst>
  <p:notesMasterIdLst>
    <p:notesMasterId r:id="rId42"/>
  </p:notesMasterIdLst>
  <p:handoutMasterIdLst>
    <p:handoutMasterId r:id="rId43"/>
  </p:handoutMasterIdLst>
  <p:sldIdLst>
    <p:sldId id="287" r:id="rId3"/>
    <p:sldId id="285" r:id="rId4"/>
    <p:sldId id="286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28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4" r:id="rId30"/>
    <p:sldId id="315" r:id="rId31"/>
    <p:sldId id="319" r:id="rId32"/>
    <p:sldId id="329" r:id="rId33"/>
    <p:sldId id="317" r:id="rId34"/>
    <p:sldId id="318" r:id="rId35"/>
    <p:sldId id="322" r:id="rId36"/>
    <p:sldId id="323" r:id="rId37"/>
    <p:sldId id="324" r:id="rId38"/>
    <p:sldId id="326" r:id="rId39"/>
    <p:sldId id="327" r:id="rId40"/>
    <p:sldId id="274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133"/>
    <a:srgbClr val="EAE0B5"/>
    <a:srgbClr val="643F07"/>
    <a:srgbClr val="EA0A2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405" autoAdjust="0"/>
  </p:normalViewPr>
  <p:slideViewPr>
    <p:cSldViewPr snapToGrid="0">
      <p:cViewPr varScale="1">
        <p:scale>
          <a:sx n="70" d="100"/>
          <a:sy n="70" d="100"/>
        </p:scale>
        <p:origin x="77" y="30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DFD774F4-657D-4856-89DF-83903EE64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841A31D-9F94-4995-8B3E-63E7CAF62C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FEA3B-4E9F-41E1-87FF-3E012EC78E33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FEFB220-C4C2-44C9-A3AE-ADF0A0080C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C57FBEB-CEF5-4245-8BF4-A0EE374688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1AE05-8AAA-4D06-AE4C-2482BAF7A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774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72E1C-1F8D-49E2-B299-7468A682693B}" type="datetimeFigureOut">
              <a:rPr lang="ru-RU" smtClean="0"/>
              <a:t>02.03.2024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46E24-2A5B-4557-B645-3FBA5ABFE9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41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1139094B-1A23-4A79-A191-9BD31304F5B3}"/>
              </a:ext>
            </a:extLst>
          </p:cNvPr>
          <p:cNvCxnSpPr>
            <a:cxnSpLocks/>
          </p:cNvCxnSpPr>
          <p:nvPr/>
        </p:nvCxnSpPr>
        <p:spPr>
          <a:xfrm flipH="1">
            <a:off x="485236" y="4789854"/>
            <a:ext cx="543464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C339AC5-F5B8-4BCA-9918-684E6CD02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</a:blip>
          <a:srcRect l="45826" b="17590"/>
          <a:stretch/>
        </p:blipFill>
        <p:spPr>
          <a:xfrm>
            <a:off x="7362923" y="1794338"/>
            <a:ext cx="4610272" cy="373098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5445929-ABD4-496F-9FAC-EB5F4BFAB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332" y="1699406"/>
            <a:ext cx="6484485" cy="2978131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Тема 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13ED82C-1866-4F85-B12A-293CDC743D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332" y="4949746"/>
            <a:ext cx="6694099" cy="27785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Иванов Иван Иванович,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0E6C540-A4DF-4C58-8C62-60DBA6F450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1" y="471644"/>
            <a:ext cx="2392481" cy="471689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="" xmlns:a16="http://schemas.microsoft.com/office/drawing/2014/main" id="{A65BB67D-BC73-4298-8FA6-141DDD6A6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331" y="5286073"/>
            <a:ext cx="6694100" cy="435735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кандидат экономических наук, доцент (заведующий) кафедры(ой) …полное название кафедры… ставропольского ГАУ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AC02C29-D361-481F-9BEB-E7C6E88DBD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6" y="338400"/>
            <a:ext cx="2392481" cy="7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3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1649D466-D924-41C5-B8FF-D3C94D78636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0E357D55-2774-413D-B945-98FE78058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1F478664-3918-4EE9-821C-5963EC2434CD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Текст 4">
            <a:extLst>
              <a:ext uri="{FF2B5EF4-FFF2-40B4-BE49-F238E27FC236}">
                <a16:creationId xmlns="" xmlns:a16="http://schemas.microsoft.com/office/drawing/2014/main" id="{060492E4-D3A0-4F3E-A4B4-9576444C48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="" xmlns:a16="http://schemas.microsoft.com/office/drawing/2014/main" id="{16709147-6787-4627-917D-BA78F8C18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7288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Рисунок 9">
            <a:extLst>
              <a:ext uri="{FF2B5EF4-FFF2-40B4-BE49-F238E27FC236}">
                <a16:creationId xmlns="" xmlns:a16="http://schemas.microsoft.com/office/drawing/2014/main" id="{C0197583-1BF2-4762-B5AF-997232BF9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3339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="" xmlns:a16="http://schemas.microsoft.com/office/drawing/2014/main" id="{D038AFBF-7C07-4F16-980C-A36853B057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681" y="4586406"/>
            <a:ext cx="10720062" cy="17094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D8C57B7-F856-40D4-8A79-F358EDDF9D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3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1649D466-D924-41C5-B8FF-D3C94D78636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0E357D55-2774-413D-B945-98FE78058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1F478664-3918-4EE9-821C-5963EC2434CD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Текст 4">
            <a:extLst>
              <a:ext uri="{FF2B5EF4-FFF2-40B4-BE49-F238E27FC236}">
                <a16:creationId xmlns="" xmlns:a16="http://schemas.microsoft.com/office/drawing/2014/main" id="{060492E4-D3A0-4F3E-A4B4-9576444C48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="" xmlns:a16="http://schemas.microsoft.com/office/drawing/2014/main" id="{16709147-6787-4627-917D-BA78F8C18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83114" y="1471688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Рисунок 9">
            <a:extLst>
              <a:ext uri="{FF2B5EF4-FFF2-40B4-BE49-F238E27FC236}">
                <a16:creationId xmlns="" xmlns:a16="http://schemas.microsoft.com/office/drawing/2014/main" id="{C0197583-1BF2-4762-B5AF-997232BF9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84182" y="1471688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9" name="Рисунок 9">
            <a:extLst>
              <a:ext uri="{FF2B5EF4-FFF2-40B4-BE49-F238E27FC236}">
                <a16:creationId xmlns="" xmlns:a16="http://schemas.microsoft.com/office/drawing/2014/main" id="{3696CB45-93E9-4066-8715-6BDE41269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83114" y="4039035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3955E058-34D8-4EE2-BDB4-126A586E4C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84182" y="4039035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753CA5E-93A8-4861-8D4F-A2CC0FBD41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63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="" xmlns:a16="http://schemas.microsoft.com/office/drawing/2014/main" id="{72BF226B-82E7-4D5B-AB88-CB68CC411E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478" y="1753520"/>
            <a:ext cx="8123511" cy="43165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20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770597F-50ED-4DF8-B4D8-0A093B7A4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64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7" name="Рисунок 9">
            <a:extLst>
              <a:ext uri="{FF2B5EF4-FFF2-40B4-BE49-F238E27FC236}">
                <a16:creationId xmlns="" xmlns:a16="http://schemas.microsoft.com/office/drawing/2014/main" id="{9C046C4E-9193-4CAE-860C-F981D732D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1741" y="1661470"/>
            <a:ext cx="6441376" cy="460130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FACBAEB-9D17-439E-9BBE-4F38BCC6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55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591D950-F79C-4E71-A232-176C78703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6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3" name="Рисунок 9">
            <a:extLst>
              <a:ext uri="{FF2B5EF4-FFF2-40B4-BE49-F238E27FC236}">
                <a16:creationId xmlns="" xmlns:a16="http://schemas.microsoft.com/office/drawing/2014/main" id="{36CC45C9-24F1-40E1-80A2-873E9F9DF2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64269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27" name="Рисунок 9">
            <a:extLst>
              <a:ext uri="{FF2B5EF4-FFF2-40B4-BE49-F238E27FC236}">
                <a16:creationId xmlns="" xmlns:a16="http://schemas.microsoft.com/office/drawing/2014/main" id="{5F25DC22-2CF8-4F3D-A1DF-2D85FC4EEF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50652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28" name="Текст 2">
            <a:extLst>
              <a:ext uri="{FF2B5EF4-FFF2-40B4-BE49-F238E27FC236}">
                <a16:creationId xmlns="" xmlns:a16="http://schemas.microsoft.com/office/drawing/2014/main" id="{C6EF832C-C77D-4097-980B-27F22D0E9E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5969" y="4531611"/>
            <a:ext cx="10720062" cy="17094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4AC9257-DC50-4D45-B9EF-7B0B718AF5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9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7" name="Рисунок 9">
            <a:extLst>
              <a:ext uri="{FF2B5EF4-FFF2-40B4-BE49-F238E27FC236}">
                <a16:creationId xmlns="" xmlns:a16="http://schemas.microsoft.com/office/drawing/2014/main" id="{08029809-C4FD-4994-9E8C-E191852DB9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94595" y="1906444"/>
            <a:ext cx="3646417" cy="374205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8" name="Текст 2">
            <a:extLst>
              <a:ext uri="{FF2B5EF4-FFF2-40B4-BE49-F238E27FC236}">
                <a16:creationId xmlns="" xmlns:a16="http://schemas.microsoft.com/office/drawing/2014/main" id="{DFF71793-0B89-4636-8ED2-AF0219A597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4347" y="1619211"/>
            <a:ext cx="5363058" cy="43165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20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C0263A2-33B6-4CB9-8F55-2889BF2982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23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125481E-93B3-4F69-91AA-E879506F45CE}"/>
              </a:ext>
            </a:extLst>
          </p:cNvPr>
          <p:cNvSpPr txBox="1"/>
          <p:nvPr userDrawn="1"/>
        </p:nvSpPr>
        <p:spPr>
          <a:xfrm>
            <a:off x="1406800" y="3090469"/>
            <a:ext cx="937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4A18858-A63C-4DE9-90C8-B26917E77A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1" y="471644"/>
            <a:ext cx="2392481" cy="4716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1B22699-20E9-4C0C-8D56-79DDD65830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6" y="338400"/>
            <a:ext cx="2392481" cy="7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2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5445929-ABD4-496F-9FAC-EB5F4BFAB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9947" y="2079683"/>
            <a:ext cx="10843403" cy="4485020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Название пункта лекции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Название пункта лекции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3CE5228-51A9-497E-8F4A-EA1AFC9E5B92}"/>
              </a:ext>
            </a:extLst>
          </p:cNvPr>
          <p:cNvSpPr txBox="1"/>
          <p:nvPr userDrawn="1"/>
        </p:nvSpPr>
        <p:spPr>
          <a:xfrm>
            <a:off x="439947" y="1382400"/>
            <a:ext cx="931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План: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3694BA1-43C9-4ACA-B71F-D08AD8D96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09" y="450622"/>
            <a:ext cx="1850927" cy="5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5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мер и название пункта л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011E3EF-370F-4031-88C5-DBFE1C0B5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43" y="2035175"/>
            <a:ext cx="10679113" cy="2881313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Номер и название пункта лекции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F905200-8F4C-4516-857C-832D508A71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09" y="450622"/>
            <a:ext cx="1850927" cy="5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9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957FC41-9EF1-4CD0-91E5-03D47102E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9A09BAF0-057C-4124-A774-CC2C611822DA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="" xmlns:a16="http://schemas.microsoft.com/office/drawing/2014/main" id="{9CFC8145-040D-427F-B3DD-4AFCCCB2F4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69270EE-9107-45AE-BBDC-06FA8C1AE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1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1741C5C-559F-4E1E-89DE-CA01C7C01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FA96665E-597D-4FDE-A94E-730A135092B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1D85FB0-2DEE-4C63-85A1-E4A059B93B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B0FE8502-BCD2-4D6F-ADAA-0D1E129A7A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3296" y="1846142"/>
            <a:ext cx="4495800" cy="380206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7706B4B-70F9-49C9-B9B3-7DA7A15B49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2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8B6D3F7-F1C0-4825-8D80-D3E297B3D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7A9D1402-D96F-4AB6-BFD5-0FB3B48B6143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Текст 4">
            <a:extLst>
              <a:ext uri="{FF2B5EF4-FFF2-40B4-BE49-F238E27FC236}">
                <a16:creationId xmlns="" xmlns:a16="http://schemas.microsoft.com/office/drawing/2014/main" id="{867ABDDE-3924-4C65-BC61-1B44FEE173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1CB5CB05-D425-4F89-82E2-066E32CEE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6754" y="1447863"/>
            <a:ext cx="6365853" cy="44999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14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BEC2C6F-3B09-4140-A829-F8BC988661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7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376DB0-77FB-43A6-AFA5-54D8CFA4F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31386C5C-7FFD-48B5-A457-6E3F12C20191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="" xmlns:a16="http://schemas.microsoft.com/office/drawing/2014/main" id="{C576BB4E-1EAB-45EA-8BEF-96EC34E01C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B6C5194E-274B-4145-81F2-7AF6A201B8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8868" y="4583998"/>
            <a:ext cx="6365853" cy="171180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sp>
        <p:nvSpPr>
          <p:cNvPr id="19" name="Рисунок 9">
            <a:extLst>
              <a:ext uri="{FF2B5EF4-FFF2-40B4-BE49-F238E27FC236}">
                <a16:creationId xmlns="" xmlns:a16="http://schemas.microsoft.com/office/drawing/2014/main" id="{5E67CF03-7963-4B22-A4F3-836C29E6F6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67374" y="1419299"/>
            <a:ext cx="3708840" cy="304504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AA81A8C-6A73-47BB-B7FB-8157BDD0BC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4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376DB0-77FB-43A6-AFA5-54D8CFA4F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31386C5C-7FFD-48B5-A457-6E3F12C20191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="" xmlns:a16="http://schemas.microsoft.com/office/drawing/2014/main" id="{C576BB4E-1EAB-45EA-8BEF-96EC34E01C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B6C5194E-274B-4145-81F2-7AF6A201B8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1864" y="4544747"/>
            <a:ext cx="6365853" cy="17094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sp>
        <p:nvSpPr>
          <p:cNvPr id="19" name="Рисунок 9">
            <a:extLst>
              <a:ext uri="{FF2B5EF4-FFF2-40B4-BE49-F238E27FC236}">
                <a16:creationId xmlns="" xmlns:a16="http://schemas.microsoft.com/office/drawing/2014/main" id="{5E67CF03-7963-4B22-A4F3-836C29E6F6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1207" y="1958206"/>
            <a:ext cx="2803584" cy="226596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7" name="Рисунок 9">
            <a:extLst>
              <a:ext uri="{FF2B5EF4-FFF2-40B4-BE49-F238E27FC236}">
                <a16:creationId xmlns="" xmlns:a16="http://schemas.microsoft.com/office/drawing/2014/main" id="{3D7E7A26-495B-499D-9ACD-C4EF9AE578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50978" y="1958206"/>
            <a:ext cx="2803584" cy="226596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A002FD3-A3DA-4B3C-AADE-E186936CA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4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="" xmlns:a16="http://schemas.microsoft.com/office/drawing/2014/main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986F72A-F306-4A2E-8D64-DA1263B5B9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2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86" r:id="rId3"/>
    <p:sldLayoutId id="2147483674" r:id="rId4"/>
    <p:sldLayoutId id="2147483650" r:id="rId5"/>
    <p:sldLayoutId id="2147483670" r:id="rId6"/>
    <p:sldLayoutId id="2147483675" r:id="rId7"/>
    <p:sldLayoutId id="2147483678" r:id="rId8"/>
    <p:sldLayoutId id="2147483680" r:id="rId9"/>
    <p:sldLayoutId id="2147483666" r:id="rId10"/>
    <p:sldLayoutId id="2147483679" r:id="rId11"/>
    <p:sldLayoutId id="2147483661" r:id="rId12"/>
    <p:sldLayoutId id="2147483681" r:id="rId13"/>
    <p:sldLayoutId id="2147483683" r:id="rId14"/>
    <p:sldLayoutId id="2147483673" r:id="rId15"/>
    <p:sldLayoutId id="2147483682" r:id="rId16"/>
    <p:sldLayoutId id="2147483684" r:id="rId17"/>
    <p:sldLayoutId id="214748368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DAA241-58BD-7B11-6801-65DC87B5E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71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DE7DF23-16C7-B677-5F6E-92B398AE8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78125"/>
            <a:ext cx="10515600" cy="118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="" xmlns:a16="http://schemas.microsoft.com/office/drawing/2014/main" id="{8CB35ED2-4074-A487-0362-507ABC551AAE}"/>
              </a:ext>
            </a:extLst>
          </p:cNvPr>
          <p:cNvSpPr/>
          <p:nvPr userDrawn="1"/>
        </p:nvSpPr>
        <p:spPr>
          <a:xfrm>
            <a:off x="11014075" y="428625"/>
            <a:ext cx="0" cy="594360"/>
          </a:xfrm>
          <a:custGeom>
            <a:avLst/>
            <a:gdLst/>
            <a:ahLst/>
            <a:cxnLst/>
            <a:rect l="l" t="t" r="r" b="b"/>
            <a:pathLst>
              <a:path h="594360">
                <a:moveTo>
                  <a:pt x="0" y="0"/>
                </a:moveTo>
                <a:lnTo>
                  <a:pt x="0" y="594004"/>
                </a:lnTo>
              </a:path>
            </a:pathLst>
          </a:custGeom>
          <a:ln w="12700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="" xmlns:a16="http://schemas.microsoft.com/office/drawing/2014/main" id="{7A3832FC-A27A-AF92-03AC-F48D4D3F9894}"/>
              </a:ext>
            </a:extLst>
          </p:cNvPr>
          <p:cNvSpPr/>
          <p:nvPr userDrawn="1"/>
        </p:nvSpPr>
        <p:spPr>
          <a:xfrm>
            <a:off x="431999" y="1368000"/>
            <a:ext cx="11328400" cy="0"/>
          </a:xfrm>
          <a:custGeom>
            <a:avLst/>
            <a:gdLst/>
            <a:ahLst/>
            <a:cxnLst/>
            <a:rect l="l" t="t" r="r" b="b"/>
            <a:pathLst>
              <a:path w="11328400">
                <a:moveTo>
                  <a:pt x="0" y="0"/>
                </a:moveTo>
                <a:lnTo>
                  <a:pt x="11328120" y="0"/>
                </a:lnTo>
              </a:path>
            </a:pathLst>
          </a:custGeom>
          <a:ln w="25400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8DFF233-A481-74D3-167D-EF9F8D2C2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428625"/>
            <a:ext cx="1969179" cy="621846"/>
          </a:xfrm>
          <a:prstGeom prst="rect">
            <a:avLst/>
          </a:prstGeom>
        </p:spPr>
      </p:pic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6A99DB07-6B3C-F1A4-00F9-C06D36792F14}"/>
              </a:ext>
            </a:extLst>
          </p:cNvPr>
          <p:cNvSpPr txBox="1"/>
          <p:nvPr userDrawn="1"/>
        </p:nvSpPr>
        <p:spPr>
          <a:xfrm>
            <a:off x="11014075" y="430530"/>
            <a:ext cx="747713" cy="602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055"/>
              </a:lnSpc>
              <a:spcBef>
                <a:spcPts val="100"/>
              </a:spcBef>
            </a:pPr>
            <a:r>
              <a:rPr sz="1000" spc="-5" dirty="0">
                <a:solidFill>
                  <a:srgbClr val="B6BFC5"/>
                </a:solidFill>
                <a:cs typeface="Inter"/>
              </a:rPr>
              <a:t>слайд</a:t>
            </a:r>
            <a:endParaRPr sz="1000" dirty="0">
              <a:solidFill>
                <a:srgbClr val="B6BFC5"/>
              </a:solidFill>
              <a:cs typeface="Inter"/>
            </a:endParaRPr>
          </a:p>
          <a:p>
            <a:pPr marL="80010" algn="ctr">
              <a:lnSpc>
                <a:spcPts val="3454"/>
              </a:lnSpc>
            </a:pPr>
            <a:fld id="{DC4F1F86-CA6E-49B5-B5B8-DC7CB1EC0017}" type="slidenum">
              <a:rPr lang="ru-RU" sz="3000" smtClean="0">
                <a:solidFill>
                  <a:srgbClr val="B6BFC5"/>
                </a:solidFill>
              </a:rPr>
              <a:pPr marL="80010" algn="ctr">
                <a:lnSpc>
                  <a:spcPts val="3454"/>
                </a:lnSpc>
              </a:pPr>
              <a:t>‹#›</a:t>
            </a:fld>
            <a:endParaRPr sz="3000" dirty="0">
              <a:solidFill>
                <a:srgbClr val="B6BFC5"/>
              </a:solidFill>
              <a:cs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249679993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294967295" pos="3772">
          <p15:clr>
            <a:srgbClr val="F26B43"/>
          </p15:clr>
        </p15:guide>
        <p15:guide id="4294967295" pos="3908">
          <p15:clr>
            <a:srgbClr val="F26B43"/>
          </p15:clr>
        </p15:guide>
        <p15:guide id="4294967295" pos="2694">
          <p15:clr>
            <a:srgbClr val="F26B43"/>
          </p15:clr>
        </p15:guide>
        <p15:guide id="4294967295" pos="2558">
          <p15:clr>
            <a:srgbClr val="F26B43"/>
          </p15:clr>
        </p15:guide>
        <p15:guide id="4294967295" pos="1347">
          <p15:clr>
            <a:srgbClr val="F26B43"/>
          </p15:clr>
        </p15:guide>
        <p15:guide id="4294967295" pos="270">
          <p15:clr>
            <a:srgbClr val="F26B43"/>
          </p15:clr>
        </p15:guide>
        <p15:guide id="4294967295" orient="horz" pos="270">
          <p15:clr>
            <a:srgbClr val="F26B43"/>
          </p15:clr>
        </p15:guide>
        <p15:guide id="4294967295" orient="horz" pos="861">
          <p15:clr>
            <a:srgbClr val="F26B43"/>
          </p15:clr>
        </p15:guide>
        <p15:guide id="4294967295" orient="horz" pos="4049">
          <p15:clr>
            <a:srgbClr val="F26B43"/>
          </p15:clr>
        </p15:guide>
        <p15:guide id="4294967295" pos="4983">
          <p15:clr>
            <a:srgbClr val="F26B43"/>
          </p15:clr>
        </p15:guide>
        <p15:guide id="4294967295" pos="5118">
          <p15:clr>
            <a:srgbClr val="F26B43"/>
          </p15:clr>
        </p15:guide>
        <p15:guide id="4294967295" pos="6197">
          <p15:clr>
            <a:srgbClr val="F26B43"/>
          </p15:clr>
        </p15:guide>
        <p15:guide id="4294967295" pos="6333">
          <p15:clr>
            <a:srgbClr val="F26B43"/>
          </p15:clr>
        </p15:guide>
        <p15:guide id="4294967295" pos="7409">
          <p15:clr>
            <a:srgbClr val="F26B43"/>
          </p15:clr>
        </p15:guide>
        <p15:guide id="4294967295" pos="743">
          <p15:clr>
            <a:srgbClr val="A4A3A4"/>
          </p15:clr>
        </p15:guide>
        <p15:guide id="4294967295" pos="876">
          <p15:clr>
            <a:srgbClr val="A4A3A4"/>
          </p15:clr>
        </p15:guide>
        <p15:guide id="4294967295" pos="1953">
          <p15:clr>
            <a:srgbClr val="A4A3A4"/>
          </p15:clr>
        </p15:guide>
        <p15:guide id="4294967295" pos="2090">
          <p15:clr>
            <a:srgbClr val="A4A3A4"/>
          </p15:clr>
        </p15:guide>
        <p15:guide id="4294967295" pos="3165">
          <p15:clr>
            <a:srgbClr val="A4A3A4"/>
          </p15:clr>
        </p15:guide>
        <p15:guide id="4294967295" pos="3302">
          <p15:clr>
            <a:srgbClr val="A4A3A4"/>
          </p15:clr>
        </p15:guide>
        <p15:guide id="4294967295" pos="4377">
          <p15:clr>
            <a:srgbClr val="A4A3A4"/>
          </p15:clr>
        </p15:guide>
        <p15:guide id="4294967295" pos="4514">
          <p15:clr>
            <a:srgbClr val="A4A3A4"/>
          </p15:clr>
        </p15:guide>
        <p15:guide id="4294967295" pos="5589">
          <p15:clr>
            <a:srgbClr val="A4A3A4"/>
          </p15:clr>
        </p15:guide>
        <p15:guide id="4294967295" pos="5724">
          <p15:clr>
            <a:srgbClr val="A4A3A4"/>
          </p15:clr>
        </p15:guide>
        <p15:guide id="4294967295" pos="6801">
          <p15:clr>
            <a:srgbClr val="A4A3A4"/>
          </p15:clr>
        </p15:guide>
        <p15:guide id="4294967295" pos="6938">
          <p15:clr>
            <a:srgbClr val="A4A3A4"/>
          </p15:clr>
        </p15:guide>
        <p15:guide id="4294967295" pos="14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mtClean="0"/>
              <a:t>Кормление овец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F413B38-AEDC-B043-46A5-76B17E6B07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mtClean="0"/>
              <a:t>Пономарева Мария Евгеньевна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AA318A8-7EB3-EDFF-3955-D82EB829DA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mtClean="0"/>
              <a:t>кандидат ветеринарных наук, доцент кафедры кормления животных и общей биологии Ставропольского ГАУ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802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холостых и суягных овцематок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10000"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/>
              <a:t>Задачи кормления суягных маток:</a:t>
            </a:r>
          </a:p>
          <a:p>
            <a:pPr marL="1028700" lvl="1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/>
              <a:t>получение жизненного потомства</a:t>
            </a:r>
          </a:p>
          <a:p>
            <a:pPr marL="1028700" lvl="1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/>
              <a:t>высокие настриги шерсти.</a:t>
            </a:r>
            <a:endParaRPr lang="ru-RU" dirty="0" smtClean="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Нормы кормления зависят от:</a:t>
            </a:r>
          </a:p>
          <a:p>
            <a:pPr marL="1028700" lvl="1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/>
              <a:t>живой </a:t>
            </a:r>
            <a:r>
              <a:rPr lang="ru-RU" dirty="0" smtClean="0"/>
              <a:t>массы</a:t>
            </a:r>
          </a:p>
          <a:p>
            <a:pPr marL="1028700" lvl="1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упитанности</a:t>
            </a:r>
          </a:p>
          <a:p>
            <a:pPr marL="1028700" lvl="1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направления продуктивности</a:t>
            </a:r>
          </a:p>
          <a:p>
            <a:pPr marL="1028700" lvl="1" indent="-3429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затрат </a:t>
            </a:r>
            <a:r>
              <a:rPr lang="ru-RU" dirty="0"/>
              <a:t>питательных веществ на развитие </a:t>
            </a:r>
            <a:r>
              <a:rPr lang="ru-RU" dirty="0" smtClean="0"/>
              <a:t>плода.</a:t>
            </a:r>
          </a:p>
          <a:p>
            <a:pPr>
              <a:lnSpc>
                <a:spcPct val="100000"/>
              </a:lnSpc>
            </a:pPr>
            <a:endParaRPr lang="ru-RU" dirty="0" smtClean="0"/>
          </a:p>
          <a:p>
            <a:pPr algn="ctr">
              <a:lnSpc>
                <a:spcPct val="100000"/>
              </a:lnSpc>
            </a:pPr>
            <a:r>
              <a:rPr lang="ru-RU" b="1" dirty="0" smtClean="0"/>
              <a:t>Продолжительность беременности в среднем </a:t>
            </a:r>
            <a:r>
              <a:rPr lang="ru-RU" b="1" dirty="0"/>
              <a:t>152 дня</a:t>
            </a:r>
            <a:r>
              <a:rPr lang="ru-RU" b="1" dirty="0" smtClean="0"/>
              <a:t>.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r="66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8258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холостых и суягных овцематок</a:t>
            </a:r>
          </a:p>
        </p:txBody>
      </p:sp>
      <p:graphicFrame>
        <p:nvGraphicFramePr>
          <p:cNvPr id="7" name="Group 355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4255927604"/>
              </p:ext>
            </p:extLst>
          </p:nvPr>
        </p:nvGraphicFramePr>
        <p:xfrm>
          <a:off x="365159" y="1970312"/>
          <a:ext cx="11375998" cy="448066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4033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93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343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245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245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6037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Показатели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Холостые и </a:t>
                      </a: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до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недель</a:t>
                      </a:r>
                      <a:endParaRPr kumimoji="0" lang="en-US" sz="18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суягности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Последние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 недель суягности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58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Шерстные</a:t>
                      </a:r>
                      <a:r>
                        <a:rPr kumimoji="0" lang="en-US" sz="1700" b="1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и </a:t>
                      </a:r>
                      <a:r>
                        <a:rPr kumimoji="0" lang="en-US" sz="1700" b="1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шерстно-мясные</a:t>
                      </a:r>
                      <a:endParaRPr kumimoji="0" lang="en-US" sz="17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Романовские</a:t>
                      </a:r>
                      <a:endParaRPr kumimoji="0" lang="en-US" sz="17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Каракульские</a:t>
                      </a:r>
                      <a:endParaRPr kumimoji="0" lang="en-US" sz="17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67" marR="36067"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ЭКЕ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,25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</a:t>
                      </a: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</a:t>
                      </a: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</a:t>
                      </a: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47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0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Обмен</a:t>
                      </a:r>
                      <a:r>
                        <a:rPr kumimoji="0" lang="ru-RU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ная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энерги</a:t>
                      </a: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я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М</a:t>
                      </a: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Д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ж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14,5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16,5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14,7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0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Сухое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вещество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кг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</a:t>
                      </a: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1,9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1,9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0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Перевар</a:t>
                      </a:r>
                      <a:r>
                        <a:rPr kumimoji="0" lang="ru-RU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имый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протеин, 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90-100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160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0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Кальций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11,5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0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Фосфор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г</a:t>
                      </a: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4,4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5,5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5,8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5,5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0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Сера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г</a:t>
                      </a: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4,6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4,8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0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Каротин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800" u="none" strike="noStrike" kern="1200" cap="none" normalizeH="0" baseline="0" dirty="0" err="1">
                          <a:ln>
                            <a:noFill/>
                          </a:ln>
                          <a:effectLst/>
                        </a:rPr>
                        <a:t>мг</a:t>
                      </a:r>
                      <a:r>
                        <a:rPr kumimoji="0" lang="en-US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03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Витамин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Д, </a:t>
                      </a:r>
                      <a:r>
                        <a:rPr kumimoji="0" lang="ru-RU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МЕ</a:t>
                      </a: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850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750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6067" marR="36067"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5158" y="1497641"/>
            <a:ext cx="9655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Нормы кормления овцематок с живой массой 50 кг, настриг 2,0-2,3 кг</a:t>
            </a:r>
          </a:p>
        </p:txBody>
      </p:sp>
    </p:spTree>
    <p:extLst>
      <p:ext uri="{BB962C8B-B14F-4D97-AF65-F5344CB8AC3E}">
        <p14:creationId xmlns:p14="http://schemas.microsoft.com/office/powerpoint/2010/main" val="576375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холостых и суягных овцематок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 smtClean="0"/>
              <a:t>Общая питательность рациона </a:t>
            </a:r>
            <a:r>
              <a:rPr lang="ru-RU" sz="2000" dirty="0"/>
              <a:t>– </a:t>
            </a:r>
            <a:r>
              <a:rPr lang="ru-RU" sz="2000" dirty="0" smtClean="0"/>
              <a:t>1,2-1,5 </a:t>
            </a:r>
            <a:r>
              <a:rPr lang="ru-RU" sz="2000" dirty="0"/>
              <a:t>ЭКЕ на </a:t>
            </a:r>
            <a:r>
              <a:rPr lang="ru-RU" sz="2000" dirty="0" smtClean="0"/>
              <a:t>50 </a:t>
            </a:r>
            <a:r>
              <a:rPr lang="ru-RU" sz="2000" dirty="0"/>
              <a:t>кг живой </a:t>
            </a:r>
            <a:r>
              <a:rPr lang="ru-RU" sz="2000" dirty="0" smtClean="0"/>
              <a:t>массы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 smtClean="0"/>
              <a:t>На 1 </a:t>
            </a:r>
            <a:r>
              <a:rPr lang="ru-RU" sz="2000" dirty="0"/>
              <a:t>ЭКЕ: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dirty="0" smtClean="0"/>
              <a:t>ПП:</a:t>
            </a:r>
          </a:p>
          <a:p>
            <a:pPr marL="1485900" lvl="2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ru-RU" sz="1800" dirty="0" smtClean="0"/>
              <a:t>для холостых и </a:t>
            </a:r>
            <a:r>
              <a:rPr lang="ru-RU" sz="1800" dirty="0"/>
              <a:t>1 </a:t>
            </a:r>
            <a:r>
              <a:rPr lang="ru-RU" sz="1800" dirty="0" smtClean="0"/>
              <a:t>периода суягности 80-85 г</a:t>
            </a:r>
          </a:p>
          <a:p>
            <a:pPr marL="1485900" lvl="2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ru-RU" sz="1800" dirty="0" smtClean="0"/>
              <a:t>во 2й период суягности </a:t>
            </a:r>
            <a:r>
              <a:rPr lang="ru-RU" sz="1800" dirty="0"/>
              <a:t>– 90-95 г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dirty="0" err="1" smtClean="0"/>
              <a:t>Ca</a:t>
            </a:r>
            <a:r>
              <a:rPr lang="ru-RU" sz="1800" dirty="0" smtClean="0"/>
              <a:t> – 5,5 </a:t>
            </a:r>
            <a:r>
              <a:rPr lang="ru-RU" sz="1800" dirty="0"/>
              <a:t>г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dirty="0" smtClean="0"/>
              <a:t>Р </a:t>
            </a:r>
            <a:r>
              <a:rPr lang="ru-RU" sz="1800" dirty="0"/>
              <a:t>–</a:t>
            </a:r>
            <a:r>
              <a:rPr lang="ru-RU" sz="1800" dirty="0" smtClean="0"/>
              <a:t> 3,8 г</a:t>
            </a:r>
            <a:endParaRPr lang="ru-RU" sz="1800" dirty="0"/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dirty="0" err="1" smtClean="0"/>
              <a:t>Mg</a:t>
            </a:r>
            <a:r>
              <a:rPr lang="ru-RU" sz="1800" dirty="0" smtClean="0"/>
              <a:t> – 0,5 </a:t>
            </a:r>
            <a:r>
              <a:rPr lang="ru-RU" sz="1800" dirty="0"/>
              <a:t>г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dirty="0" smtClean="0"/>
              <a:t>S – 3,5 </a:t>
            </a:r>
            <a:r>
              <a:rPr lang="ru-RU" sz="1800" dirty="0"/>
              <a:t>г 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dirty="0" err="1" smtClean="0"/>
              <a:t>NaCI</a:t>
            </a:r>
            <a:r>
              <a:rPr lang="ru-RU" sz="1800" dirty="0" smtClean="0"/>
              <a:t> </a:t>
            </a:r>
            <a:r>
              <a:rPr lang="ru-RU" sz="1800" dirty="0"/>
              <a:t>–</a:t>
            </a:r>
            <a:r>
              <a:rPr lang="ru-RU" sz="1800" dirty="0" smtClean="0"/>
              <a:t> 8-9 </a:t>
            </a:r>
            <a:r>
              <a:rPr lang="ru-RU" sz="1800" dirty="0"/>
              <a:t>г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dirty="0" smtClean="0"/>
              <a:t>Каротин </a:t>
            </a:r>
            <a:r>
              <a:rPr lang="ru-RU" sz="1800" dirty="0"/>
              <a:t>–</a:t>
            </a:r>
            <a:r>
              <a:rPr lang="ru-RU" sz="1800" dirty="0" smtClean="0"/>
              <a:t> 10 </a:t>
            </a:r>
            <a:r>
              <a:rPr lang="ru-RU" sz="1800" dirty="0"/>
              <a:t>мг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800" dirty="0" smtClean="0"/>
              <a:t>Витамин </a:t>
            </a:r>
            <a:r>
              <a:rPr lang="ru-RU" sz="1800" dirty="0"/>
              <a:t>Д </a:t>
            </a:r>
            <a:r>
              <a:rPr lang="ru-RU" sz="1800" dirty="0" smtClean="0"/>
              <a:t>– 520-600 МЕ</a:t>
            </a:r>
            <a:endParaRPr lang="ru-RU" sz="1800" dirty="0"/>
          </a:p>
        </p:txBody>
      </p:sp>
      <p:pic>
        <p:nvPicPr>
          <p:cNvPr id="12290" name="Picture 2" descr="https://15.img.avito.st/1280x960/8429560315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8" y="1619211"/>
            <a:ext cx="5040000" cy="33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293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холостых и суягных овцематок</a:t>
            </a:r>
          </a:p>
        </p:txBody>
      </p:sp>
      <p:graphicFrame>
        <p:nvGraphicFramePr>
          <p:cNvPr id="6" name="Group 202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878979096"/>
              </p:ext>
            </p:extLst>
          </p:nvPr>
        </p:nvGraphicFramePr>
        <p:xfrm>
          <a:off x="365158" y="1905901"/>
          <a:ext cx="11376000" cy="393192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50523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152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083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9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Показател</a:t>
                      </a:r>
                      <a:r>
                        <a:rPr kumimoji="0" lang="ru-RU" sz="18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ь</a:t>
                      </a: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Холостые и в первые 12 недель суягности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Суягные в последние 8 недель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3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Сено злаково-бобовое, кг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Солома</a:t>
                      </a: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гороховая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кг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Силос кукурузный, кг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3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Сенаж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кг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3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Дерть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злаковая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кг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3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Поваренная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соль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3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Фосфат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кормовой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3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Сера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dirty="0" smtClean="0"/>
                        <a:t>–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36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Кобальт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хлористый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мг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060" marR="39060" anchor="ctr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5157" y="1358736"/>
            <a:ext cx="1137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Примерные рационы для овцематок, живая масса 50 кг</a:t>
            </a:r>
          </a:p>
        </p:txBody>
      </p:sp>
    </p:spTree>
    <p:extLst>
      <p:ext uri="{BB962C8B-B14F-4D97-AF65-F5344CB8AC3E}">
        <p14:creationId xmlns:p14="http://schemas.microsoft.com/office/powerpoint/2010/main" val="1048846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холостых и суягных овцематок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6328000" y="1619211"/>
            <a:ext cx="5400000" cy="4356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1800" dirty="0" smtClean="0"/>
              <a:t>Структура рациона для </a:t>
            </a:r>
            <a:r>
              <a:rPr lang="ru-RU" sz="1800" dirty="0"/>
              <a:t>холостых и суягных </a:t>
            </a:r>
            <a:r>
              <a:rPr lang="ru-RU" sz="1800" dirty="0" smtClean="0"/>
              <a:t>овцематок на </a:t>
            </a:r>
            <a:r>
              <a:rPr lang="ru-RU" sz="1800" dirty="0"/>
              <a:t>зимний </a:t>
            </a:r>
            <a:r>
              <a:rPr lang="ru-RU" sz="1800" dirty="0" smtClean="0"/>
              <a:t>период:</a:t>
            </a:r>
            <a:endParaRPr lang="ru-RU" sz="1800" dirty="0"/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800" dirty="0"/>
              <a:t>грубые корма –</a:t>
            </a:r>
            <a:r>
              <a:rPr lang="ru-RU" sz="1800" dirty="0" smtClean="0"/>
              <a:t> </a:t>
            </a:r>
            <a:r>
              <a:rPr lang="ru-RU" sz="1800" dirty="0"/>
              <a:t>до </a:t>
            </a:r>
            <a:r>
              <a:rPr lang="ru-RU" sz="1800" dirty="0" smtClean="0"/>
              <a:t>30-40%,</a:t>
            </a:r>
          </a:p>
          <a:p>
            <a:pPr marL="1028700" lvl="1" indent="-3429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1600" dirty="0" smtClean="0"/>
              <a:t>в </a:t>
            </a:r>
            <a:r>
              <a:rPr lang="ru-RU" sz="1600" dirty="0" err="1"/>
              <a:t>т.ч</a:t>
            </a:r>
            <a:r>
              <a:rPr lang="ru-RU" sz="1600" dirty="0"/>
              <a:t>. сено – </a:t>
            </a:r>
            <a:r>
              <a:rPr lang="ru-RU" sz="1600" dirty="0" smtClean="0"/>
              <a:t>20-30%;</a:t>
            </a:r>
            <a:endParaRPr lang="ru-RU" sz="1600" dirty="0"/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сочные </a:t>
            </a:r>
            <a:r>
              <a:rPr lang="ru-RU" sz="1800" dirty="0"/>
              <a:t>–</a:t>
            </a:r>
            <a:r>
              <a:rPr lang="ru-RU" sz="1800" dirty="0" smtClean="0"/>
              <a:t> до 40-45%,</a:t>
            </a:r>
          </a:p>
          <a:p>
            <a:pPr marL="1028700" lvl="1" indent="-3429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1600" dirty="0" smtClean="0"/>
              <a:t>в </a:t>
            </a:r>
            <a:r>
              <a:rPr lang="ru-RU" sz="1600" dirty="0" err="1"/>
              <a:t>т.ч</a:t>
            </a:r>
            <a:r>
              <a:rPr lang="ru-RU" sz="1600" dirty="0"/>
              <a:t>. силос – </a:t>
            </a:r>
            <a:r>
              <a:rPr lang="ru-RU" sz="1600" dirty="0" smtClean="0"/>
              <a:t>35-40%; </a:t>
            </a:r>
            <a:endParaRPr lang="ru-RU" sz="1600" dirty="0"/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800" dirty="0" smtClean="0"/>
              <a:t>концентрированные корма </a:t>
            </a:r>
            <a:r>
              <a:rPr lang="ru-RU" sz="1800" dirty="0"/>
              <a:t>–</a:t>
            </a:r>
            <a:r>
              <a:rPr lang="ru-RU" sz="1800" dirty="0" smtClean="0"/>
              <a:t> до 20-25%,</a:t>
            </a:r>
          </a:p>
          <a:p>
            <a:pPr marL="1028700" lvl="1" indent="-3429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1600" dirty="0" smtClean="0"/>
              <a:t>во 2ю половину до 30%.</a:t>
            </a:r>
            <a:endParaRPr lang="ru-RU" sz="1600" dirty="0"/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464000" y="1619211"/>
            <a:ext cx="5400000" cy="4356000"/>
          </a:xfrm>
          <a:prstGeom prst="rect">
            <a:avLst/>
          </a:prstGeom>
          <a:solidFill>
            <a:schemeClr val="l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/>
              <a:t>Общая питательность рациона – 1,2-1,5 ЭКЕ на 50 кг живой массы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/>
              <a:t>На 1 ЭКЕ: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/>
              <a:t>ПП:</a:t>
            </a:r>
          </a:p>
          <a:p>
            <a:pPr marL="1485900" lvl="2" indent="-34290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600" dirty="0" smtClean="0"/>
              <a:t>для холостых и 1 периода суягности – 80-85 г</a:t>
            </a:r>
          </a:p>
          <a:p>
            <a:pPr marL="1485900" lvl="2" indent="-34290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600" dirty="0" smtClean="0"/>
              <a:t>во 2й период суягности – 90-95 г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err="1" smtClean="0"/>
              <a:t>Ca</a:t>
            </a:r>
            <a:r>
              <a:rPr lang="ru-RU" sz="1600" dirty="0" smtClean="0"/>
              <a:t> – 5,5 г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/>
              <a:t>Р – 3,8 г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err="1" smtClean="0"/>
              <a:t>Mg</a:t>
            </a:r>
            <a:r>
              <a:rPr lang="ru-RU" sz="1600" dirty="0" smtClean="0"/>
              <a:t> – 0,5 г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/>
              <a:t>S – 3,5 г 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err="1" smtClean="0"/>
              <a:t>NaCI</a:t>
            </a:r>
            <a:r>
              <a:rPr lang="ru-RU" sz="1600" dirty="0" smtClean="0"/>
              <a:t> – 8-9 г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/>
              <a:t>Каротин – 10 мг</a:t>
            </a:r>
          </a:p>
          <a:p>
            <a:pPr marL="10287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dirty="0" smtClean="0"/>
              <a:t>Витамин Д – 520-600 МЕ</a:t>
            </a:r>
            <a:endParaRPr lang="ru-RU" sz="16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085114" y="1617344"/>
            <a:ext cx="21771" cy="4320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929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холостых и суягных овцематок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Противопоказано скармливать: </a:t>
            </a:r>
            <a:r>
              <a:rPr lang="ru-RU" dirty="0"/>
              <a:t>испорченные, плесневелые, мерзлые, гнилые </a:t>
            </a:r>
            <a:r>
              <a:rPr lang="ru-RU" dirty="0" smtClean="0"/>
              <a:t>корма.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Нельзя </a:t>
            </a:r>
            <a:r>
              <a:rPr lang="ru-RU" dirty="0"/>
              <a:t>пасти овцематок во время </a:t>
            </a:r>
            <a:r>
              <a:rPr lang="ru-RU" dirty="0" smtClean="0"/>
              <a:t>гололедицы, </a:t>
            </a:r>
            <a:r>
              <a:rPr lang="ru-RU" dirty="0"/>
              <a:t>по траве, покрытой инеем или </a:t>
            </a:r>
            <a:r>
              <a:rPr lang="ru-RU" dirty="0" smtClean="0"/>
              <a:t>росой.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Перед </a:t>
            </a:r>
            <a:r>
              <a:rPr lang="ru-RU" dirty="0"/>
              <a:t>выгоном на зимнее пастбище животным дают грубые </a:t>
            </a:r>
            <a:r>
              <a:rPr lang="ru-RU" dirty="0" smtClean="0"/>
              <a:t>корма.</a:t>
            </a:r>
            <a:endParaRPr lang="ru-RU" dirty="0"/>
          </a:p>
        </p:txBody>
      </p:sp>
      <p:pic>
        <p:nvPicPr>
          <p:cNvPr id="1026" name="Picture 2" descr="https://cdn.explorecams.com/storage/photos/rLMH6mSmvf_1600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8" y="1743159"/>
            <a:ext cx="4876800" cy="33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037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Кормление </a:t>
            </a:r>
            <a:r>
              <a:rPr lang="ru-RU" dirty="0" err="1" smtClean="0"/>
              <a:t>лактирующих</a:t>
            </a:r>
            <a:r>
              <a:rPr lang="ru-RU" dirty="0" smtClean="0"/>
              <a:t> овцематок: нормы, корма, рационы и техника кормления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0142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</a:t>
            </a:r>
            <a:r>
              <a:rPr lang="ru-RU" dirty="0" err="1"/>
              <a:t>лактирующих</a:t>
            </a:r>
            <a:r>
              <a:rPr lang="ru-RU" dirty="0"/>
              <a:t> овцематок</a:t>
            </a:r>
          </a:p>
        </p:txBody>
      </p:sp>
      <p:graphicFrame>
        <p:nvGraphicFramePr>
          <p:cNvPr id="6" name="Group 295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10321169"/>
              </p:ext>
            </p:extLst>
          </p:nvPr>
        </p:nvGraphicFramePr>
        <p:xfrm>
          <a:off x="365158" y="2121192"/>
          <a:ext cx="11376000" cy="3352580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50355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397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302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704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83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Показатели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Шерстные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Романовские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Каракульские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8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ЭКЕ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2,1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</a:t>
                      </a: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8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Обменная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энергия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МДж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21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16,7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8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Сухое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вещество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кг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1,9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8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Переваримый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протеин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230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145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8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Соль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поваренная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8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Кальций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11,7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13,8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11,5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8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Фосфор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7,8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8,3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6,7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8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Сера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6,8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5,8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5,9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8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Каротин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мг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23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17,5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8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Витамин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Д, ИЕ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850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39397" marR="39397" marT="45710" marB="45710" anchor="ctr"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5158" y="1553595"/>
            <a:ext cx="11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Нормы кормления </a:t>
            </a:r>
            <a:r>
              <a:rPr lang="ru-RU" b="1" dirty="0" err="1" smtClean="0"/>
              <a:t>лактирующих</a:t>
            </a:r>
            <a:r>
              <a:rPr lang="ru-RU" b="1" dirty="0" smtClean="0"/>
              <a:t> овцематок, </a:t>
            </a:r>
            <a:r>
              <a:rPr lang="ru-RU" b="1" dirty="0" err="1" smtClean="0"/>
              <a:t>ж.м</a:t>
            </a:r>
            <a:r>
              <a:rPr lang="ru-RU" b="1" dirty="0" smtClean="0"/>
              <a:t>. 50 кг, настриг 2-2,3 кг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00519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</a:t>
            </a:r>
            <a:r>
              <a:rPr lang="ru-RU" dirty="0" err="1" smtClean="0"/>
              <a:t>лактирующих</a:t>
            </a:r>
            <a:r>
              <a:rPr lang="ru-RU" dirty="0" smtClean="0"/>
              <a:t> </a:t>
            </a:r>
            <a:r>
              <a:rPr lang="ru-RU" dirty="0"/>
              <a:t>овцематок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6328000" y="1619211"/>
            <a:ext cx="5400000" cy="43560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dirty="0"/>
              <a:t>Структура рациона для </a:t>
            </a:r>
            <a:r>
              <a:rPr lang="ru-RU" sz="2000" dirty="0" err="1"/>
              <a:t>лактирующих</a:t>
            </a:r>
            <a:r>
              <a:rPr lang="ru-RU" sz="2000" dirty="0"/>
              <a:t> овцематок на зимний период: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грубые корма – 25-30%,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dirty="0"/>
              <a:t>в </a:t>
            </a:r>
            <a:r>
              <a:rPr lang="ru-RU" sz="1800" dirty="0" err="1"/>
              <a:t>т.ч</a:t>
            </a:r>
            <a:r>
              <a:rPr lang="ru-RU" sz="1800" dirty="0"/>
              <a:t>. сено – 25-30%;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сочные – 45-50%,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dirty="0"/>
              <a:t>в </a:t>
            </a:r>
            <a:r>
              <a:rPr lang="ru-RU" sz="1800" dirty="0" err="1"/>
              <a:t>т.ч</a:t>
            </a:r>
            <a:r>
              <a:rPr lang="ru-RU" sz="1800" dirty="0"/>
              <a:t>. силос – 35-40%;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концентрированные корма – 25-30%,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dirty="0"/>
              <a:t>в </a:t>
            </a:r>
            <a:r>
              <a:rPr lang="ru-RU" sz="1800" dirty="0" err="1"/>
              <a:t>т.ч</a:t>
            </a:r>
            <a:r>
              <a:rPr lang="ru-RU" sz="1800" dirty="0"/>
              <a:t>. бобовые – 5</a:t>
            </a:r>
            <a:r>
              <a:rPr lang="ru-RU" sz="1800" dirty="0" smtClean="0"/>
              <a:t>%.</a:t>
            </a:r>
            <a:endParaRPr lang="ru-RU" sz="1800" dirty="0"/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464000" y="1619211"/>
            <a:ext cx="5400000" cy="4356000"/>
          </a:xfrm>
          <a:prstGeom prst="rect">
            <a:avLst/>
          </a:prstGeom>
          <a:solidFill>
            <a:schemeClr val="l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Общая питательность рациона – 2,1 ЭКЕ на 50 кг </a:t>
            </a:r>
            <a:r>
              <a:rPr lang="ru-RU" sz="2000" dirty="0" err="1"/>
              <a:t>ж.м</a:t>
            </a:r>
            <a:r>
              <a:rPr lang="ru-RU" sz="2000" dirty="0"/>
              <a:t>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На 1 ЭКЕ: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dirty="0"/>
              <a:t>ПП – 95-100 г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dirty="0" err="1"/>
              <a:t>Ca</a:t>
            </a:r>
            <a:r>
              <a:rPr lang="ru-RU" sz="1800" dirty="0"/>
              <a:t> – 6 г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dirty="0"/>
              <a:t>Р – 4 г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dirty="0"/>
              <a:t>S – 3,5 г 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800" dirty="0"/>
              <a:t>каротин – 11 мг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Содержание СК в СВ – 24-27%.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Сахаропротеиновое отношение – 0,5-0,9.</a:t>
            </a:r>
            <a:endParaRPr lang="ru-RU" sz="14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085114" y="1617344"/>
            <a:ext cx="21771" cy="4320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57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</a:t>
            </a:r>
            <a:r>
              <a:rPr lang="ru-RU" dirty="0" err="1"/>
              <a:t>лактирующих</a:t>
            </a:r>
            <a:r>
              <a:rPr lang="ru-RU" dirty="0"/>
              <a:t> овцематок</a:t>
            </a:r>
          </a:p>
        </p:txBody>
      </p:sp>
      <p:graphicFrame>
        <p:nvGraphicFramePr>
          <p:cNvPr id="6" name="Group 120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183042547"/>
              </p:ext>
            </p:extLst>
          </p:nvPr>
        </p:nvGraphicFramePr>
        <p:xfrm>
          <a:off x="365158" y="2118049"/>
          <a:ext cx="5550451" cy="359664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30713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791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50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Показатели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вцематки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шерстных пород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Сено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кг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,0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-1,3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Силос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кг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3,0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Сенаж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кг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,0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-1,5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Дерть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кг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0,3-0,5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Свекла кормовая, кг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1,5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Соль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поваренная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17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Фосфат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кормовой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7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Сера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1,3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Кобальт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хлористый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мг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1,5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20786" marR="20786" anchor="ctr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5158" y="1348785"/>
            <a:ext cx="558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Примерные рационы для </a:t>
            </a:r>
            <a:r>
              <a:rPr lang="ru-RU" b="1" dirty="0" err="1" smtClean="0"/>
              <a:t>лактирующих</a:t>
            </a:r>
            <a:r>
              <a:rPr lang="ru-RU" b="1" dirty="0" smtClean="0"/>
              <a:t> овцематок, живая масса 50 кг</a:t>
            </a:r>
            <a:endParaRPr lang="ru-RU" b="1" dirty="0"/>
          </a:p>
        </p:txBody>
      </p:sp>
      <p:pic>
        <p:nvPicPr>
          <p:cNvPr id="3074" name="Picture 2" descr="https://okuchnik.ru/wp-content/uploads/9/a/3/9a3c0e7ef39d328567cf1387c754752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158" y="1671950"/>
            <a:ext cx="5400000" cy="361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030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2EC7364A-DC61-85EA-BEB9-BA6B788036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ru-RU" dirty="0" smtClean="0"/>
              <a:t>Особенности кормления и продуктивность овец.</a:t>
            </a:r>
          </a:p>
          <a:p>
            <a:pPr lvl="0"/>
            <a:r>
              <a:rPr lang="ru-RU" dirty="0" smtClean="0"/>
              <a:t>Кормление холостых и суягных овцематок: нормы, корма, рационы и техника кормления.</a:t>
            </a:r>
          </a:p>
          <a:p>
            <a:pPr lvl="0"/>
            <a:r>
              <a:rPr lang="ru-RU" dirty="0" smtClean="0"/>
              <a:t>Кормление </a:t>
            </a:r>
            <a:r>
              <a:rPr lang="ru-RU" dirty="0" err="1" smtClean="0"/>
              <a:t>лактирующих</a:t>
            </a:r>
            <a:r>
              <a:rPr lang="ru-RU" dirty="0" smtClean="0"/>
              <a:t> овцематок: нормы, корма, рационы и техника кормления.</a:t>
            </a:r>
          </a:p>
          <a:p>
            <a:pPr lvl="0"/>
            <a:r>
              <a:rPr lang="ru-RU" dirty="0" smtClean="0"/>
              <a:t>Кормление баранов-производителей: нормы, корма, рационы и техника кормления.</a:t>
            </a:r>
          </a:p>
          <a:p>
            <a:pPr lvl="0"/>
            <a:r>
              <a:rPr lang="ru-RU" dirty="0" smtClean="0"/>
              <a:t>Кормление ягнят. Кормление ремонтного молодняка: нормы, корма, рационы и техника кормления.</a:t>
            </a:r>
          </a:p>
          <a:p>
            <a:r>
              <a:rPr lang="ru-RU" dirty="0" smtClean="0"/>
              <a:t>Откорм молодняка и взрослых овец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732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Кормление баранов-производителей: нормы, корма, рационы и техника кормления</a:t>
            </a:r>
          </a:p>
        </p:txBody>
      </p:sp>
    </p:spTree>
    <p:extLst>
      <p:ext uri="{BB962C8B-B14F-4D97-AF65-F5344CB8AC3E}">
        <p14:creationId xmlns:p14="http://schemas.microsoft.com/office/powerpoint/2010/main" val="986673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Кормление баранов-производителей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ru-RU" dirty="0" smtClean="0"/>
              <a:t>Задачи при организации кормления: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постоянная заводская упитанность,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высокая половая активность,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продолжительное </a:t>
            </a:r>
            <a:r>
              <a:rPr lang="ru-RU" dirty="0"/>
              <a:t>племенное </a:t>
            </a:r>
            <a:r>
              <a:rPr lang="ru-RU" dirty="0" smtClean="0"/>
              <a:t>использование.</a:t>
            </a:r>
          </a:p>
          <a:p>
            <a:pPr>
              <a:lnSpc>
                <a:spcPct val="100000"/>
              </a:lnSpc>
            </a:pPr>
            <a:endParaRPr lang="ru-RU" dirty="0"/>
          </a:p>
          <a:p>
            <a:pPr>
              <a:lnSpc>
                <a:spcPct val="100000"/>
              </a:lnSpc>
            </a:pPr>
            <a:r>
              <a:rPr lang="ru-RU" dirty="0"/>
              <a:t>Потребность баранов-производителей </a:t>
            </a:r>
            <a:r>
              <a:rPr lang="ru-RU" dirty="0" smtClean="0"/>
              <a:t>в </a:t>
            </a:r>
            <a:r>
              <a:rPr lang="ru-RU" dirty="0"/>
              <a:t>энергии и элементах питания зависит </a:t>
            </a:r>
            <a:r>
              <a:rPr lang="ru-RU" dirty="0" smtClean="0"/>
              <a:t>от: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живой массы,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направления продуктивности,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интенсивности </a:t>
            </a:r>
            <a:r>
              <a:rPr lang="ru-RU" dirty="0"/>
              <a:t>использования</a:t>
            </a:r>
            <a:r>
              <a:rPr lang="ru-RU" dirty="0" smtClean="0"/>
              <a:t>.</a:t>
            </a:r>
          </a:p>
        </p:txBody>
      </p:sp>
      <p:pic>
        <p:nvPicPr>
          <p:cNvPr id="4098" name="Picture 2" descr="https://i1.wp.com/ferma-nasele.ru/wp-content/uploads/2017/08/10-8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8" y="1619211"/>
            <a:ext cx="5040000" cy="28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779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баранов-производителей</a:t>
            </a:r>
          </a:p>
        </p:txBody>
      </p:sp>
      <p:graphicFrame>
        <p:nvGraphicFramePr>
          <p:cNvPr id="6" name="Рисунок 5">
            <a:extLst>
              <a:ext uri="{FF2B5EF4-FFF2-40B4-BE49-F238E27FC236}">
                <a16:creationId xmlns:a16="http://schemas.microsoft.com/office/drawing/2014/main" xmlns="" id="{83E1E3A7-A805-4218-B089-6D1D5AD0402A}"/>
              </a:ext>
            </a:extLst>
          </p:cNvPr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254240134"/>
              </p:ext>
            </p:extLst>
          </p:nvPr>
        </p:nvGraphicFramePr>
        <p:xfrm>
          <a:off x="365158" y="1809049"/>
          <a:ext cx="11376001" cy="3547936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4600951">
                  <a:extLst>
                    <a:ext uri="{9D8B030D-6E8A-4147-A177-3AD203B41FA5}">
                      <a16:colId xmlns:a16="http://schemas.microsoft.com/office/drawing/2014/main" xmlns="" val="2816201054"/>
                    </a:ext>
                  </a:extLst>
                </a:gridCol>
                <a:gridCol w="2528488">
                  <a:extLst>
                    <a:ext uri="{9D8B030D-6E8A-4147-A177-3AD203B41FA5}">
                      <a16:colId xmlns:a16="http://schemas.microsoft.com/office/drawing/2014/main" xmlns="" val="2959146449"/>
                    </a:ext>
                  </a:extLst>
                </a:gridCol>
                <a:gridCol w="4246562">
                  <a:extLst>
                    <a:ext uri="{9D8B030D-6E8A-4147-A177-3AD203B41FA5}">
                      <a16:colId xmlns:a16="http://schemas.microsoft.com/office/drawing/2014/main" xmlns="" val="2493405189"/>
                    </a:ext>
                  </a:extLst>
                </a:gridCol>
              </a:tblGrid>
              <a:tr h="210495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cap="none" dirty="0" err="1" smtClean="0">
                          <a:effectLst/>
                        </a:rPr>
                        <a:t>Показател</a:t>
                      </a:r>
                      <a:r>
                        <a:rPr lang="ru-RU" sz="1400" cap="none" dirty="0" smtClean="0">
                          <a:effectLst/>
                        </a:rPr>
                        <a:t>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cap="none" dirty="0" err="1" smtClean="0">
                          <a:effectLst/>
                        </a:rPr>
                        <a:t>Период</a:t>
                      </a:r>
                      <a:r>
                        <a:rPr lang="en-US" sz="1400" cap="none" dirty="0" smtClean="0">
                          <a:effectLst/>
                        </a:rPr>
                        <a:t> </a:t>
                      </a:r>
                      <a:r>
                        <a:rPr lang="en-US" sz="1400" cap="none" dirty="0" err="1" smtClean="0">
                          <a:effectLst/>
                        </a:rPr>
                        <a:t>использования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6607141"/>
                  </a:ext>
                </a:extLst>
              </a:tr>
              <a:tr h="2104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cap="none" dirty="0" err="1" smtClean="0">
                          <a:effectLst/>
                        </a:rPr>
                        <a:t>Неслучной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cap="none" dirty="0" err="1" smtClean="0">
                          <a:effectLst/>
                        </a:rPr>
                        <a:t>Случной</a:t>
                      </a:r>
                      <a:r>
                        <a:rPr lang="ru-RU" sz="1400" b="1" cap="none" dirty="0" smtClean="0">
                          <a:effectLst/>
                        </a:rPr>
                        <a:t> (до 3 садок)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extLst>
                  <a:ext uri="{0D108BD9-81ED-4DB2-BD59-A6C34878D82A}">
                    <a16:rowId xmlns:a16="http://schemas.microsoft.com/office/drawing/2014/main" xmlns="" val="442135145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marL="1080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ЭКЕ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2,1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cap="none" dirty="0" smtClean="0">
                          <a:effectLst/>
                        </a:rPr>
                        <a:t>2,</a:t>
                      </a:r>
                      <a:r>
                        <a:rPr lang="ru-RU" sz="1400" cap="none" dirty="0" smtClean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extLst>
                  <a:ext uri="{0D108BD9-81ED-4DB2-BD59-A6C34878D82A}">
                    <a16:rowId xmlns:a16="http://schemas.microsoft.com/office/drawing/2014/main" xmlns="" val="3215954630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marL="1080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О</a:t>
                      </a:r>
                      <a:r>
                        <a:rPr lang="en-US" sz="1400" b="0" dirty="0" err="1" smtClean="0">
                          <a:effectLst/>
                        </a:rPr>
                        <a:t>бменная</a:t>
                      </a:r>
                      <a:r>
                        <a:rPr lang="en-US" sz="1400" b="0" dirty="0" smtClean="0">
                          <a:effectLst/>
                        </a:rPr>
                        <a:t> </a:t>
                      </a:r>
                      <a:r>
                        <a:rPr lang="en-US" sz="1400" b="0" dirty="0" err="1" smtClean="0">
                          <a:effectLst/>
                        </a:rPr>
                        <a:t>энергия</a:t>
                      </a:r>
                      <a:r>
                        <a:rPr lang="en-US" sz="1400" b="0" dirty="0" smtClean="0">
                          <a:effectLst/>
                        </a:rPr>
                        <a:t>, </a:t>
                      </a:r>
                      <a:r>
                        <a:rPr lang="ru-RU" sz="1400" b="0" dirty="0" smtClean="0">
                          <a:effectLst/>
                        </a:rPr>
                        <a:t>М</a:t>
                      </a:r>
                      <a:r>
                        <a:rPr lang="en-US" sz="1400" b="0" dirty="0" err="1" smtClean="0">
                          <a:effectLst/>
                        </a:rPr>
                        <a:t>Дж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21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26,3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extLst>
                  <a:ext uri="{0D108BD9-81ED-4DB2-BD59-A6C34878D82A}">
                    <a16:rowId xmlns:a16="http://schemas.microsoft.com/office/drawing/2014/main" xmlns="" val="1924155957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marL="1080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С</a:t>
                      </a:r>
                      <a:r>
                        <a:rPr lang="en-US" sz="1400" b="0" dirty="0" err="1" smtClean="0">
                          <a:effectLst/>
                        </a:rPr>
                        <a:t>ухое</a:t>
                      </a:r>
                      <a:r>
                        <a:rPr lang="en-US" sz="1400" b="0" dirty="0" smtClean="0">
                          <a:effectLst/>
                        </a:rPr>
                        <a:t> </a:t>
                      </a:r>
                      <a:r>
                        <a:rPr lang="en-US" sz="1400" b="0" dirty="0" err="1" smtClean="0">
                          <a:effectLst/>
                        </a:rPr>
                        <a:t>вещество</a:t>
                      </a:r>
                      <a:r>
                        <a:rPr lang="en-US" sz="1400" b="0" dirty="0" smtClean="0">
                          <a:effectLst/>
                        </a:rPr>
                        <a:t>, </a:t>
                      </a:r>
                      <a:r>
                        <a:rPr lang="en-US" sz="1400" b="0" dirty="0" err="1" smtClean="0">
                          <a:effectLst/>
                        </a:rPr>
                        <a:t>кг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2,05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cap="none" dirty="0" smtClean="0">
                          <a:effectLst/>
                        </a:rPr>
                        <a:t>2,5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extLst>
                  <a:ext uri="{0D108BD9-81ED-4DB2-BD59-A6C34878D82A}">
                    <a16:rowId xmlns:a16="http://schemas.microsoft.com/office/drawing/2014/main" xmlns="" val="3034653921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marL="1080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С</a:t>
                      </a:r>
                      <a:r>
                        <a:rPr lang="en-US" sz="1400" b="0" dirty="0" err="1" smtClean="0">
                          <a:effectLst/>
                        </a:rPr>
                        <a:t>ыро</a:t>
                      </a:r>
                      <a:r>
                        <a:rPr lang="ru-RU" sz="1400" b="0" dirty="0" smtClean="0">
                          <a:effectLst/>
                        </a:rPr>
                        <a:t>й</a:t>
                      </a:r>
                      <a:r>
                        <a:rPr lang="en-US" sz="1400" b="0" dirty="0" smtClean="0">
                          <a:effectLst/>
                        </a:rPr>
                        <a:t> </a:t>
                      </a:r>
                      <a:r>
                        <a:rPr lang="en-US" sz="1400" b="0" dirty="0" err="1" smtClean="0">
                          <a:effectLst/>
                        </a:rPr>
                        <a:t>протеин</a:t>
                      </a:r>
                      <a:r>
                        <a:rPr lang="en-US" sz="1400" b="0" dirty="0" smtClean="0">
                          <a:effectLst/>
                        </a:rPr>
                        <a:t>, г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250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360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extLst>
                  <a:ext uri="{0D108BD9-81ED-4DB2-BD59-A6C34878D82A}">
                    <a16:rowId xmlns:a16="http://schemas.microsoft.com/office/drawing/2014/main" xmlns="" val="1191961688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marL="1080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П</a:t>
                      </a:r>
                      <a:r>
                        <a:rPr lang="en-US" sz="1400" b="0" dirty="0" err="1" smtClean="0">
                          <a:effectLst/>
                        </a:rPr>
                        <a:t>еревар</a:t>
                      </a:r>
                      <a:r>
                        <a:rPr lang="ru-RU" sz="1400" b="0" dirty="0" err="1" smtClean="0">
                          <a:effectLst/>
                        </a:rPr>
                        <a:t>имый</a:t>
                      </a:r>
                      <a:r>
                        <a:rPr lang="en-US" sz="1400" b="0" dirty="0" smtClean="0">
                          <a:effectLst/>
                        </a:rPr>
                        <a:t> </a:t>
                      </a:r>
                      <a:r>
                        <a:rPr lang="en-US" sz="1400" b="0" dirty="0" err="1" smtClean="0">
                          <a:effectLst/>
                        </a:rPr>
                        <a:t>протеина</a:t>
                      </a:r>
                      <a:r>
                        <a:rPr lang="en-US" sz="1400" b="0" dirty="0" smtClean="0">
                          <a:effectLst/>
                        </a:rPr>
                        <a:t>, г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165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255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extLst>
                  <a:ext uri="{0D108BD9-81ED-4DB2-BD59-A6C34878D82A}">
                    <a16:rowId xmlns:a16="http://schemas.microsoft.com/office/drawing/2014/main" xmlns="" val="1136352639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marL="1080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Лизин, г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11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17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extLst>
                  <a:ext uri="{0D108BD9-81ED-4DB2-BD59-A6C34878D82A}">
                    <a16:rowId xmlns:a16="http://schemas.microsoft.com/office/drawing/2014/main" xmlns="" val="3940250599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marL="1080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Метионин+ </a:t>
                      </a:r>
                      <a:r>
                        <a:rPr lang="ru-RU" sz="1400" b="0" dirty="0" err="1" smtClean="0">
                          <a:effectLst/>
                        </a:rPr>
                        <a:t>цистин</a:t>
                      </a:r>
                      <a:r>
                        <a:rPr lang="ru-RU" sz="1400" b="0" dirty="0" smtClean="0">
                          <a:effectLst/>
                        </a:rPr>
                        <a:t>, г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15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extLst>
                  <a:ext uri="{0D108BD9-81ED-4DB2-BD59-A6C34878D82A}">
                    <a16:rowId xmlns:a16="http://schemas.microsoft.com/office/drawing/2014/main" xmlns="" val="434490254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marL="1080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Клетчатка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420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510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extLst>
                  <a:ext uri="{0D108BD9-81ED-4DB2-BD59-A6C34878D82A}">
                    <a16:rowId xmlns:a16="http://schemas.microsoft.com/office/drawing/2014/main" xmlns="" val="1635560245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marL="1080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Сахар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115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178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extLst>
                  <a:ext uri="{0D108BD9-81ED-4DB2-BD59-A6C34878D82A}">
                    <a16:rowId xmlns:a16="http://schemas.microsoft.com/office/drawing/2014/main" xmlns="" val="749965063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marL="1080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Соль поваренная, г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18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extLst>
                  <a:ext uri="{0D108BD9-81ED-4DB2-BD59-A6C34878D82A}">
                    <a16:rowId xmlns:a16="http://schemas.microsoft.com/office/drawing/2014/main" xmlns="" val="4247032690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marL="1080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Кальций, г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11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14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extLst>
                  <a:ext uri="{0D108BD9-81ED-4DB2-BD59-A6C34878D82A}">
                    <a16:rowId xmlns:a16="http://schemas.microsoft.com/office/drawing/2014/main" xmlns="" val="2693709527"/>
                  </a:ext>
                </a:extLst>
              </a:tr>
              <a:tr h="210495">
                <a:tc>
                  <a:txBody>
                    <a:bodyPr/>
                    <a:lstStyle/>
                    <a:p>
                      <a:pPr marL="1080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Фосфор, г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cap="none" dirty="0" smtClean="0">
                          <a:effectLst/>
                        </a:rPr>
                        <a:t>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11" marR="7111" marT="20032" marB="20032" anchor="ctr"/>
                </a:tc>
                <a:extLst>
                  <a:ext uri="{0D108BD9-81ED-4DB2-BD59-A6C34878D82A}">
                    <a16:rowId xmlns:a16="http://schemas.microsoft.com/office/drawing/2014/main" xmlns="" val="1130763276"/>
                  </a:ext>
                </a:extLst>
              </a:tr>
            </a:tbl>
          </a:graphicData>
        </a:graphic>
      </p:graphicFrame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>
          <a:xfrm>
            <a:off x="735969" y="5542385"/>
            <a:ext cx="10720062" cy="8304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400" dirty="0"/>
              <a:t>Содержание сухого вещества – 2-3 кг на 100 кг живой массы.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400" dirty="0"/>
              <a:t>Концентрация энергии в 1 кг СВ – 0,97-1,0 ЭКЕ (9,7-10,0 МДж ОЭ).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400" dirty="0" err="1"/>
              <a:t>Переваримого</a:t>
            </a:r>
            <a:r>
              <a:rPr lang="ru-RU" sz="1400" dirty="0"/>
              <a:t> протеина в случной период – 100 г на 1 ЭКЕ.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158" y="1278295"/>
            <a:ext cx="823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Нормы кормления баранов, живая масса 100 кг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25580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баранов-производителей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7273" y="1350790"/>
            <a:ext cx="6963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Потребность баранов в минералах и витаминах </a:t>
            </a:r>
            <a:r>
              <a:rPr lang="ru-RU" b="1" dirty="0"/>
              <a:t>в сутки, </a:t>
            </a:r>
            <a:r>
              <a:rPr lang="ru-RU" b="1" dirty="0" smtClean="0"/>
              <a:t>живая масса 100 кг</a:t>
            </a:r>
            <a:endParaRPr lang="ru-RU" b="1" dirty="0"/>
          </a:p>
        </p:txBody>
      </p:sp>
      <p:graphicFrame>
        <p:nvGraphicFramePr>
          <p:cNvPr id="7" name="Group 212"/>
          <p:cNvGraphicFramePr>
            <a:graphicFrameLocks noGrp="1"/>
          </p:cNvGraphicFramePr>
          <p:nvPr>
            <p:ph type="pic" sz="quarter" idx="14"/>
            <p:extLst>
              <p:ext uri="{D42A27DB-BD31-4B8C-83A1-F6EECF244321}">
                <p14:modId xmlns:p14="http://schemas.microsoft.com/office/powerpoint/2010/main" val="2614839270"/>
              </p:ext>
            </p:extLst>
          </p:nvPr>
        </p:nvGraphicFramePr>
        <p:xfrm>
          <a:off x="4786605" y="2180814"/>
          <a:ext cx="6954554" cy="3352954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23164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64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16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654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Показател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ь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Период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использования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65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Неслучной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Случной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6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Железо</a:t>
                      </a: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мг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6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Медь</a:t>
                      </a: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мг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6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Цинк</a:t>
                      </a: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мг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6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Кобальт</a:t>
                      </a: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мг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6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Марганец</a:t>
                      </a: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мг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6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Йод</a:t>
                      </a: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мг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6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Каротин</a:t>
                      </a: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мг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6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Витамин</a:t>
                      </a: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Д</a:t>
                      </a:r>
                      <a:r>
                        <a:rPr kumimoji="0" lang="ru-RU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МЕ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615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6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Витамин</a:t>
                      </a: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Е, </a:t>
                      </a:r>
                      <a:r>
                        <a:rPr kumimoji="0" lang="en-US" sz="1400" b="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мг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0252" marR="40252" marT="45727" marB="45727" anchor="ctr"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5122" name="Picture 2" descr="https://niva-iv.ru/wp-content/uploads/2016/11/%D0%91%D0%B0%D1%80%D0%B0%D0%BD.pn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2" r="8402"/>
          <a:stretch>
            <a:fillRect/>
          </a:stretch>
        </p:blipFill>
        <p:spPr bwMode="auto">
          <a:xfrm>
            <a:off x="365125" y="2181225"/>
            <a:ext cx="3692525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707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Кормление баранов-производителей</a:t>
            </a:r>
            <a:endParaRPr lang="ru-RU" dirty="0"/>
          </a:p>
        </p:txBody>
      </p:sp>
      <p:graphicFrame>
        <p:nvGraphicFramePr>
          <p:cNvPr id="4" name="Group 195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132576650"/>
              </p:ext>
            </p:extLst>
          </p:nvPr>
        </p:nvGraphicFramePr>
        <p:xfrm>
          <a:off x="365158" y="2221156"/>
          <a:ext cx="6446190" cy="3566292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28352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03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06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56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Показатели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Период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использования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56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Неслучной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Случной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US" sz="1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до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3 </a:t>
                      </a:r>
                      <a:r>
                        <a:rPr kumimoji="0" lang="en-US" sz="1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садок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Сено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б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обово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злаковое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Силос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35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Комбикорм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или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смесь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концентратов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Свекла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полусахарная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Морковь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smtClean="0"/>
                        <a:t>–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Обрат, л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/>
                        <a:t>–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Фосфат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кормовой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Сера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Соль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поваренная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4885" marR="14885" marT="45726" marB="45726" anchor="ctr"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5158" y="1361298"/>
            <a:ext cx="6408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Примерные рационы баранов-производителей, живая масса 100 кг</a:t>
            </a:r>
            <a:endParaRPr lang="ru-RU" b="1" dirty="0"/>
          </a:p>
        </p:txBody>
      </p:sp>
      <p:sp>
        <p:nvSpPr>
          <p:cNvPr id="12" name="Текст 11"/>
          <p:cNvSpPr txBox="1">
            <a:spLocks noGrp="1"/>
          </p:cNvSpPr>
          <p:nvPr>
            <p:ph type="body" sz="quarter" idx="15"/>
          </p:nvPr>
        </p:nvSpPr>
        <p:spPr>
          <a:xfrm>
            <a:off x="7277878" y="2216794"/>
            <a:ext cx="4463280" cy="195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Структура рациона в случной период: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грубые корма – 35-40%,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сочные – 20-25%,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концентрированные корма – 40-45%,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корма животного происхождения – до 5%.</a:t>
            </a:r>
          </a:p>
        </p:txBody>
      </p:sp>
    </p:spTree>
    <p:extLst>
      <p:ext uri="{BB962C8B-B14F-4D97-AF65-F5344CB8AC3E}">
        <p14:creationId xmlns:p14="http://schemas.microsoft.com/office/powerpoint/2010/main" val="3962875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Кормление ягнят. Кормление ремонтного молодняка: нормы, корма, рационы и техника кормления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955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ягнят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Продолжительность молочного </a:t>
            </a:r>
            <a:r>
              <a:rPr lang="ru-RU" dirty="0"/>
              <a:t>(</a:t>
            </a:r>
            <a:r>
              <a:rPr lang="ru-RU" dirty="0" smtClean="0"/>
              <a:t>подсосного) периода </a:t>
            </a:r>
            <a:r>
              <a:rPr lang="ru-RU" dirty="0"/>
              <a:t>– до 4 мес.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Отъем в зависимости от технологии: в 90</a:t>
            </a:r>
            <a:r>
              <a:rPr lang="ru-RU" dirty="0"/>
              <a:t>, 60, 45, 14 </a:t>
            </a:r>
            <a:r>
              <a:rPr lang="ru-RU" dirty="0" smtClean="0"/>
              <a:t>суток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Основные периоды выращивания </a:t>
            </a:r>
            <a:r>
              <a:rPr lang="ru-RU" dirty="0" smtClean="0"/>
              <a:t>ягнят:</a:t>
            </a:r>
            <a:endParaRPr lang="ru-RU" dirty="0"/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ru-RU" dirty="0" smtClean="0"/>
              <a:t>1-2 </a:t>
            </a:r>
            <a:r>
              <a:rPr lang="ru-RU" dirty="0"/>
              <a:t>неделя – кормление ягнят только молоком матери;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ru-RU" dirty="0" smtClean="0"/>
              <a:t>3-4 </a:t>
            </a:r>
            <a:r>
              <a:rPr lang="ru-RU" dirty="0"/>
              <a:t>неделя –</a:t>
            </a:r>
            <a:r>
              <a:rPr lang="ru-RU" dirty="0" smtClean="0"/>
              <a:t> приучение </a:t>
            </a:r>
            <a:r>
              <a:rPr lang="ru-RU" dirty="0"/>
              <a:t>к поеданию подкормок;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ru-RU" dirty="0" smtClean="0"/>
              <a:t>5-8 </a:t>
            </a:r>
            <a:r>
              <a:rPr lang="ru-RU" dirty="0"/>
              <a:t>неделя – приучение к поеданию разнообразных подкормок в достаточных количествах;</a:t>
            </a:r>
          </a:p>
          <a:p>
            <a:pPr marL="1028700" lvl="1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 </a:t>
            </a:r>
            <a:r>
              <a:rPr lang="ru-RU" dirty="0"/>
              <a:t>3 мес. – </a:t>
            </a:r>
            <a:r>
              <a:rPr lang="ru-RU" dirty="0" smtClean="0"/>
              <a:t>переход на кормление в </a:t>
            </a:r>
            <a:r>
              <a:rPr lang="ru-RU" dirty="0"/>
              <a:t>соответствии с предполагаемым направлением использованием </a:t>
            </a:r>
            <a:r>
              <a:rPr lang="ru-RU" dirty="0" smtClean="0"/>
              <a:t>молодняка</a:t>
            </a:r>
            <a:endParaRPr lang="ru-RU" dirty="0"/>
          </a:p>
        </p:txBody>
      </p:sp>
      <p:pic>
        <p:nvPicPr>
          <p:cNvPr id="6146" name="Picture 2" descr="https://img.razrisyika.ru/kart/144/573246-yagnenok-16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9" r="1752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117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ягнят</a:t>
            </a:r>
          </a:p>
        </p:txBody>
      </p:sp>
      <p:graphicFrame>
        <p:nvGraphicFramePr>
          <p:cNvPr id="6" name="Group 179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4272733416"/>
              </p:ext>
            </p:extLst>
          </p:nvPr>
        </p:nvGraphicFramePr>
        <p:xfrm>
          <a:off x="464000" y="1868164"/>
          <a:ext cx="5399999" cy="3240000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99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Показатели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Молозиво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Молоко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Вода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65,6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80,3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Сухое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вещество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34,4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19,7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Белок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14,7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Жир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12,7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7,7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Сахар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Кальций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Фосфор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Витамин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А, 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0,02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841" marR="12841" marT="45723" marB="45723" anchor="ctr"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32394" y="1192244"/>
            <a:ext cx="5503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Химический состав молозива и молока овец, %</a:t>
            </a:r>
            <a:endParaRPr lang="ru-RU" sz="1600" b="1" dirty="0"/>
          </a:p>
        </p:txBody>
      </p:sp>
      <p:graphicFrame>
        <p:nvGraphicFramePr>
          <p:cNvPr id="11" name="Group 128"/>
          <p:cNvGraphicFramePr>
            <a:graphicFrameLocks noGrp="1"/>
          </p:cNvGraphicFramePr>
          <p:nvPr>
            <p:ph type="pic" sz="quarter" idx="14"/>
            <p:extLst>
              <p:ext uri="{D42A27DB-BD31-4B8C-83A1-F6EECF244321}">
                <p14:modId xmlns:p14="http://schemas.microsoft.com/office/powerpoint/2010/main" val="2042282301"/>
              </p:ext>
            </p:extLst>
          </p:nvPr>
        </p:nvGraphicFramePr>
        <p:xfrm>
          <a:off x="6327999" y="1868164"/>
          <a:ext cx="5400000" cy="3240000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21327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84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43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43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40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Молочная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п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родуктивность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матки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в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первые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месяцы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лактации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г/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сут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Живая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масса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ягнят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кг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 в возрасте, мес.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800-1200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14,8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18,9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22,3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1250-1500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16,5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21,0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26,0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1600-2000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19,5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24,1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33,8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368585" y="1192244"/>
            <a:ext cx="5391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Зависимость между молочностью маток и интенсивностью роста ягнят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674199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ягнят</a:t>
            </a:r>
          </a:p>
        </p:txBody>
      </p:sp>
      <p:graphicFrame>
        <p:nvGraphicFramePr>
          <p:cNvPr id="8" name="Group 221"/>
          <p:cNvGraphicFramePr>
            <a:graphicFrameLocks noGrp="1"/>
          </p:cNvGraphicFramePr>
          <p:nvPr>
            <p:ph type="pic" sz="quarter" idx="4294967295"/>
            <p:extLst>
              <p:ext uri="{D42A27DB-BD31-4B8C-83A1-F6EECF244321}">
                <p14:modId xmlns:p14="http://schemas.microsoft.com/office/powerpoint/2010/main" val="2478260778"/>
              </p:ext>
            </p:extLst>
          </p:nvPr>
        </p:nvGraphicFramePr>
        <p:xfrm>
          <a:off x="420915" y="1695030"/>
          <a:ext cx="10113346" cy="1524120"/>
        </p:xfrm>
        <a:graphic>
          <a:graphicData uri="http://schemas.openxmlformats.org/drawingml/2006/table">
            <a:tbl>
              <a:tblPr firstRow="1" lastRow="1">
                <a:tableStyleId>{9D7B26C5-4107-4FEC-AEDC-1716B250A1EF}</a:tableStyleId>
              </a:tblPr>
              <a:tblGrid>
                <a:gridCol w="5630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95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433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87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Ингридиенты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ЗОМ 1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ЗОМ 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8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</a:rPr>
                        <a:t>Сухое</a:t>
                      </a: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b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</a:rPr>
                        <a:t>обезжиренное</a:t>
                      </a: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b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</a:rPr>
                        <a:t>молоко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70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65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</a:rPr>
                        <a:t>Жиры</a:t>
                      </a: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b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</a:rPr>
                        <a:t>кулинарные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25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30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7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</a:rPr>
                        <a:t>Концентраты</a:t>
                      </a:r>
                      <a:r>
                        <a:rPr kumimoji="0" lang="en-US" sz="14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b="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</a:rPr>
                        <a:t>фосфатидные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87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ИТОГО: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  <a:latin typeface="+mn-lt"/>
                        </a:rPr>
                        <a:t>100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100 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+mn-lt"/>
                      </a:endParaRPr>
                    </a:p>
                  </a:txBody>
                  <a:tcPr marT="45732" marB="45732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9" name="Group 226"/>
          <p:cNvGraphicFramePr>
            <a:graphicFrameLocks noGrp="1"/>
          </p:cNvGraphicFramePr>
          <p:nvPr>
            <p:ph type="pic" sz="quarter" idx="4294967295"/>
            <p:extLst>
              <p:ext uri="{D42A27DB-BD31-4B8C-83A1-F6EECF244321}">
                <p14:modId xmlns:p14="http://schemas.microsoft.com/office/powerpoint/2010/main" val="1778086024"/>
              </p:ext>
            </p:extLst>
          </p:nvPr>
        </p:nvGraphicFramePr>
        <p:xfrm>
          <a:off x="420915" y="3734092"/>
          <a:ext cx="10113346" cy="274329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50566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566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 100 кг заменителя добавляется: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Витамина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А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М.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Е</a:t>
                      </a: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1120000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Витамина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Д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.Е.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220000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Витамина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Е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.Е.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Биомицина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солянокислого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5,0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Хлортетрациклина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мг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Хлористого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кобальта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Сернокислой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меди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Йодистого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калия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0,1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20915" y="1259842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Состав заменителей овечьего молока, %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22154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ягнят</a:t>
            </a:r>
          </a:p>
        </p:txBody>
      </p:sp>
      <p:graphicFrame>
        <p:nvGraphicFramePr>
          <p:cNvPr id="8" name="Group 135"/>
          <p:cNvGraphicFramePr>
            <a:graphicFrameLocks noGrp="1"/>
          </p:cNvGraphicFramePr>
          <p:nvPr>
            <p:ph type="pic" sz="quarter" idx="4294967295"/>
            <p:extLst>
              <p:ext uri="{D42A27DB-BD31-4B8C-83A1-F6EECF244321}">
                <p14:modId xmlns:p14="http://schemas.microsoft.com/office/powerpoint/2010/main" val="1484952162"/>
              </p:ext>
            </p:extLst>
          </p:nvPr>
        </p:nvGraphicFramePr>
        <p:xfrm>
          <a:off x="365158" y="1493880"/>
          <a:ext cx="11376000" cy="152400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23400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56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351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351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974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Возраст</a:t>
                      </a: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сут</a:t>
                      </a: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Кратность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Суточная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норма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л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Температура ЗОМ,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ºС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77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2-5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,0</a:t>
                      </a: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-1,1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38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36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74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5-15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1,2-1,4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38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36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77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15-25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1,5-1,6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30-25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74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25-35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1,7-1,8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65158" y="1124548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Техника использования заменителя овечьего молока</a:t>
            </a:r>
            <a:endParaRPr lang="ru-RU" b="1" dirty="0"/>
          </a:p>
        </p:txBody>
      </p:sp>
      <p:graphicFrame>
        <p:nvGraphicFramePr>
          <p:cNvPr id="5" name="Group 2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4345751"/>
              </p:ext>
            </p:extLst>
          </p:nvPr>
        </p:nvGraphicFramePr>
        <p:xfrm>
          <a:off x="365158" y="3620279"/>
          <a:ext cx="11376000" cy="2551068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43632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526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526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547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526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1356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Корм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корма (г) в возрасте, мес.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35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5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Молоко овцематки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100%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70%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20%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dirty="0" smtClean="0"/>
                        <a:t>–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5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Сено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риуч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ение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100-200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300-400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300-400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35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Смесь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концентратов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25-40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100-150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150-200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200-250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35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Силос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сенаж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dirty="0" smtClean="0"/>
                        <a:t>–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100-200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300-500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700-1000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35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Корнеплоды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300-600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3567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Трава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/>
                        <a:t>–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200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700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T="45714" marB="4571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2000-2500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T="45714" marB="45714" anchor="ctr"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35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Минеральная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смесь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Вволю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5158" y="3179429"/>
            <a:ext cx="82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Схема подкормки ягнят</a:t>
            </a:r>
          </a:p>
        </p:txBody>
      </p:sp>
    </p:spTree>
    <p:extLst>
      <p:ext uri="{BB962C8B-B14F-4D97-AF65-F5344CB8AC3E}">
        <p14:creationId xmlns:p14="http://schemas.microsoft.com/office/powerpoint/2010/main" val="1990605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95FD239D-3AEA-11D8-CB9B-C692947F7D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Особенности кормления и продуктивность овец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937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ремонтного молодняка</a:t>
            </a:r>
          </a:p>
        </p:txBody>
      </p:sp>
      <p:graphicFrame>
        <p:nvGraphicFramePr>
          <p:cNvPr id="5" name="Group 262"/>
          <p:cNvGraphicFramePr>
            <a:graphicFrameLocks noGrp="1"/>
          </p:cNvGraphicFramePr>
          <p:nvPr>
            <p:ph type="pic" sz="quarter" idx="4294967295"/>
            <p:extLst>
              <p:ext uri="{D42A27DB-BD31-4B8C-83A1-F6EECF244321}">
                <p14:modId xmlns:p14="http://schemas.microsoft.com/office/powerpoint/2010/main" val="3199105433"/>
              </p:ext>
            </p:extLst>
          </p:nvPr>
        </p:nvGraphicFramePr>
        <p:xfrm>
          <a:off x="365158" y="1814804"/>
          <a:ext cx="11376000" cy="2042160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15173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67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72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776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449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7687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151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166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Возраст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мес</a:t>
                      </a: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Живая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масса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Требуется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животному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в </a:t>
                      </a: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сутки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12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ЭКЕ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Пер</a:t>
                      </a:r>
                      <a:r>
                        <a:rPr kumimoji="0" lang="ru-RU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еваримого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протеина</a:t>
                      </a: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Кальция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Фосфора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Каротина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г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16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4-6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25-30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90-100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5,0-5,7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3,3-4,0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-8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1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6-8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30-36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1,0-1,2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100-110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5,5-6,3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3,5-4,3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7-9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16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8-10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34-42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1,1-1,3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110-115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6,2-6,9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3,9-4,7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7-9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16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10-12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37-45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1,2-1,4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110-115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6,9-7,5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3,9-5,1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8-10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5158" y="1266653"/>
            <a:ext cx="865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Нормы кормления ярок шерстных и шерстно-мясных пород</a:t>
            </a:r>
            <a:endParaRPr lang="ru-RU" b="1" dirty="0"/>
          </a:p>
        </p:txBody>
      </p:sp>
      <p:pic>
        <p:nvPicPr>
          <p:cNvPr id="7170" name="Picture 2" descr="https://krolmen.ru/wp-content/uploads/b/e/4/be4b375f7d4ed7dc0127242c7bd9071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63" y="4037844"/>
            <a:ext cx="4032274" cy="268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80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6328000" y="1619211"/>
            <a:ext cx="5400000" cy="4356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800" b="1" dirty="0"/>
              <a:t>Структура рациона на зимний период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/>
              <a:t>Для баранчиков:</a:t>
            </a:r>
          </a:p>
          <a:p>
            <a:pPr marL="1143000" lvl="1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грубые корма – до 30-40%,</a:t>
            </a:r>
          </a:p>
          <a:p>
            <a:pPr marL="1143000" lvl="1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сочные – до 15-20%,</a:t>
            </a:r>
          </a:p>
          <a:p>
            <a:pPr marL="1143000" lvl="1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концентрированные корма – до 45-50%.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/>
              <a:t>Для ярок:</a:t>
            </a:r>
          </a:p>
          <a:p>
            <a:pPr marL="1143000" lvl="1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грубые корма – до 30-40%,</a:t>
            </a:r>
          </a:p>
          <a:p>
            <a:pPr marL="1143000" lvl="1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сочные – до 25-30%,</a:t>
            </a:r>
          </a:p>
          <a:p>
            <a:pPr marL="1143000" lvl="1" indent="-4572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концентрированные корма – до 40-45%.</a:t>
            </a:r>
            <a:endParaRPr lang="ru-RU" sz="1600" dirty="0"/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464000" y="1619211"/>
            <a:ext cx="5400000" cy="4356000"/>
          </a:xfrm>
          <a:prstGeom prst="rect">
            <a:avLst/>
          </a:prstGeom>
          <a:solidFill>
            <a:schemeClr val="l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800" b="1" dirty="0"/>
              <a:t>Рационы для </a:t>
            </a:r>
            <a:r>
              <a:rPr lang="ru-RU" sz="2000" b="1" dirty="0"/>
              <a:t>ремонтного</a:t>
            </a:r>
            <a:r>
              <a:rPr lang="ru-RU" sz="1800" b="1" dirty="0"/>
              <a:t> молодняка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/>
              <a:t>Летний (4-8 мес., прирост </a:t>
            </a:r>
            <a:r>
              <a:rPr lang="ru-RU" sz="1800" dirty="0" smtClean="0"/>
              <a:t>120-150 </a:t>
            </a:r>
            <a:r>
              <a:rPr lang="ru-RU" sz="1800" dirty="0"/>
              <a:t>г)</a:t>
            </a:r>
          </a:p>
          <a:p>
            <a:pPr marL="1143000" lvl="1" indent="-45720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Трава:</a:t>
            </a:r>
          </a:p>
          <a:p>
            <a:pPr marL="1600200" lvl="2" indent="-45720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3-4 кг для ярок,</a:t>
            </a:r>
          </a:p>
          <a:p>
            <a:pPr marL="1600200" lvl="2" indent="-45720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4-5 кг для баранчиков</a:t>
            </a:r>
          </a:p>
          <a:p>
            <a:pPr marL="1143000" lvl="1" indent="-45720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Комбикорм – 0,3-0,4 кг</a:t>
            </a:r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endParaRPr lang="ru-RU" sz="1800" dirty="0"/>
          </a:p>
          <a:p>
            <a:pPr marL="457200" indent="-45720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/>
              <a:t>Зимний (8-12 мес., прирост </a:t>
            </a:r>
            <a:r>
              <a:rPr lang="ru-RU" sz="1800" dirty="0" smtClean="0"/>
              <a:t>100-120 </a:t>
            </a:r>
            <a:r>
              <a:rPr lang="ru-RU" sz="1800" dirty="0"/>
              <a:t>г)</a:t>
            </a:r>
          </a:p>
          <a:p>
            <a:pPr marL="1143000" lvl="1" indent="-45720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Сено – 0,8-1,0 кг</a:t>
            </a:r>
          </a:p>
          <a:p>
            <a:pPr marL="1143000" lvl="1" indent="-45720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Силос – 2,0-2,5 кг</a:t>
            </a:r>
          </a:p>
          <a:p>
            <a:pPr marL="1143000" lvl="1" indent="-45720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Комбикорм:</a:t>
            </a:r>
          </a:p>
          <a:p>
            <a:pPr marL="1600200" lvl="2" indent="-45720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0,2-0,3 кг для ярочек,</a:t>
            </a:r>
          </a:p>
          <a:p>
            <a:pPr marL="1600200" lvl="2" indent="-45720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600" dirty="0"/>
              <a:t>0,4-0,5 кг для баранчиков</a:t>
            </a:r>
            <a:endParaRPr lang="ru-RU" sz="16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085114" y="1617344"/>
            <a:ext cx="21771" cy="43200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Кормление ремонтного молодняка</a:t>
            </a:r>
          </a:p>
        </p:txBody>
      </p:sp>
    </p:spTree>
    <p:extLst>
      <p:ext uri="{BB962C8B-B14F-4D97-AF65-F5344CB8AC3E}">
        <p14:creationId xmlns:p14="http://schemas.microsoft.com/office/powerpoint/2010/main" val="3641642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Откорм молодняка и взрослых овец</a:t>
            </a:r>
          </a:p>
        </p:txBody>
      </p:sp>
    </p:spTree>
    <p:extLst>
      <p:ext uri="{BB962C8B-B14F-4D97-AF65-F5344CB8AC3E}">
        <p14:creationId xmlns:p14="http://schemas.microsoft.com/office/powerpoint/2010/main" val="3499232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Откорм </a:t>
            </a:r>
            <a:r>
              <a:rPr lang="ru-RU" dirty="0" smtClean="0"/>
              <a:t>овец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dirty="0"/>
              <a:t>Откорм овец </a:t>
            </a:r>
            <a:r>
              <a:rPr lang="ru-RU" sz="2000" dirty="0" smtClean="0"/>
              <a:t>включает два процесса: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/>
              <a:t>В</a:t>
            </a:r>
            <a:r>
              <a:rPr lang="ru-RU" sz="2000" b="1" dirty="0" smtClean="0"/>
              <a:t>ыращивание </a:t>
            </a:r>
            <a:r>
              <a:rPr lang="ru-RU" sz="2000" b="1" dirty="0"/>
              <a:t>молодых </a:t>
            </a:r>
            <a:r>
              <a:rPr lang="ru-RU" sz="2000" b="1" dirty="0" smtClean="0"/>
              <a:t>животных</a:t>
            </a:r>
            <a:r>
              <a:rPr lang="ru-RU" sz="2000" dirty="0" smtClean="0"/>
              <a:t> – обусловлено </a:t>
            </a:r>
            <a:r>
              <a:rPr lang="ru-RU" sz="2000" dirty="0"/>
              <a:t>увеличением мышечной ткани за счёт образования новых мускульных волокон, то есть накоплением </a:t>
            </a:r>
            <a:r>
              <a:rPr lang="ru-RU" sz="2000" dirty="0" smtClean="0"/>
              <a:t>мяса;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/>
              <a:t>Откорм </a:t>
            </a:r>
            <a:r>
              <a:rPr lang="ru-RU" sz="2000" b="1" dirty="0"/>
              <a:t>взрослого </a:t>
            </a:r>
            <a:r>
              <a:rPr lang="ru-RU" sz="2000" b="1" dirty="0" smtClean="0"/>
              <a:t>поголовья</a:t>
            </a:r>
            <a:r>
              <a:rPr lang="ru-RU" sz="2000" dirty="0" smtClean="0"/>
              <a:t> – </a:t>
            </a:r>
            <a:r>
              <a:rPr lang="ru-RU" sz="1800" dirty="0"/>
              <a:t>происходит</a:t>
            </a:r>
            <a:r>
              <a:rPr lang="ru-RU" sz="2000" dirty="0"/>
              <a:t> </a:t>
            </a:r>
            <a:r>
              <a:rPr lang="ru-RU" sz="2000" dirty="0" smtClean="0"/>
              <a:t>за </a:t>
            </a:r>
            <a:r>
              <a:rPr lang="ru-RU" sz="2000" dirty="0"/>
              <a:t>счёт утолщения </a:t>
            </a:r>
            <a:r>
              <a:rPr lang="ru-RU" sz="2000" dirty="0" smtClean="0"/>
              <a:t>мышечных волокон и связан</a:t>
            </a:r>
            <a:r>
              <a:rPr lang="ru-RU" sz="2000" dirty="0"/>
              <a:t>, в основном, с отложением </a:t>
            </a:r>
            <a:r>
              <a:rPr lang="ru-RU" sz="2000" dirty="0" smtClean="0"/>
              <a:t>жира; </a:t>
            </a:r>
            <a:r>
              <a:rPr lang="ru-RU" sz="2000" dirty="0"/>
              <a:t>активно влияет на качество мяса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8194" name="Picture 2" descr="https://fb.ru/misc/i/gallery/49835/2519354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3" r="1747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799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Откорм </a:t>
            </a:r>
            <a:r>
              <a:rPr lang="ru-RU" dirty="0" smtClean="0"/>
              <a:t>овец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10000"/>
          </a:bodyPr>
          <a:lstStyle/>
          <a:p>
            <a:pPr marL="342900" indent="-34290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Нормы кормления молодняка овец на откорме зависят </a:t>
            </a:r>
            <a:r>
              <a:rPr lang="ru-RU" dirty="0" smtClean="0"/>
              <a:t>от:</a:t>
            </a:r>
          </a:p>
          <a:p>
            <a:pPr marL="1028700" lvl="1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породных </a:t>
            </a:r>
            <a:r>
              <a:rPr lang="ru-RU" dirty="0"/>
              <a:t>особенностей </a:t>
            </a:r>
            <a:r>
              <a:rPr lang="ru-RU" dirty="0" smtClean="0"/>
              <a:t>животных,</a:t>
            </a:r>
          </a:p>
          <a:p>
            <a:pPr marL="1028700" lvl="1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живой массы,</a:t>
            </a:r>
          </a:p>
          <a:p>
            <a:pPr marL="1028700" lvl="1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среднесуточного </a:t>
            </a:r>
            <a:r>
              <a:rPr lang="ru-RU" dirty="0"/>
              <a:t>прироста живой массы.</a:t>
            </a:r>
          </a:p>
          <a:p>
            <a:pPr marL="342900" indent="-34290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Потребность в СВ – 3,5-4,2 кг </a:t>
            </a:r>
            <a:r>
              <a:rPr lang="ru-RU" dirty="0"/>
              <a:t>на 100 кг живой </a:t>
            </a:r>
            <a:r>
              <a:rPr lang="ru-RU" dirty="0" smtClean="0"/>
              <a:t>массы.</a:t>
            </a:r>
          </a:p>
          <a:p>
            <a:pPr marL="342900" indent="-34290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Концентрация </a:t>
            </a:r>
            <a:r>
              <a:rPr lang="ru-RU" dirty="0"/>
              <a:t>энергии </a:t>
            </a:r>
            <a:r>
              <a:rPr lang="ru-RU" dirty="0" smtClean="0"/>
              <a:t>– </a:t>
            </a:r>
            <a:r>
              <a:rPr lang="ru-RU" dirty="0"/>
              <a:t>0,95-1,2 </a:t>
            </a:r>
            <a:r>
              <a:rPr lang="ru-RU" dirty="0" smtClean="0"/>
              <a:t>ЭКЕ в </a:t>
            </a:r>
            <a:r>
              <a:rPr lang="ru-RU" dirty="0"/>
              <a:t>1 </a:t>
            </a:r>
            <a:r>
              <a:rPr lang="ru-RU" dirty="0" smtClean="0"/>
              <a:t>кг СВ.</a:t>
            </a:r>
            <a:endParaRPr lang="ru-RU" dirty="0"/>
          </a:p>
          <a:p>
            <a:pPr marL="342900" indent="-34290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Содержание </a:t>
            </a:r>
            <a:r>
              <a:rPr lang="ru-RU" dirty="0" err="1"/>
              <a:t>переваримого</a:t>
            </a:r>
            <a:r>
              <a:rPr lang="ru-RU" dirty="0"/>
              <a:t> </a:t>
            </a:r>
            <a:r>
              <a:rPr lang="ru-RU" dirty="0" smtClean="0"/>
              <a:t>протеина </a:t>
            </a:r>
            <a:r>
              <a:rPr lang="ru-RU" dirty="0"/>
              <a:t>на 1 </a:t>
            </a:r>
            <a:r>
              <a:rPr lang="ru-RU" dirty="0" smtClean="0"/>
              <a:t>ЭКЕ:</a:t>
            </a:r>
          </a:p>
          <a:p>
            <a:pPr marL="1028700" lvl="1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100-125 </a:t>
            </a:r>
            <a:r>
              <a:rPr lang="ru-RU" dirty="0"/>
              <a:t>г в </a:t>
            </a:r>
            <a:r>
              <a:rPr lang="ru-RU" dirty="0" smtClean="0"/>
              <a:t>начале откорма;</a:t>
            </a:r>
          </a:p>
          <a:p>
            <a:pPr marL="1028700" lvl="1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80-95 </a:t>
            </a:r>
            <a:r>
              <a:rPr lang="ru-RU" dirty="0"/>
              <a:t>г в конце откорма.</a:t>
            </a:r>
          </a:p>
          <a:p>
            <a:pPr>
              <a:spcBef>
                <a:spcPts val="1000"/>
              </a:spcBef>
              <a:spcAft>
                <a:spcPts val="0"/>
              </a:spcAft>
            </a:pPr>
            <a:endParaRPr lang="ru-RU" dirty="0"/>
          </a:p>
        </p:txBody>
      </p:sp>
      <p:pic>
        <p:nvPicPr>
          <p:cNvPr id="9218" name="Picture 2" descr="https://laplaya-rus.ru/wp-content/uploads/7/9/9/79951ae634dfd0714598b9ee37fc7be6.jpe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5" r="1736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965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Откорм овец</a:t>
            </a:r>
            <a:endParaRPr lang="ru-RU" dirty="0"/>
          </a:p>
        </p:txBody>
      </p:sp>
      <p:pic>
        <p:nvPicPr>
          <p:cNvPr id="1026" name="Picture 2" descr="https://get.pxhere.com/photo/landscape-grass-sky-field-farm-meadow-prairie-herd-pasture-grazing-livestock-sheep-mammal-fauna-plain-flock-of-sheep-clouds-grassland-sheeps-habitat-rural-area-herding-goatherd-natural-environment-cattle-like-mammal-630238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r="8383"/>
          <a:stretch>
            <a:fillRect/>
          </a:stretch>
        </p:blipFill>
        <p:spPr/>
      </p:pic>
      <p:pic>
        <p:nvPicPr>
          <p:cNvPr id="1030" name="Picture 6" descr="https://get.pxhere.com/photo/group-farm-flock-herd-pasture-grazing-community-sheep-mammal-rest-together-fauna-flock-of-sheep-team-look-wait-sheeps-herd-animals-sheep-heads-935291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8" r="1611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Распорядок дня летнего нагула: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водопой и пастьба – с 5 до 10-11 ч;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отдых животных – с 10-11 до 16-17 ч;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водопой и пастьба – с 16-17 до 21-22 ч;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отдых животных – с 21-22 до 5 часов.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8396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Откорм овец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>
          <a:xfrm>
            <a:off x="365158" y="1334278"/>
            <a:ext cx="11376000" cy="494522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ru-RU" b="1" dirty="0"/>
              <a:t>Примерный </a:t>
            </a:r>
            <a:r>
              <a:rPr lang="ru-RU" b="1" dirty="0" smtClean="0"/>
              <a:t>рацион </a:t>
            </a:r>
            <a:r>
              <a:rPr lang="ru-RU" dirty="0" smtClean="0"/>
              <a:t>откармливаемого молодняка: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ru-RU" dirty="0" smtClean="0"/>
              <a:t> Грубые корма </a:t>
            </a:r>
            <a:r>
              <a:rPr lang="ru-RU" dirty="0"/>
              <a:t>–</a:t>
            </a:r>
            <a:r>
              <a:rPr lang="ru-RU" dirty="0" smtClean="0"/>
              <a:t> 1,3-1,5 кг</a:t>
            </a: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Сочные корма – 2,0-2,5 </a:t>
            </a:r>
            <a:r>
              <a:rPr lang="ru-RU" dirty="0"/>
              <a:t>кг</a:t>
            </a: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dirty="0"/>
              <a:t>Смесь дерти </a:t>
            </a:r>
            <a:r>
              <a:rPr lang="ru-RU" dirty="0" smtClean="0"/>
              <a:t>или комбикорм:</a:t>
            </a:r>
          </a:p>
          <a:p>
            <a:pPr marL="1028700" lvl="1" indent="-3429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0,2-0,3 </a:t>
            </a:r>
            <a:r>
              <a:rPr lang="ru-RU" dirty="0"/>
              <a:t>кг </a:t>
            </a:r>
            <a:r>
              <a:rPr lang="ru-RU" dirty="0" smtClean="0"/>
              <a:t>для ярочек,</a:t>
            </a:r>
            <a:endParaRPr lang="ru-RU" dirty="0"/>
          </a:p>
          <a:p>
            <a:pPr marL="1028700" lvl="1" indent="-3429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0,3-0,5 </a:t>
            </a:r>
            <a:r>
              <a:rPr lang="ru-RU" dirty="0"/>
              <a:t>кг </a:t>
            </a:r>
            <a:r>
              <a:rPr lang="ru-RU" dirty="0" smtClean="0"/>
              <a:t>для баранчиков</a:t>
            </a:r>
            <a:r>
              <a:rPr lang="ru-RU" dirty="0" smtClean="0"/>
              <a:t>.</a:t>
            </a:r>
            <a:endParaRPr lang="ru-RU" dirty="0"/>
          </a:p>
          <a:p>
            <a: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b="1" dirty="0"/>
              <a:t>Нормы кормления</a:t>
            </a:r>
            <a:r>
              <a:rPr lang="ru-RU" dirty="0"/>
              <a:t> при откорме взрослых овец зависят от:</a:t>
            </a:r>
          </a:p>
          <a:p>
            <a:pPr marL="1028700" lvl="1" indent="-3429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dirty="0"/>
              <a:t>направления продуктивности,</a:t>
            </a:r>
          </a:p>
          <a:p>
            <a:pPr marL="1028700" lvl="1" indent="-3429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dirty="0"/>
              <a:t>живой массы,</a:t>
            </a:r>
          </a:p>
          <a:p>
            <a:pPr marL="1028700" lvl="1" indent="-3429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dirty="0"/>
              <a:t>среднесуточного прироста.</a:t>
            </a: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Потребность в СВ – 3,3-4,0 кг на 100 кг </a:t>
            </a:r>
            <a:r>
              <a:rPr lang="ru-RU" dirty="0" err="1"/>
              <a:t>ж.м</a:t>
            </a:r>
            <a:r>
              <a:rPr lang="ru-RU" dirty="0"/>
              <a:t>. </a:t>
            </a: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Концентрация энергии – 0,72–0,9 ЭКЕ в 1 кг СВ. </a:t>
            </a: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Содержание ПП – 80-90 г на 1 ЭКЕ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6410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Откорм овец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Нагул</a:t>
            </a:r>
            <a:endParaRPr lang="ru-RU" b="1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Трава – 6-8 кг,</a:t>
            </a:r>
            <a:endParaRPr lang="ru-RU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Концентрированные корма – 0,3-0,5 кг.</a:t>
            </a:r>
            <a:endParaRPr lang="ru-RU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ru-RU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Структура и состав рациона </a:t>
            </a:r>
            <a:r>
              <a:rPr lang="ru-RU" dirty="0" smtClean="0"/>
              <a:t>взрослых </a:t>
            </a:r>
            <a:r>
              <a:rPr lang="ru-RU" dirty="0"/>
              <a:t>овец на </a:t>
            </a:r>
            <a:r>
              <a:rPr lang="ru-RU" dirty="0" smtClean="0"/>
              <a:t>откорме в стойловый период:</a:t>
            </a:r>
            <a:endParaRPr lang="ru-RU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Сено – 15-30% </a:t>
            </a:r>
            <a:r>
              <a:rPr lang="ru-RU" dirty="0"/>
              <a:t>(до 1,5 кг</a:t>
            </a:r>
            <a:r>
              <a:rPr lang="ru-RU" dirty="0" smtClean="0"/>
              <a:t>);</a:t>
            </a:r>
            <a:endParaRPr lang="ru-RU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Сочные:</a:t>
            </a:r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силос</a:t>
            </a:r>
            <a:r>
              <a:rPr lang="ru-RU" dirty="0"/>
              <a:t>, </a:t>
            </a:r>
            <a:r>
              <a:rPr lang="ru-RU" dirty="0" smtClean="0"/>
              <a:t>сенаж – 20-40% </a:t>
            </a:r>
            <a:r>
              <a:rPr lang="ru-RU" dirty="0"/>
              <a:t>(до 4,0 кг</a:t>
            </a:r>
            <a:r>
              <a:rPr lang="ru-RU" dirty="0" smtClean="0"/>
              <a:t>);</a:t>
            </a:r>
            <a:endParaRPr lang="ru-RU" dirty="0"/>
          </a:p>
          <a:p>
            <a:pPr marL="1028700" lvl="1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либо свекла кормовая </a:t>
            </a:r>
            <a:r>
              <a:rPr lang="ru-RU" dirty="0"/>
              <a:t>–</a:t>
            </a:r>
            <a:r>
              <a:rPr lang="ru-RU" dirty="0" smtClean="0"/>
              <a:t> </a:t>
            </a:r>
            <a:r>
              <a:rPr lang="ru-RU" dirty="0"/>
              <a:t>до </a:t>
            </a:r>
            <a:r>
              <a:rPr lang="ru-RU" dirty="0" smtClean="0"/>
              <a:t>10-15% (до </a:t>
            </a:r>
            <a:r>
              <a:rPr lang="ru-RU" dirty="0"/>
              <a:t>5-8 кг</a:t>
            </a:r>
            <a:r>
              <a:rPr lang="ru-RU" dirty="0" smtClean="0"/>
              <a:t>);</a:t>
            </a:r>
            <a:endParaRPr lang="ru-RU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Концентрированные корма – 30-50% (</a:t>
            </a:r>
            <a:r>
              <a:rPr lang="ru-RU" dirty="0"/>
              <a:t>0,5-0,8 кг</a:t>
            </a:r>
            <a:r>
              <a:rPr lang="ru-RU" dirty="0" smtClean="0"/>
              <a:t>).</a:t>
            </a:r>
            <a:endParaRPr lang="ru-RU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ru-RU" dirty="0"/>
          </a:p>
        </p:txBody>
      </p:sp>
      <p:pic>
        <p:nvPicPr>
          <p:cNvPr id="10242" name="Picture 2" descr="https://cdn.puzzlegarage.com/img/puzzle/13/11667_preview_r.v1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9" r="1752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512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Откорм овец</a:t>
            </a:r>
            <a:endParaRPr lang="ru-RU" dirty="0"/>
          </a:p>
        </p:txBody>
      </p:sp>
      <p:graphicFrame>
        <p:nvGraphicFramePr>
          <p:cNvPr id="6" name="Объект 3">
            <a:extLst>
              <a:ext uri="{FF2B5EF4-FFF2-40B4-BE49-F238E27FC236}">
                <a16:creationId xmlns:a16="http://schemas.microsoft.com/office/drawing/2014/main" xmlns="" id="{7833C03A-EC57-4715-98BF-A0A044A6DD24}"/>
              </a:ext>
            </a:extLst>
          </p:cNvPr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426470172"/>
              </p:ext>
            </p:extLst>
          </p:nvPr>
        </p:nvGraphicFramePr>
        <p:xfrm>
          <a:off x="365158" y="1961194"/>
          <a:ext cx="5793045" cy="4514472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3612135">
                  <a:extLst>
                    <a:ext uri="{9D8B030D-6E8A-4147-A177-3AD203B41FA5}">
                      <a16:colId xmlns:a16="http://schemas.microsoft.com/office/drawing/2014/main" xmlns="" val="2568648720"/>
                    </a:ext>
                  </a:extLst>
                </a:gridCol>
                <a:gridCol w="1090455">
                  <a:extLst>
                    <a:ext uri="{9D8B030D-6E8A-4147-A177-3AD203B41FA5}">
                      <a16:colId xmlns:a16="http://schemas.microsoft.com/office/drawing/2014/main" xmlns="" val="4168535835"/>
                    </a:ext>
                  </a:extLst>
                </a:gridCol>
                <a:gridCol w="1090455">
                  <a:extLst>
                    <a:ext uri="{9D8B030D-6E8A-4147-A177-3AD203B41FA5}">
                      <a16:colId xmlns:a16="http://schemas.microsoft.com/office/drawing/2014/main" xmlns="" val="2700679848"/>
                    </a:ext>
                  </a:extLst>
                </a:gridCol>
              </a:tblGrid>
              <a:tr h="18172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Показатель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Рецепты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4020997"/>
                  </a:ext>
                </a:extLst>
              </a:tr>
              <a:tr h="1674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29053554"/>
                  </a:ext>
                </a:extLst>
              </a:tr>
              <a:tr h="18172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Мука травяная или сенная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23185868"/>
                  </a:ext>
                </a:extLst>
              </a:tr>
              <a:tr h="18172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Солома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44,5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44,5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extLst>
                  <a:ext uri="{0D108BD9-81ED-4DB2-BD59-A6C34878D82A}">
                    <a16:rowId xmlns:a16="http://schemas.microsoft.com/office/drawing/2014/main" xmlns="" val="1678144633"/>
                  </a:ext>
                </a:extLst>
              </a:tr>
              <a:tr h="18172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Концентраты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extLst>
                  <a:ext uri="{0D108BD9-81ED-4DB2-BD59-A6C34878D82A}">
                    <a16:rowId xmlns:a16="http://schemas.microsoft.com/office/drawing/2014/main" xmlns="" val="1338377635"/>
                  </a:ext>
                </a:extLst>
              </a:tr>
              <a:tr h="18172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Фосфат </a:t>
                      </a:r>
                      <a:r>
                        <a:rPr lang="ru-RU" sz="1600" u="none" strike="noStrike" dirty="0" err="1">
                          <a:effectLst/>
                        </a:rPr>
                        <a:t>обесфторенный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extLst>
                  <a:ext uri="{0D108BD9-81ED-4DB2-BD59-A6C34878D82A}">
                    <a16:rowId xmlns:a16="http://schemas.microsoft.com/office/drawing/2014/main" xmlns="" val="1293306320"/>
                  </a:ext>
                </a:extLst>
              </a:tr>
              <a:tr h="18172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Кобальт хлористый на 1 т, 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691838"/>
                  </a:ext>
                </a:extLst>
              </a:tr>
              <a:tr h="18172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В 1 кг гранул </a:t>
                      </a:r>
                      <a:r>
                        <a:rPr lang="ru-RU" sz="1600" u="none" strike="noStrike" dirty="0" smtClean="0">
                          <a:effectLst/>
                        </a:rPr>
                        <a:t>содержится: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454271847"/>
                  </a:ext>
                </a:extLst>
              </a:tr>
              <a:tr h="181725">
                <a:tc>
                  <a:txBody>
                    <a:bodyPr/>
                    <a:lstStyle/>
                    <a:p>
                      <a:pPr indent="360000" algn="l" fontAlgn="b"/>
                      <a:r>
                        <a:rPr lang="ru-RU" sz="1600" b="0" u="none" strike="noStrike" dirty="0">
                          <a:effectLst/>
                        </a:rPr>
                        <a:t>ЭКЕ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0,69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0,71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extLst>
                  <a:ext uri="{0D108BD9-81ED-4DB2-BD59-A6C34878D82A}">
                    <a16:rowId xmlns:a16="http://schemas.microsoft.com/office/drawing/2014/main" xmlns="" val="319331091"/>
                  </a:ext>
                </a:extLst>
              </a:tr>
              <a:tr h="181725">
                <a:tc>
                  <a:txBody>
                    <a:bodyPr/>
                    <a:lstStyle/>
                    <a:p>
                      <a:pPr indent="360000" algn="l" fontAlgn="b"/>
                      <a:r>
                        <a:rPr lang="ru-RU" sz="1600" b="0" u="none" strike="noStrike" dirty="0">
                          <a:effectLst/>
                        </a:rPr>
                        <a:t>обменной энергии, МДж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6,9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7,1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extLst>
                  <a:ext uri="{0D108BD9-81ED-4DB2-BD59-A6C34878D82A}">
                    <a16:rowId xmlns:a16="http://schemas.microsoft.com/office/drawing/2014/main" xmlns="" val="349503364"/>
                  </a:ext>
                </a:extLst>
              </a:tr>
              <a:tr h="181725">
                <a:tc>
                  <a:txBody>
                    <a:bodyPr/>
                    <a:lstStyle/>
                    <a:p>
                      <a:pPr indent="360000" algn="l" fontAlgn="b"/>
                      <a:r>
                        <a:rPr lang="ru-RU" sz="1600" b="0" u="none" strike="noStrike" dirty="0">
                          <a:effectLst/>
                        </a:rPr>
                        <a:t>сухого вещества, кг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0,86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0,86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extLst>
                  <a:ext uri="{0D108BD9-81ED-4DB2-BD59-A6C34878D82A}">
                    <a16:rowId xmlns:a16="http://schemas.microsoft.com/office/drawing/2014/main" xmlns="" val="4127536170"/>
                  </a:ext>
                </a:extLst>
              </a:tr>
              <a:tr h="181725">
                <a:tc>
                  <a:txBody>
                    <a:bodyPr/>
                    <a:lstStyle/>
                    <a:p>
                      <a:pPr indent="360000" algn="l" fontAlgn="b"/>
                      <a:r>
                        <a:rPr lang="ru-RU" sz="1600" b="0" u="none" strike="noStrike" dirty="0">
                          <a:effectLst/>
                        </a:rPr>
                        <a:t>сырого протеина, 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72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74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extLst>
                  <a:ext uri="{0D108BD9-81ED-4DB2-BD59-A6C34878D82A}">
                    <a16:rowId xmlns:a16="http://schemas.microsoft.com/office/drawing/2014/main" xmlns="" val="4049665145"/>
                  </a:ext>
                </a:extLst>
              </a:tr>
              <a:tr h="181725">
                <a:tc>
                  <a:txBody>
                    <a:bodyPr/>
                    <a:lstStyle/>
                    <a:p>
                      <a:pPr indent="360000" algn="l" fontAlgn="b"/>
                      <a:r>
                        <a:rPr lang="ru-RU" sz="1600" b="0" u="none" strike="noStrike" dirty="0" err="1">
                          <a:effectLst/>
                        </a:rPr>
                        <a:t>переваримого</a:t>
                      </a:r>
                      <a:r>
                        <a:rPr lang="ru-RU" sz="1600" b="0" u="none" strike="noStrike" dirty="0">
                          <a:effectLst/>
                        </a:rPr>
                        <a:t> протеина, 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40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45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extLst>
                  <a:ext uri="{0D108BD9-81ED-4DB2-BD59-A6C34878D82A}">
                    <a16:rowId xmlns:a16="http://schemas.microsoft.com/office/drawing/2014/main" xmlns="" val="1481065417"/>
                  </a:ext>
                </a:extLst>
              </a:tr>
              <a:tr h="181725">
                <a:tc>
                  <a:txBody>
                    <a:bodyPr/>
                    <a:lstStyle/>
                    <a:p>
                      <a:pPr indent="360000" algn="l" fontAlgn="b"/>
                      <a:r>
                        <a:rPr lang="ru-RU" sz="1600" b="0" u="none" strike="noStrike" dirty="0">
                          <a:effectLst/>
                        </a:rPr>
                        <a:t>кальция, 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4,8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4,9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extLst>
                  <a:ext uri="{0D108BD9-81ED-4DB2-BD59-A6C34878D82A}">
                    <a16:rowId xmlns:a16="http://schemas.microsoft.com/office/drawing/2014/main" xmlns="" val="3866672098"/>
                  </a:ext>
                </a:extLst>
              </a:tr>
              <a:tr h="181725">
                <a:tc>
                  <a:txBody>
                    <a:bodyPr/>
                    <a:lstStyle/>
                    <a:p>
                      <a:pPr indent="360000" algn="l" fontAlgn="b"/>
                      <a:r>
                        <a:rPr lang="ru-RU" sz="1600" b="0" u="none" strike="noStrike" dirty="0">
                          <a:effectLst/>
                        </a:rPr>
                        <a:t>фосфора, 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2,4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extLst>
                  <a:ext uri="{0D108BD9-81ED-4DB2-BD59-A6C34878D82A}">
                    <a16:rowId xmlns:a16="http://schemas.microsoft.com/office/drawing/2014/main" xmlns="" val="3529506767"/>
                  </a:ext>
                </a:extLst>
              </a:tr>
              <a:tr h="181725">
                <a:tc>
                  <a:txBody>
                    <a:bodyPr/>
                    <a:lstStyle/>
                    <a:p>
                      <a:pPr indent="360000" algn="l" fontAlgn="b"/>
                      <a:r>
                        <a:rPr lang="ru-RU" sz="1600" b="0" u="none" strike="noStrike" dirty="0">
                          <a:effectLst/>
                        </a:rPr>
                        <a:t>магния, 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1,37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1,31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extLst>
                  <a:ext uri="{0D108BD9-81ED-4DB2-BD59-A6C34878D82A}">
                    <a16:rowId xmlns:a16="http://schemas.microsoft.com/office/drawing/2014/main" xmlns="" val="4052229450"/>
                  </a:ext>
                </a:extLst>
              </a:tr>
              <a:tr h="181725">
                <a:tc>
                  <a:txBody>
                    <a:bodyPr/>
                    <a:lstStyle/>
                    <a:p>
                      <a:pPr indent="360000" algn="l" fontAlgn="b"/>
                      <a:r>
                        <a:rPr lang="ru-RU" sz="1600" b="0" u="none" strike="noStrike" dirty="0">
                          <a:effectLst/>
                        </a:rPr>
                        <a:t>серы, 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1,02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1,01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extLst>
                  <a:ext uri="{0D108BD9-81ED-4DB2-BD59-A6C34878D82A}">
                    <a16:rowId xmlns:a16="http://schemas.microsoft.com/office/drawing/2014/main" xmlns="" val="2171512320"/>
                  </a:ext>
                </a:extLst>
              </a:tr>
              <a:tr h="181725">
                <a:tc>
                  <a:txBody>
                    <a:bodyPr/>
                    <a:lstStyle/>
                    <a:p>
                      <a:pPr indent="360000" algn="l" fontAlgn="b"/>
                      <a:r>
                        <a:rPr lang="ru-RU" sz="1600" b="0" u="none" strike="noStrike" dirty="0">
                          <a:effectLst/>
                        </a:rPr>
                        <a:t>каротина, мг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389" marR="3389" marT="6964" marB="0" anchor="ctr"/>
                </a:tc>
                <a:extLst>
                  <a:ext uri="{0D108BD9-81ED-4DB2-BD59-A6C34878D82A}">
                    <a16:rowId xmlns:a16="http://schemas.microsoft.com/office/drawing/2014/main" xmlns="" val="270458302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65158" y="1263758"/>
            <a:ext cx="578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Состав и питательность гранул для откорма взрослых овец, % от массы</a:t>
            </a:r>
          </a:p>
        </p:txBody>
      </p:sp>
      <p:pic>
        <p:nvPicPr>
          <p:cNvPr id="11266" name="Picture 2" descr="https://zhivotnovodstva.ru/wp-content/uploads/2021/10/K-metallicheskim-kormushkam-ovtsy-proyavlyayut-kak-pravilo-menshe-intere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158" y="2106032"/>
            <a:ext cx="5040000" cy="336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719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29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Биологические особенности овец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1264853"/>
            <a:ext cx="7200000" cy="369075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735969" y="5027791"/>
            <a:ext cx="10720062" cy="12132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Овцы: 1 – тонкорунная порода (советский меринос); 2 – полутонкорунная порода (</a:t>
            </a:r>
            <a:r>
              <a:rPr lang="ru-RU" dirty="0" err="1" smtClean="0"/>
              <a:t>цигайская</a:t>
            </a:r>
            <a:r>
              <a:rPr lang="ru-RU" dirty="0" smtClean="0"/>
              <a:t>); 3 – шубная порода (романовская); 4 – смушковая овца с ягненком (каракульская); 5 – курдючная овца (</a:t>
            </a:r>
            <a:r>
              <a:rPr lang="ru-RU" dirty="0" err="1" smtClean="0"/>
              <a:t>гисарская</a:t>
            </a:r>
            <a:r>
              <a:rPr lang="ru-RU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34027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Биологические особенности овец</a:t>
            </a: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58" y="1619211"/>
            <a:ext cx="5040000" cy="3399738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15"/>
          </p:nvPr>
        </p:nvSpPr>
        <p:spPr>
          <a:xfrm>
            <a:off x="5834346" y="1619211"/>
            <a:ext cx="5906811" cy="43165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dirty="0" smtClean="0"/>
              <a:t>Хорошо усваивают грубые корма (</a:t>
            </a:r>
            <a:r>
              <a:rPr lang="ru-RU" sz="1800" dirty="0" err="1" smtClean="0"/>
              <a:t>полигастричные</a:t>
            </a:r>
            <a:r>
              <a:rPr lang="ru-RU" sz="1800" dirty="0" smtClean="0"/>
              <a:t> животные).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dirty="0" smtClean="0"/>
              <a:t>Низко скусывают траву на пастбище.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dirty="0" smtClean="0"/>
              <a:t>Поедают большое количество видов растений, в том числе горькие, </a:t>
            </a:r>
            <a:r>
              <a:rPr lang="ru-RU" sz="1800" dirty="0" err="1" smtClean="0"/>
              <a:t>сильнопахнущие</a:t>
            </a:r>
            <a:r>
              <a:rPr lang="ru-RU" sz="1800" dirty="0" smtClean="0"/>
              <a:t> и колючие травы.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dirty="0" smtClean="0"/>
              <a:t>Хорошо </a:t>
            </a:r>
            <a:r>
              <a:rPr lang="ru-RU" sz="1800" dirty="0"/>
              <a:t>переносят повышенные концентрации солей и нитратов в пастбищных </a:t>
            </a:r>
            <a:r>
              <a:rPr lang="ru-RU" sz="1800" dirty="0" smtClean="0"/>
              <a:t>травах.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996214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Биологические особенности овец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10000"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Основные </a:t>
            </a:r>
            <a:r>
              <a:rPr lang="ru-RU" dirty="0"/>
              <a:t>виды продукции овец – шерсть и баранина.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Основа </a:t>
            </a:r>
            <a:r>
              <a:rPr lang="ru-RU" dirty="0"/>
              <a:t>шерстного волоса </a:t>
            </a:r>
            <a:r>
              <a:rPr lang="ru-RU" dirty="0" smtClean="0"/>
              <a:t>– белок </a:t>
            </a:r>
            <a:r>
              <a:rPr lang="ru-RU" dirty="0"/>
              <a:t>кератин, </a:t>
            </a:r>
            <a:r>
              <a:rPr lang="ru-RU" dirty="0" smtClean="0"/>
              <a:t>содержит 2,5-5,5% серы.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При недостатке питания шерсть истончается</a:t>
            </a:r>
            <a:r>
              <a:rPr lang="ru-RU" dirty="0"/>
              <a:t>, становится менее упругой, слабой на </a:t>
            </a:r>
            <a:r>
              <a:rPr lang="ru-RU" dirty="0" smtClean="0"/>
              <a:t>разрыв, </a:t>
            </a:r>
            <a:r>
              <a:rPr lang="ru-RU" dirty="0"/>
              <a:t>теряет свои прядильные </a:t>
            </a:r>
            <a:r>
              <a:rPr lang="ru-RU" dirty="0" smtClean="0"/>
              <a:t>качества.</a:t>
            </a:r>
            <a:endParaRPr lang="ru-RU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Овцы резервируют </a:t>
            </a:r>
            <a:r>
              <a:rPr lang="ru-RU" dirty="0"/>
              <a:t>в жировой ткани витамин А, а не </a:t>
            </a:r>
            <a:r>
              <a:rPr lang="ru-RU" dirty="0" smtClean="0"/>
              <a:t>каротин, баранье сало имеет белый цвет.</a:t>
            </a:r>
            <a:endParaRPr lang="ru-RU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Самый </a:t>
            </a:r>
            <a:r>
              <a:rPr lang="ru-RU" dirty="0"/>
              <a:t>высокий прирост мышечной </a:t>
            </a:r>
            <a:r>
              <a:rPr lang="ru-RU" dirty="0" smtClean="0"/>
              <a:t>ткани у </a:t>
            </a:r>
            <a:r>
              <a:rPr lang="ru-RU" dirty="0"/>
              <a:t>овец </a:t>
            </a:r>
            <a:r>
              <a:rPr lang="ru-RU" dirty="0" smtClean="0"/>
              <a:t>происходит до 6-месячного возраста.</a:t>
            </a:r>
            <a:endParaRPr lang="ru-RU" dirty="0"/>
          </a:p>
        </p:txBody>
      </p:sp>
      <p:pic>
        <p:nvPicPr>
          <p:cNvPr id="1026" name="Picture 2" descr="http://petnaobed.ru/wp-content/uploads/2021/06/yvavyp.pn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158" y="1619211"/>
            <a:ext cx="5040000" cy="33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519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Особенности кормления и продуктивность овец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365158" y="1415144"/>
            <a:ext cx="11376000" cy="4691742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Недостаток </a:t>
            </a:r>
            <a:r>
              <a:rPr lang="ru-RU" dirty="0"/>
              <a:t>каротина и витамина </a:t>
            </a:r>
            <a:r>
              <a:rPr lang="ru-RU" dirty="0" smtClean="0"/>
              <a:t>А: 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потеря аппетита;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поражения кожи, глаз, воспаление </a:t>
            </a:r>
            <a:r>
              <a:rPr lang="ru-RU" dirty="0"/>
              <a:t>копытного венчика, </a:t>
            </a:r>
            <a:r>
              <a:rPr lang="ru-RU" dirty="0" smtClean="0"/>
              <a:t>трещины.</a:t>
            </a:r>
            <a:endParaRPr lang="ru-RU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Дефицит витамина </a:t>
            </a:r>
            <a:r>
              <a:rPr lang="ru-RU" dirty="0" smtClean="0"/>
              <a:t>Е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дистрофию ягнят,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мышечная слабость,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хромота, </a:t>
            </a:r>
            <a:r>
              <a:rPr lang="ru-RU" dirty="0"/>
              <a:t>параличи задних конечностей.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Дефицит витамина Д, кальция и </a:t>
            </a:r>
            <a:r>
              <a:rPr lang="ru-RU" dirty="0" smtClean="0"/>
              <a:t>фосфора у ягнят: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икс-образная постановка конечностей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четкообразные </a:t>
            </a:r>
            <a:r>
              <a:rPr lang="ru-RU" dirty="0"/>
              <a:t>утолщения на ребрах.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Недостаток кобальта: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восприимчивость </a:t>
            </a:r>
            <a:r>
              <a:rPr lang="ru-RU" dirty="0"/>
              <a:t>к </a:t>
            </a:r>
            <a:r>
              <a:rPr lang="ru-RU" dirty="0" err="1"/>
              <a:t>паратуберкулезу</a:t>
            </a:r>
            <a:r>
              <a:rPr lang="ru-RU" dirty="0"/>
              <a:t> и особенно </a:t>
            </a:r>
            <a:r>
              <a:rPr lang="ru-RU" dirty="0" err="1" smtClean="0"/>
              <a:t>селенозу</a:t>
            </a:r>
            <a:r>
              <a:rPr lang="ru-RU" dirty="0" smtClean="0"/>
              <a:t>.</a:t>
            </a:r>
            <a:endParaRPr lang="ru-RU" dirty="0"/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 smtClean="0"/>
              <a:t>Дефицит </a:t>
            </a:r>
            <a:r>
              <a:rPr lang="ru-RU" dirty="0"/>
              <a:t>витамина В</a:t>
            </a:r>
            <a:r>
              <a:rPr lang="ru-RU" baseline="-25000" dirty="0"/>
              <a:t>2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smtClean="0"/>
              <a:t>рибофлавина):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снижается </a:t>
            </a:r>
            <a:r>
              <a:rPr lang="ru-RU" dirty="0"/>
              <a:t>масса </a:t>
            </a:r>
            <a:r>
              <a:rPr lang="ru-RU" dirty="0" smtClean="0"/>
              <a:t>тела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бронхопневмония</a:t>
            </a:r>
          </a:p>
          <a:p>
            <a:pPr marL="10287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дистрофические </a:t>
            </a:r>
            <a:r>
              <a:rPr lang="ru-RU" dirty="0"/>
              <a:t>изменения печени и почек</a:t>
            </a:r>
          </a:p>
        </p:txBody>
      </p:sp>
    </p:spTree>
    <p:extLst>
      <p:ext uri="{BB962C8B-B14F-4D97-AF65-F5344CB8AC3E}">
        <p14:creationId xmlns:p14="http://schemas.microsoft.com/office/powerpoint/2010/main" val="74596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Особенности кормления и продуктивность овец</a:t>
            </a:r>
          </a:p>
        </p:txBody>
      </p:sp>
      <p:graphicFrame>
        <p:nvGraphicFramePr>
          <p:cNvPr id="6" name="Group 153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4114527459"/>
              </p:ext>
            </p:extLst>
          </p:nvPr>
        </p:nvGraphicFramePr>
        <p:xfrm>
          <a:off x="365158" y="2200502"/>
          <a:ext cx="11375999" cy="3364928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57778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272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08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6795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Группа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32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23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 рационе: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</a:tr>
              <a:tr h="4023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	о</a:t>
                      </a: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бменной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энергии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МДж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15-20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15-21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63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	п</a:t>
                      </a: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ереваримого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протеина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140-207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136-252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3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	с</a:t>
                      </a: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ахаро-протеиновое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0,4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0,9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73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Продуктивность: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</a:tr>
              <a:tr h="3173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	м</a:t>
                      </a: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олочность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маток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985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1113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08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	с</a:t>
                      </a: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реднесуточный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прирост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8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ягнят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г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7404" marR="37404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5158" y="1593130"/>
            <a:ext cx="9042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Влияние уровня сахара в рационах овцематок на продуктивность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85916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Кормление холостых и суягных овцематок: нормы, корма, рационы и техника кормления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91476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1">
      <a:dk1>
        <a:srgbClr val="001B71"/>
      </a:dk1>
      <a:lt1>
        <a:srgbClr val="FFFFFF"/>
      </a:lt1>
      <a:dk2>
        <a:srgbClr val="373743"/>
      </a:dk2>
      <a:lt2>
        <a:srgbClr val="F4F4F6"/>
      </a:lt2>
      <a:accent1>
        <a:srgbClr val="67430C"/>
      </a:accent1>
      <a:accent2>
        <a:srgbClr val="D7A534"/>
      </a:accent2>
      <a:accent3>
        <a:srgbClr val="67430C"/>
      </a:accent3>
      <a:accent4>
        <a:srgbClr val="001B71"/>
      </a:accent4>
      <a:accent5>
        <a:srgbClr val="A2A2A2"/>
      </a:accent5>
      <a:accent6>
        <a:srgbClr val="FF0000"/>
      </a:accent6>
      <a:hlink>
        <a:srgbClr val="F4F4F6"/>
      </a:hlink>
      <a:folHlink>
        <a:srgbClr val="383A3F"/>
      </a:folHlink>
    </a:clrScheme>
    <a:fontScheme name="Другая 6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Внутренние слайды">
  <a:themeElements>
    <a:clrScheme name="СтГАУ 1">
      <a:dk1>
        <a:sysClr val="windowText" lastClr="000000"/>
      </a:dk1>
      <a:lt1>
        <a:sysClr val="window" lastClr="FFFFFF"/>
      </a:lt1>
      <a:dk2>
        <a:srgbClr val="44546A"/>
      </a:dk2>
      <a:lt2>
        <a:srgbClr val="B6BFC5"/>
      </a:lt2>
      <a:accent1>
        <a:srgbClr val="172C6C"/>
      </a:accent1>
      <a:accent2>
        <a:srgbClr val="FF0000"/>
      </a:accent2>
      <a:accent3>
        <a:srgbClr val="EAE0B5"/>
      </a:accent3>
      <a:accent4>
        <a:srgbClr val="67430C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ГАУ">
      <a:majorFont>
        <a:latin typeface="Inter Medium"/>
        <a:ea typeface=""/>
        <a:cs typeface=""/>
      </a:majorFont>
      <a:minorFont>
        <a:latin typeface="Inte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 anchor="t" anchorCtr="0">
        <a:normAutofit/>
      </a:bodyPr>
      <a:lstStyle>
        <a:defPPr algn="l">
          <a:defRPr b="0" dirty="0">
            <a:solidFill>
              <a:schemeClr val="tx1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4731</TotalTime>
  <Words>2396</Words>
  <Application>Microsoft Office PowerPoint</Application>
  <PresentationFormat>Широкоэкранный</PresentationFormat>
  <Paragraphs>726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Arial</vt:lpstr>
      <vt:lpstr>Calibri</vt:lpstr>
      <vt:lpstr>Courier New</vt:lpstr>
      <vt:lpstr>Inter</vt:lpstr>
      <vt:lpstr>Times New Roman</vt:lpstr>
      <vt:lpstr>Verdana</vt:lpstr>
      <vt:lpstr>Wingdings</vt:lpstr>
      <vt:lpstr>Тема Office</vt:lpstr>
      <vt:lpstr>Внутренние слайды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copp-user</dc:creator>
  <cp:lastModifiedBy>Учетная запись Майкрософт</cp:lastModifiedBy>
  <cp:revision>139</cp:revision>
  <dcterms:created xsi:type="dcterms:W3CDTF">2021-11-18T06:01:37Z</dcterms:created>
  <dcterms:modified xsi:type="dcterms:W3CDTF">2024-03-02T13:29:27Z</dcterms:modified>
</cp:coreProperties>
</file>