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285" r:id="rId3"/>
    <p:sldId id="286" r:id="rId4"/>
    <p:sldId id="296" r:id="rId5"/>
    <p:sldId id="298" r:id="rId6"/>
    <p:sldId id="297" r:id="rId7"/>
    <p:sldId id="320" r:id="rId8"/>
    <p:sldId id="299" r:id="rId9"/>
    <p:sldId id="300" r:id="rId10"/>
    <p:sldId id="301" r:id="rId11"/>
    <p:sldId id="304" r:id="rId12"/>
    <p:sldId id="303" r:id="rId13"/>
    <p:sldId id="305" r:id="rId14"/>
    <p:sldId id="321" r:id="rId15"/>
    <p:sldId id="306" r:id="rId16"/>
    <p:sldId id="307" r:id="rId17"/>
    <p:sldId id="308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31" b="1" i="0" u="none" strike="noStrike" baseline="0">
                <a:solidFill>
                  <a:srgbClr val="8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/>
              <a:t>Молочная продуктивность коров в зависимости от уровня кормления</a:t>
            </a:r>
          </a:p>
        </c:rich>
      </c:tx>
      <c:layout>
        <c:manualLayout>
          <c:xMode val="edge"/>
          <c:yMode val="edge"/>
          <c:x val="0.13833157338965152"/>
          <c:y val="0"/>
        </c:manualLayout>
      </c:layout>
      <c:overlay val="0"/>
      <c:spPr>
        <a:noFill/>
        <a:ln w="2198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93980992608237"/>
          <c:y val="0.21052631578947364"/>
          <c:w val="0.80464625131995771"/>
          <c:h val="0.5131578947368420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айрширская</c:v>
                </c:pt>
              </c:strCache>
            </c:strRef>
          </c:tx>
          <c:spPr>
            <a:ln w="32972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0844223448680039E-3"/>
                  <c:y val="5.706950988738857E-3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716260158995363E-2"/>
                  <c:y val="-1.2525434887069364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700126135989705E-2"/>
                  <c:y val="2.0163146322900227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0763361562237477E-2"/>
                  <c:y val="-2.7203826706596546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6539534471525914E-2"/>
                  <c:y val="-3.1819336431699929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FF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9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38" b="1" i="0" u="none" strike="noStrike" baseline="0">
                    <a:solidFill>
                      <a:srgbClr val="FF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7"/>
                <c:pt idx="0">
                  <c:v>до 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более 60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7"/>
                <c:pt idx="0">
                  <c:v>2800</c:v>
                </c:pt>
                <c:pt idx="1">
                  <c:v>3205</c:v>
                </c:pt>
                <c:pt idx="2">
                  <c:v>3842</c:v>
                </c:pt>
                <c:pt idx="3">
                  <c:v>4469</c:v>
                </c:pt>
                <c:pt idx="4">
                  <c:v>4722</c:v>
                </c:pt>
                <c:pt idx="5">
                  <c:v>4601</c:v>
                </c:pt>
                <c:pt idx="6">
                  <c:v>5298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черно-пестрая</c:v>
                </c:pt>
              </c:strCache>
            </c:strRef>
          </c:tx>
          <c:spPr>
            <a:ln w="32972">
              <a:solidFill>
                <a:srgbClr val="80008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7035847899250287E-2"/>
                  <c:y val="-3.9481693832211118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8091851853945193E-2"/>
                  <c:y val="1.5567987887039503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4987348944859784E-2"/>
                  <c:y val="1.4861877733098994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0203699471424428E-2"/>
                  <c:y val="-3.3159942636706574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979872380712754E-2"/>
                  <c:y val="2.3009649468889726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008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9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38" b="1" i="0" u="none" strike="noStrike" baseline="0">
                    <a:solidFill>
                      <a:srgbClr val="80008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7"/>
                <c:pt idx="0">
                  <c:v>до 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более 60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7"/>
                <c:pt idx="0">
                  <c:v>2800</c:v>
                </c:pt>
                <c:pt idx="1">
                  <c:v>3428</c:v>
                </c:pt>
                <c:pt idx="2">
                  <c:v>3690</c:v>
                </c:pt>
                <c:pt idx="3">
                  <c:v>3891</c:v>
                </c:pt>
                <c:pt idx="4">
                  <c:v>4200</c:v>
                </c:pt>
                <c:pt idx="5">
                  <c:v>4460</c:v>
                </c:pt>
                <c:pt idx="6">
                  <c:v>4830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красная степная</c:v>
                </c:pt>
              </c:strCache>
            </c:strRef>
          </c:tx>
          <c:spPr>
            <a:ln w="32972">
              <a:solidFill>
                <a:srgbClr val="808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3561719071372784E-2"/>
                  <c:y val="-2.8223286987169027E-3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4427649108432989E-2"/>
                  <c:y val="-3.8350058877933524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3676816344493403E-4"/>
                  <c:y val="3.4847141433026474E-3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090915100909317E-2"/>
                  <c:y val="-1.4431804463323372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03737217038062E-2"/>
                  <c:y val="2.0193727362655567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777905419413161E-2"/>
                  <c:y val="2.3085519901885287E-2"/>
                </c:manualLayout>
              </c:layout>
              <c:spPr>
                <a:noFill/>
                <a:ln w="21981">
                  <a:noFill/>
                </a:ln>
              </c:spPr>
              <c:txPr>
                <a:bodyPr/>
                <a:lstStyle/>
                <a:p>
                  <a:pPr>
                    <a:defRPr sz="1038" b="1" i="0" u="none" strike="noStrike" baseline="0">
                      <a:solidFill>
                        <a:srgbClr val="808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198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38" b="1" i="0" u="none" strike="noStrike" baseline="0">
                    <a:solidFill>
                      <a:srgbClr val="808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7"/>
                <c:pt idx="0">
                  <c:v>до 35</c:v>
                </c:pt>
                <c:pt idx="1">
                  <c:v>40</c:v>
                </c:pt>
                <c:pt idx="2">
                  <c:v>45</c:v>
                </c:pt>
                <c:pt idx="3">
                  <c:v>50</c:v>
                </c:pt>
                <c:pt idx="4">
                  <c:v>55</c:v>
                </c:pt>
                <c:pt idx="5">
                  <c:v>60</c:v>
                </c:pt>
                <c:pt idx="6">
                  <c:v>более 60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7"/>
                <c:pt idx="0">
                  <c:v>2800</c:v>
                </c:pt>
                <c:pt idx="1">
                  <c:v>3403</c:v>
                </c:pt>
                <c:pt idx="2">
                  <c:v>3050</c:v>
                </c:pt>
                <c:pt idx="3">
                  <c:v>3645</c:v>
                </c:pt>
                <c:pt idx="4">
                  <c:v>4130</c:v>
                </c:pt>
                <c:pt idx="5">
                  <c:v>3982</c:v>
                </c:pt>
                <c:pt idx="6">
                  <c:v>4016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206040"/>
        <c:axId val="192204864"/>
      </c:lineChart>
      <c:catAx>
        <c:axId val="192206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1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Расход кормов на 1 корову, ц</a:t>
                </a:r>
              </a:p>
            </c:rich>
          </c:tx>
          <c:layout>
            <c:manualLayout>
              <c:xMode val="edge"/>
              <c:yMode val="edge"/>
              <c:x val="0.3062302006335797"/>
              <c:y val="0.8143274853801169"/>
            </c:manualLayout>
          </c:layout>
          <c:overlay val="0"/>
          <c:spPr>
            <a:noFill/>
            <a:ln w="2198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204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2204864"/>
        <c:scaling>
          <c:orientation val="minMax"/>
          <c:max val="5500"/>
          <c:min val="2500"/>
        </c:scaling>
        <c:delete val="0"/>
        <c:axPos val="l"/>
        <c:majorGridlines>
          <c:spPr>
            <a:ln w="2748">
              <a:noFill/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514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Продуктивность, л</a:t>
                </a:r>
              </a:p>
            </c:rich>
          </c:tx>
          <c:layout>
            <c:manualLayout>
              <c:xMode val="edge"/>
              <c:yMode val="edge"/>
              <c:x val="0"/>
              <c:y val="0.28216374269005851"/>
            </c:manualLayout>
          </c:layout>
          <c:overlay val="0"/>
          <c:spPr>
            <a:noFill/>
            <a:ln w="2198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9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92206040"/>
        <c:crosses val="autoZero"/>
        <c:crossBetween val="midCat"/>
        <c:majorUnit val="500"/>
        <c:minorUnit val="6"/>
      </c:valAx>
      <c:spPr>
        <a:noFill/>
        <a:ln w="21981">
          <a:noFill/>
        </a:ln>
      </c:spPr>
    </c:plotArea>
    <c:legend>
      <c:legendPos val="b"/>
      <c:layout>
        <c:manualLayout>
          <c:xMode val="edge"/>
          <c:yMode val="edge"/>
          <c:x val="0.18901797503543211"/>
          <c:y val="0.91846453975861708"/>
          <c:w val="0.65153115100316783"/>
          <c:h val="5.1169590643274851E-2"/>
        </c:manualLayout>
      </c:layout>
      <c:overlay val="0"/>
      <c:spPr>
        <a:noFill/>
        <a:ln w="2748">
          <a:noFill/>
          <a:prstDash val="solid"/>
        </a:ln>
      </c:spPr>
      <c:txPr>
        <a:bodyPr/>
        <a:lstStyle/>
        <a:p>
          <a:pPr>
            <a:defRPr sz="111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 w="10991">
      <a:solidFill>
        <a:srgbClr val="FFFFFF"/>
      </a:solidFill>
      <a:prstDash val="solid"/>
    </a:ln>
  </c:spPr>
  <c:txPr>
    <a:bodyPr/>
    <a:lstStyle/>
    <a:p>
      <a:pPr>
        <a:defRPr sz="188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79E96-F0DD-43A6-8B9D-9E82FCFBAE2B}" type="doc">
      <dgm:prSet loTypeId="urn:microsoft.com/office/officeart/2005/8/layout/radial5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C5D141E-40A9-42E1-9F6B-DBDE1702CCDE}">
      <dgm:prSet phldrT="[Текст]" custT="1"/>
      <dgm:spPr/>
      <dgm:t>
        <a:bodyPr/>
        <a:lstStyle/>
        <a:p>
          <a:r>
            <a:rPr lang="ru-RU" sz="1600" dirty="0" smtClean="0"/>
            <a:t>Кормление</a:t>
          </a:r>
          <a:endParaRPr lang="ru-RU" sz="1600" dirty="0"/>
        </a:p>
      </dgm:t>
    </dgm:pt>
    <dgm:pt modelId="{5E9DA818-B7B1-4B46-9F2C-84EAB873C07D}" type="parTrans" cxnId="{39332773-F533-4817-AC1E-660BFBA389F0}">
      <dgm:prSet/>
      <dgm:spPr/>
      <dgm:t>
        <a:bodyPr/>
        <a:lstStyle/>
        <a:p>
          <a:endParaRPr lang="ru-RU" sz="1600"/>
        </a:p>
      </dgm:t>
    </dgm:pt>
    <dgm:pt modelId="{ED737673-0C1E-4C11-AD75-FE18211D92E0}" type="sibTrans" cxnId="{39332773-F533-4817-AC1E-660BFBA389F0}">
      <dgm:prSet/>
      <dgm:spPr/>
      <dgm:t>
        <a:bodyPr/>
        <a:lstStyle/>
        <a:p>
          <a:endParaRPr lang="ru-RU" sz="1600"/>
        </a:p>
      </dgm:t>
    </dgm:pt>
    <dgm:pt modelId="{55E1345B-A4BA-4074-AE2F-7C16DA8B991F}">
      <dgm:prSet phldrT="[Текст]" custT="1"/>
      <dgm:spPr/>
      <dgm:t>
        <a:bodyPr/>
        <a:lstStyle/>
        <a:p>
          <a:r>
            <a:rPr lang="ru-RU" sz="1600" dirty="0" smtClean="0"/>
            <a:t>Нормированное</a:t>
          </a:r>
          <a:endParaRPr lang="ru-RU" sz="1600" dirty="0"/>
        </a:p>
      </dgm:t>
    </dgm:pt>
    <dgm:pt modelId="{5CF70D22-1545-46C1-BA05-E365650FD428}" type="parTrans" cxnId="{8C1B0F34-77F0-4F89-A24C-D6891DCF8888}">
      <dgm:prSet custT="1"/>
      <dgm:spPr/>
      <dgm:t>
        <a:bodyPr/>
        <a:lstStyle/>
        <a:p>
          <a:endParaRPr lang="ru-RU" sz="1600" dirty="0"/>
        </a:p>
      </dgm:t>
    </dgm:pt>
    <dgm:pt modelId="{E4F122C6-B711-400B-89DD-B12412C94D31}" type="sibTrans" cxnId="{8C1B0F34-77F0-4F89-A24C-D6891DCF8888}">
      <dgm:prSet/>
      <dgm:spPr/>
      <dgm:t>
        <a:bodyPr/>
        <a:lstStyle/>
        <a:p>
          <a:endParaRPr lang="ru-RU" sz="1600"/>
        </a:p>
      </dgm:t>
    </dgm:pt>
    <dgm:pt modelId="{3F699662-E559-4118-9BC4-D771BBC1092E}">
      <dgm:prSet phldrT="[Текст]" custT="1"/>
      <dgm:spPr/>
      <dgm:t>
        <a:bodyPr/>
        <a:lstStyle/>
        <a:p>
          <a:r>
            <a:rPr lang="ru-RU" sz="1600" dirty="0" smtClean="0"/>
            <a:t>Сбалансированное</a:t>
          </a:r>
          <a:endParaRPr lang="ru-RU" sz="1600" dirty="0"/>
        </a:p>
      </dgm:t>
    </dgm:pt>
    <dgm:pt modelId="{AD1ACB23-955C-4B97-9DEF-E36962FEB4C9}" type="parTrans" cxnId="{D3B23E78-03EE-4DDB-83A5-0EF22ED4CB10}">
      <dgm:prSet custT="1"/>
      <dgm:spPr/>
      <dgm:t>
        <a:bodyPr/>
        <a:lstStyle/>
        <a:p>
          <a:endParaRPr lang="ru-RU" sz="1600" dirty="0"/>
        </a:p>
      </dgm:t>
    </dgm:pt>
    <dgm:pt modelId="{1E9E35FD-835E-4FC9-BA63-9F15ABF8C084}" type="sibTrans" cxnId="{D3B23E78-03EE-4DDB-83A5-0EF22ED4CB10}">
      <dgm:prSet/>
      <dgm:spPr/>
      <dgm:t>
        <a:bodyPr/>
        <a:lstStyle/>
        <a:p>
          <a:endParaRPr lang="ru-RU" sz="1600"/>
        </a:p>
      </dgm:t>
    </dgm:pt>
    <dgm:pt modelId="{99009C9F-5E24-44B8-9D5B-6C2DB7C40ECC}">
      <dgm:prSet phldrT="[Текст]" custT="1"/>
      <dgm:spPr/>
      <dgm:t>
        <a:bodyPr/>
        <a:lstStyle/>
        <a:p>
          <a:r>
            <a:rPr lang="ru-RU" sz="1600" dirty="0" smtClean="0"/>
            <a:t>Полноценное</a:t>
          </a:r>
          <a:endParaRPr lang="ru-RU" sz="1600" dirty="0"/>
        </a:p>
      </dgm:t>
    </dgm:pt>
    <dgm:pt modelId="{FA68090C-9D64-4B3A-9DBA-BA6DE4BB8CE5}" type="parTrans" cxnId="{44BEC571-57FF-4DE2-8735-FABFDC9808B8}">
      <dgm:prSet custT="1"/>
      <dgm:spPr/>
      <dgm:t>
        <a:bodyPr/>
        <a:lstStyle/>
        <a:p>
          <a:endParaRPr lang="ru-RU" sz="1600" dirty="0"/>
        </a:p>
      </dgm:t>
    </dgm:pt>
    <dgm:pt modelId="{679F6B42-F166-482F-B714-9172000D3CD5}" type="sibTrans" cxnId="{44BEC571-57FF-4DE2-8735-FABFDC9808B8}">
      <dgm:prSet/>
      <dgm:spPr/>
      <dgm:t>
        <a:bodyPr/>
        <a:lstStyle/>
        <a:p>
          <a:endParaRPr lang="ru-RU" sz="1600"/>
        </a:p>
      </dgm:t>
    </dgm:pt>
    <dgm:pt modelId="{C4ACD637-96A6-42A3-9095-C5C4DF89A5D2}">
      <dgm:prSet phldrT="[Текст]" custT="1"/>
      <dgm:spPr/>
      <dgm:t>
        <a:bodyPr/>
        <a:lstStyle/>
        <a:p>
          <a:r>
            <a:rPr lang="ru-RU" sz="1600" dirty="0" smtClean="0"/>
            <a:t>Рациональное</a:t>
          </a:r>
          <a:endParaRPr lang="ru-RU" sz="1600" dirty="0"/>
        </a:p>
      </dgm:t>
    </dgm:pt>
    <dgm:pt modelId="{2912B914-093B-4BE9-BCD6-555A45ABE744}" type="parTrans" cxnId="{057CAF92-5304-418A-B605-E967BF21B72A}">
      <dgm:prSet custT="1"/>
      <dgm:spPr/>
      <dgm:t>
        <a:bodyPr/>
        <a:lstStyle/>
        <a:p>
          <a:endParaRPr lang="ru-RU" sz="1600" dirty="0"/>
        </a:p>
      </dgm:t>
    </dgm:pt>
    <dgm:pt modelId="{8D883ED3-FA66-484A-AD9F-D3F979DC758D}" type="sibTrans" cxnId="{057CAF92-5304-418A-B605-E967BF21B72A}">
      <dgm:prSet/>
      <dgm:spPr/>
      <dgm:t>
        <a:bodyPr/>
        <a:lstStyle/>
        <a:p>
          <a:endParaRPr lang="ru-RU" sz="1600"/>
        </a:p>
      </dgm:t>
    </dgm:pt>
    <dgm:pt modelId="{F536D742-ADFF-4163-B58E-8F8119A60F14}" type="pres">
      <dgm:prSet presAssocID="{92479E96-F0DD-43A6-8B9D-9E82FCFBAE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522DFF-17C5-4F5B-9F8B-C278A0F15623}" type="pres">
      <dgm:prSet presAssocID="{4C5D141E-40A9-42E1-9F6B-DBDE1702CCDE}" presName="centerShape" presStyleLbl="node0" presStyleIdx="0" presStyleCnt="1" custScaleX="135491" custScaleY="100896"/>
      <dgm:spPr/>
      <dgm:t>
        <a:bodyPr/>
        <a:lstStyle/>
        <a:p>
          <a:endParaRPr lang="ru-RU"/>
        </a:p>
      </dgm:t>
    </dgm:pt>
    <dgm:pt modelId="{FD4C88ED-5C81-44E1-B1CE-7A866D72CADB}" type="pres">
      <dgm:prSet presAssocID="{5CF70D22-1545-46C1-BA05-E365650FD428}" presName="parTrans" presStyleLbl="sibTrans2D1" presStyleIdx="0" presStyleCnt="4"/>
      <dgm:spPr/>
      <dgm:t>
        <a:bodyPr/>
        <a:lstStyle/>
        <a:p>
          <a:endParaRPr lang="ru-RU"/>
        </a:p>
      </dgm:t>
    </dgm:pt>
    <dgm:pt modelId="{51FB075A-AA3D-4081-BBCD-356CDD3022E4}" type="pres">
      <dgm:prSet presAssocID="{5CF70D22-1545-46C1-BA05-E365650FD428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BD6663C9-3952-45AB-B9D6-7E7FD123E692}" type="pres">
      <dgm:prSet presAssocID="{55E1345B-A4BA-4074-AE2F-7C16DA8B991F}" presName="node" presStyleLbl="node1" presStyleIdx="0" presStyleCnt="4" custScaleX="226958" custScaleY="10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AC9E0-6C72-42B4-B361-562093378661}" type="pres">
      <dgm:prSet presAssocID="{AD1ACB23-955C-4B97-9DEF-E36962FEB4C9}" presName="parTrans" presStyleLbl="sibTrans2D1" presStyleIdx="1" presStyleCnt="4"/>
      <dgm:spPr/>
      <dgm:t>
        <a:bodyPr/>
        <a:lstStyle/>
        <a:p>
          <a:endParaRPr lang="ru-RU"/>
        </a:p>
      </dgm:t>
    </dgm:pt>
    <dgm:pt modelId="{F514A569-8DFB-4638-BB4C-931D4DC97D28}" type="pres">
      <dgm:prSet presAssocID="{AD1ACB23-955C-4B97-9DEF-E36962FEB4C9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3A1F8924-3AB4-4C88-A7E4-634EE663B619}" type="pres">
      <dgm:prSet presAssocID="{3F699662-E559-4118-9BC4-D771BBC1092E}" presName="node" presStyleLbl="node1" presStyleIdx="1" presStyleCnt="4" custScaleX="226958" custScaleY="109666" custRadScaleRad="163527" custRadScaleInc="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8BCD8A-4292-4231-9A9C-F9AFBE473E2D}" type="pres">
      <dgm:prSet presAssocID="{FA68090C-9D64-4B3A-9DBA-BA6DE4BB8CE5}" presName="parTrans" presStyleLbl="sibTrans2D1" presStyleIdx="2" presStyleCnt="4"/>
      <dgm:spPr/>
      <dgm:t>
        <a:bodyPr/>
        <a:lstStyle/>
        <a:p>
          <a:endParaRPr lang="ru-RU"/>
        </a:p>
      </dgm:t>
    </dgm:pt>
    <dgm:pt modelId="{924B2345-B19B-434E-B09E-00AE90CB9311}" type="pres">
      <dgm:prSet presAssocID="{FA68090C-9D64-4B3A-9DBA-BA6DE4BB8CE5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357C5BD-9826-4608-86B9-0C2235BAA47A}" type="pres">
      <dgm:prSet presAssocID="{99009C9F-5E24-44B8-9D5B-6C2DB7C40ECC}" presName="node" presStyleLbl="node1" presStyleIdx="2" presStyleCnt="4" custScaleX="226958" custScaleY="109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8006C-7922-43A6-9F51-44786E97D636}" type="pres">
      <dgm:prSet presAssocID="{2912B914-093B-4BE9-BCD6-555A45ABE744}" presName="parTrans" presStyleLbl="sibTrans2D1" presStyleIdx="3" presStyleCnt="4"/>
      <dgm:spPr/>
      <dgm:t>
        <a:bodyPr/>
        <a:lstStyle/>
        <a:p>
          <a:endParaRPr lang="ru-RU"/>
        </a:p>
      </dgm:t>
    </dgm:pt>
    <dgm:pt modelId="{E203BCA8-37BB-4201-80DB-6E9FC06A0222}" type="pres">
      <dgm:prSet presAssocID="{2912B914-093B-4BE9-BCD6-555A45ABE744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FE4870CA-13BB-4961-A5F4-CBD400AA1B40}" type="pres">
      <dgm:prSet presAssocID="{C4ACD637-96A6-42A3-9095-C5C4DF89A5D2}" presName="node" presStyleLbl="node1" presStyleIdx="3" presStyleCnt="4" custScaleX="226958" custScaleY="109666" custRadScaleRad="154357" custRadScaleInc="-1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32773-F533-4817-AC1E-660BFBA389F0}" srcId="{92479E96-F0DD-43A6-8B9D-9E82FCFBAE2B}" destId="{4C5D141E-40A9-42E1-9F6B-DBDE1702CCDE}" srcOrd="0" destOrd="0" parTransId="{5E9DA818-B7B1-4B46-9F2C-84EAB873C07D}" sibTransId="{ED737673-0C1E-4C11-AD75-FE18211D92E0}"/>
    <dgm:cxn modelId="{720A0EA9-9B7A-4ABE-AB31-5BBC00A0C3DA}" type="presOf" srcId="{FA68090C-9D64-4B3A-9DBA-BA6DE4BB8CE5}" destId="{924B2345-B19B-434E-B09E-00AE90CB9311}" srcOrd="1" destOrd="0" presId="urn:microsoft.com/office/officeart/2005/8/layout/radial5"/>
    <dgm:cxn modelId="{5366BA76-125D-44D5-8587-2386C5F5BDFF}" type="presOf" srcId="{5CF70D22-1545-46C1-BA05-E365650FD428}" destId="{FD4C88ED-5C81-44E1-B1CE-7A866D72CADB}" srcOrd="0" destOrd="0" presId="urn:microsoft.com/office/officeart/2005/8/layout/radial5"/>
    <dgm:cxn modelId="{D3B23E78-03EE-4DDB-83A5-0EF22ED4CB10}" srcId="{4C5D141E-40A9-42E1-9F6B-DBDE1702CCDE}" destId="{3F699662-E559-4118-9BC4-D771BBC1092E}" srcOrd="1" destOrd="0" parTransId="{AD1ACB23-955C-4B97-9DEF-E36962FEB4C9}" sibTransId="{1E9E35FD-835E-4FC9-BA63-9F15ABF8C084}"/>
    <dgm:cxn modelId="{37C6D0F6-BA24-497D-98F7-756798BF33F9}" type="presOf" srcId="{2912B914-093B-4BE9-BCD6-555A45ABE744}" destId="{DF78006C-7922-43A6-9F51-44786E97D636}" srcOrd="0" destOrd="0" presId="urn:microsoft.com/office/officeart/2005/8/layout/radial5"/>
    <dgm:cxn modelId="{D17330F3-CCD3-45DF-B6FE-5E3A0495B446}" type="presOf" srcId="{5CF70D22-1545-46C1-BA05-E365650FD428}" destId="{51FB075A-AA3D-4081-BBCD-356CDD3022E4}" srcOrd="1" destOrd="0" presId="urn:microsoft.com/office/officeart/2005/8/layout/radial5"/>
    <dgm:cxn modelId="{0986074D-1050-46BC-93CC-82D6FBF2DD39}" type="presOf" srcId="{FA68090C-9D64-4B3A-9DBA-BA6DE4BB8CE5}" destId="{3A8BCD8A-4292-4231-9A9C-F9AFBE473E2D}" srcOrd="0" destOrd="0" presId="urn:microsoft.com/office/officeart/2005/8/layout/radial5"/>
    <dgm:cxn modelId="{301645BD-AE5C-403E-A564-2C00D215A86D}" type="presOf" srcId="{C4ACD637-96A6-42A3-9095-C5C4DF89A5D2}" destId="{FE4870CA-13BB-4961-A5F4-CBD400AA1B40}" srcOrd="0" destOrd="0" presId="urn:microsoft.com/office/officeart/2005/8/layout/radial5"/>
    <dgm:cxn modelId="{2BA283BC-52F9-4D41-83BC-40106CA6FA18}" type="presOf" srcId="{92479E96-F0DD-43A6-8B9D-9E82FCFBAE2B}" destId="{F536D742-ADFF-4163-B58E-8F8119A60F14}" srcOrd="0" destOrd="0" presId="urn:microsoft.com/office/officeart/2005/8/layout/radial5"/>
    <dgm:cxn modelId="{21BCDBB5-9C94-4093-A6E2-BA5A45CA14DC}" type="presOf" srcId="{3F699662-E559-4118-9BC4-D771BBC1092E}" destId="{3A1F8924-3AB4-4C88-A7E4-634EE663B619}" srcOrd="0" destOrd="0" presId="urn:microsoft.com/office/officeart/2005/8/layout/radial5"/>
    <dgm:cxn modelId="{C6EBB376-29B5-458A-A6F4-760B688F4DCE}" type="presOf" srcId="{99009C9F-5E24-44B8-9D5B-6C2DB7C40ECC}" destId="{8357C5BD-9826-4608-86B9-0C2235BAA47A}" srcOrd="0" destOrd="0" presId="urn:microsoft.com/office/officeart/2005/8/layout/radial5"/>
    <dgm:cxn modelId="{44BEC571-57FF-4DE2-8735-FABFDC9808B8}" srcId="{4C5D141E-40A9-42E1-9F6B-DBDE1702CCDE}" destId="{99009C9F-5E24-44B8-9D5B-6C2DB7C40ECC}" srcOrd="2" destOrd="0" parTransId="{FA68090C-9D64-4B3A-9DBA-BA6DE4BB8CE5}" sibTransId="{679F6B42-F166-482F-B714-9172000D3CD5}"/>
    <dgm:cxn modelId="{4E48525F-B8C4-4E23-BF76-1574F115031D}" type="presOf" srcId="{AD1ACB23-955C-4B97-9DEF-E36962FEB4C9}" destId="{F514A569-8DFB-4638-BB4C-931D4DC97D28}" srcOrd="1" destOrd="0" presId="urn:microsoft.com/office/officeart/2005/8/layout/radial5"/>
    <dgm:cxn modelId="{7B28AFAD-F746-4612-AAB9-515DDD4D3891}" type="presOf" srcId="{55E1345B-A4BA-4074-AE2F-7C16DA8B991F}" destId="{BD6663C9-3952-45AB-B9D6-7E7FD123E692}" srcOrd="0" destOrd="0" presId="urn:microsoft.com/office/officeart/2005/8/layout/radial5"/>
    <dgm:cxn modelId="{3F136238-30BD-4486-BC77-DC3F3DAFBCF3}" type="presOf" srcId="{AD1ACB23-955C-4B97-9DEF-E36962FEB4C9}" destId="{01AAC9E0-6C72-42B4-B361-562093378661}" srcOrd="0" destOrd="0" presId="urn:microsoft.com/office/officeart/2005/8/layout/radial5"/>
    <dgm:cxn modelId="{4E461CDB-B5FC-4086-83EE-F749727B9C1D}" type="presOf" srcId="{4C5D141E-40A9-42E1-9F6B-DBDE1702CCDE}" destId="{F9522DFF-17C5-4F5B-9F8B-C278A0F15623}" srcOrd="0" destOrd="0" presId="urn:microsoft.com/office/officeart/2005/8/layout/radial5"/>
    <dgm:cxn modelId="{057CAF92-5304-418A-B605-E967BF21B72A}" srcId="{4C5D141E-40A9-42E1-9F6B-DBDE1702CCDE}" destId="{C4ACD637-96A6-42A3-9095-C5C4DF89A5D2}" srcOrd="3" destOrd="0" parTransId="{2912B914-093B-4BE9-BCD6-555A45ABE744}" sibTransId="{8D883ED3-FA66-484A-AD9F-D3F979DC758D}"/>
    <dgm:cxn modelId="{84AEB069-79F8-451B-81A3-1C9FD4FC4ECF}" type="presOf" srcId="{2912B914-093B-4BE9-BCD6-555A45ABE744}" destId="{E203BCA8-37BB-4201-80DB-6E9FC06A0222}" srcOrd="1" destOrd="0" presId="urn:microsoft.com/office/officeart/2005/8/layout/radial5"/>
    <dgm:cxn modelId="{8C1B0F34-77F0-4F89-A24C-D6891DCF8888}" srcId="{4C5D141E-40A9-42E1-9F6B-DBDE1702CCDE}" destId="{55E1345B-A4BA-4074-AE2F-7C16DA8B991F}" srcOrd="0" destOrd="0" parTransId="{5CF70D22-1545-46C1-BA05-E365650FD428}" sibTransId="{E4F122C6-B711-400B-89DD-B12412C94D31}"/>
    <dgm:cxn modelId="{1BCD3AF1-10EF-46DC-91AF-435F1C9723CF}" type="presParOf" srcId="{F536D742-ADFF-4163-B58E-8F8119A60F14}" destId="{F9522DFF-17C5-4F5B-9F8B-C278A0F15623}" srcOrd="0" destOrd="0" presId="urn:microsoft.com/office/officeart/2005/8/layout/radial5"/>
    <dgm:cxn modelId="{157C4B14-946B-47CB-B16D-0F5A8AD691A6}" type="presParOf" srcId="{F536D742-ADFF-4163-B58E-8F8119A60F14}" destId="{FD4C88ED-5C81-44E1-B1CE-7A866D72CADB}" srcOrd="1" destOrd="0" presId="urn:microsoft.com/office/officeart/2005/8/layout/radial5"/>
    <dgm:cxn modelId="{6AABB04D-3E6D-4F6B-AC9B-31B51C603BF4}" type="presParOf" srcId="{FD4C88ED-5C81-44E1-B1CE-7A866D72CADB}" destId="{51FB075A-AA3D-4081-BBCD-356CDD3022E4}" srcOrd="0" destOrd="0" presId="urn:microsoft.com/office/officeart/2005/8/layout/radial5"/>
    <dgm:cxn modelId="{6C42D3C8-AD4E-4DB5-A5BA-5B8B9E862753}" type="presParOf" srcId="{F536D742-ADFF-4163-B58E-8F8119A60F14}" destId="{BD6663C9-3952-45AB-B9D6-7E7FD123E692}" srcOrd="2" destOrd="0" presId="urn:microsoft.com/office/officeart/2005/8/layout/radial5"/>
    <dgm:cxn modelId="{9F6250CA-6972-471C-AC07-A003F462C11E}" type="presParOf" srcId="{F536D742-ADFF-4163-B58E-8F8119A60F14}" destId="{01AAC9E0-6C72-42B4-B361-562093378661}" srcOrd="3" destOrd="0" presId="urn:microsoft.com/office/officeart/2005/8/layout/radial5"/>
    <dgm:cxn modelId="{FBC7226B-4CFF-4A36-9EFC-8D66AC750391}" type="presParOf" srcId="{01AAC9E0-6C72-42B4-B361-562093378661}" destId="{F514A569-8DFB-4638-BB4C-931D4DC97D28}" srcOrd="0" destOrd="0" presId="urn:microsoft.com/office/officeart/2005/8/layout/radial5"/>
    <dgm:cxn modelId="{54E6988E-3861-431B-907B-4801E64B0DEB}" type="presParOf" srcId="{F536D742-ADFF-4163-B58E-8F8119A60F14}" destId="{3A1F8924-3AB4-4C88-A7E4-634EE663B619}" srcOrd="4" destOrd="0" presId="urn:microsoft.com/office/officeart/2005/8/layout/radial5"/>
    <dgm:cxn modelId="{9CA8FD28-6641-4D0C-BF1C-89636BAAD5E0}" type="presParOf" srcId="{F536D742-ADFF-4163-B58E-8F8119A60F14}" destId="{3A8BCD8A-4292-4231-9A9C-F9AFBE473E2D}" srcOrd="5" destOrd="0" presId="urn:microsoft.com/office/officeart/2005/8/layout/radial5"/>
    <dgm:cxn modelId="{D0961E39-F9F5-462A-9B21-F5B35D73BDDF}" type="presParOf" srcId="{3A8BCD8A-4292-4231-9A9C-F9AFBE473E2D}" destId="{924B2345-B19B-434E-B09E-00AE90CB9311}" srcOrd="0" destOrd="0" presId="urn:microsoft.com/office/officeart/2005/8/layout/radial5"/>
    <dgm:cxn modelId="{4B3FC557-4FEB-430B-B217-D342B5D10835}" type="presParOf" srcId="{F536D742-ADFF-4163-B58E-8F8119A60F14}" destId="{8357C5BD-9826-4608-86B9-0C2235BAA47A}" srcOrd="6" destOrd="0" presId="urn:microsoft.com/office/officeart/2005/8/layout/radial5"/>
    <dgm:cxn modelId="{0E99B560-8712-4967-8330-CBAE2507E85C}" type="presParOf" srcId="{F536D742-ADFF-4163-B58E-8F8119A60F14}" destId="{DF78006C-7922-43A6-9F51-44786E97D636}" srcOrd="7" destOrd="0" presId="urn:microsoft.com/office/officeart/2005/8/layout/radial5"/>
    <dgm:cxn modelId="{F9DA99C7-1BB0-47E3-A69C-AA30CD521E7D}" type="presParOf" srcId="{DF78006C-7922-43A6-9F51-44786E97D636}" destId="{E203BCA8-37BB-4201-80DB-6E9FC06A0222}" srcOrd="0" destOrd="0" presId="urn:microsoft.com/office/officeart/2005/8/layout/radial5"/>
    <dgm:cxn modelId="{682BF01A-340B-4554-8142-1E1275700821}" type="presParOf" srcId="{F536D742-ADFF-4163-B58E-8F8119A60F14}" destId="{FE4870CA-13BB-4961-A5F4-CBD400AA1B4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31.05.2024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31.05.2024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E4D2256-4FAD-47B8-ACEB-440576DBDD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61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етыре круглых фото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3E35C2DC-EF9D-6FB5-1CCC-B86196AAF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624" y="1912938"/>
            <a:ext cx="11333163" cy="639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600"/>
            </a:lvl1pPr>
          </a:lstStyle>
          <a:p>
            <a:r>
              <a:rPr lang="ru-RU" b="0" dirty="0">
                <a:solidFill>
                  <a:schemeClr val="tx1"/>
                </a:solidFill>
                <a:latin typeface="+mj-lt"/>
              </a:rPr>
              <a:t>Образец подзаголовка</a:t>
            </a:r>
          </a:p>
        </p:txBody>
      </p:sp>
      <p:sp>
        <p:nvSpPr>
          <p:cNvPr id="23" name="Заголовок 22">
            <a:extLst>
              <a:ext uri="{FF2B5EF4-FFF2-40B4-BE49-F238E27FC236}">
                <a16:creationId xmlns:a16="http://schemas.microsoft.com/office/drawing/2014/main" xmlns="" id="{DB340554-965C-3E86-59E2-08E2A062A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514474"/>
            <a:ext cx="11333163" cy="533401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xmlns="" id="{6D9FEEED-5166-3567-7C25-A43D0FFDEF9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8175" y="2647951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xmlns="" id="{EB10767C-8421-4CEE-FDF0-1D9F503AB1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3863" y="5362575"/>
            <a:ext cx="2676526" cy="10652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16" name="Текст 17">
            <a:extLst>
              <a:ext uri="{FF2B5EF4-FFF2-40B4-BE49-F238E27FC236}">
                <a16:creationId xmlns:a16="http://schemas.microsoft.com/office/drawing/2014/main" xmlns="" id="{7705652B-4AA4-8C89-FD7F-739D2633E8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08983"/>
            <a:ext cx="2671763" cy="339305"/>
          </a:xfrm>
          <a:prstGeom prst="rect">
            <a:avLst/>
          </a:prstGeo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xmlns="" id="{91353F67-8E41-91E5-854C-53A243FCAC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22638" y="5008983"/>
            <a:ext cx="2669008" cy="339305"/>
          </a:xfrm>
          <a:prstGeom prst="rect">
            <a:avLst/>
          </a:prstGeo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0" name="Текст 17">
            <a:extLst>
              <a:ext uri="{FF2B5EF4-FFF2-40B4-BE49-F238E27FC236}">
                <a16:creationId xmlns:a16="http://schemas.microsoft.com/office/drawing/2014/main" xmlns="" id="{7D8ADCDD-FC82-D566-7510-46832C066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3950" y="5011365"/>
            <a:ext cx="2667422" cy="339305"/>
          </a:xfrm>
          <a:prstGeom prst="rect">
            <a:avLst/>
          </a:prstGeo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xmlns="" id="{B984B5B8-8A0A-C597-E0B8-9AC1FAF243F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7875" y="5353050"/>
            <a:ext cx="2670175" cy="10747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xmlns="" id="{AAA7E415-D972-AA56-EEAA-CDE057338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3950" y="5353050"/>
            <a:ext cx="2668588" cy="10747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2" name="Рисунок 4">
            <a:extLst>
              <a:ext uri="{FF2B5EF4-FFF2-40B4-BE49-F238E27FC236}">
                <a16:creationId xmlns:a16="http://schemas.microsoft.com/office/drawing/2014/main" xmlns="" id="{3E6F4F7F-2D2D-1392-5F2E-C34EBA77815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29125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Рисунок 4">
            <a:extLst>
              <a:ext uri="{FF2B5EF4-FFF2-40B4-BE49-F238E27FC236}">
                <a16:creationId xmlns:a16="http://schemas.microsoft.com/office/drawing/2014/main" xmlns="" id="{DD12F36E-08D1-D5A6-5F6C-BAFFBBB04EE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2954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Текст 17">
            <a:extLst>
              <a:ext uri="{FF2B5EF4-FFF2-40B4-BE49-F238E27FC236}">
                <a16:creationId xmlns:a16="http://schemas.microsoft.com/office/drawing/2014/main" xmlns="" id="{694B1C25-F8E0-935F-9484-3CF6CCE7D9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86850" y="5011365"/>
            <a:ext cx="2667422" cy="339305"/>
          </a:xfrm>
          <a:prstGeom prst="rect">
            <a:avLst/>
          </a:prstGeom>
        </p:spPr>
        <p:txBody>
          <a:bodyPr wrap="square" lIns="0" tIns="72000" rIns="0" bIns="72000" anchor="b" anchorCtr="0">
            <a:spAutoFit/>
          </a:bodyPr>
          <a:lstStyle>
            <a:lvl1pPr algn="ctr">
              <a:defRPr sz="1400" b="1"/>
            </a:lvl1pPr>
          </a:lstStyle>
          <a:p>
            <a:pPr lvl="0"/>
            <a:r>
              <a:rPr lang="ru-RU" dirty="0"/>
              <a:t>Ваш заголовок</a:t>
            </a:r>
          </a:p>
        </p:txBody>
      </p:sp>
      <p:sp>
        <p:nvSpPr>
          <p:cNvPr id="6" name="Текст 24">
            <a:extLst>
              <a:ext uri="{FF2B5EF4-FFF2-40B4-BE49-F238E27FC236}">
                <a16:creationId xmlns:a16="http://schemas.microsoft.com/office/drawing/2014/main" xmlns="" id="{EE11C0B3-4009-15AE-964E-F779BCC900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86850" y="5353050"/>
            <a:ext cx="2668588" cy="107473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/>
            </a:lvl1pPr>
          </a:lstStyle>
          <a:p>
            <a:r>
              <a:rPr lang="ru-RU" dirty="0"/>
              <a:t>Поместите сюда свой текст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xmlns="" id="{D4B41DEF-3FEF-8CC5-0E2A-A7943E8392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9318079" y="2564904"/>
            <a:ext cx="2257200" cy="225742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2932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  <p:sldLayoutId id="2147483688" r:id="rId19"/>
    <p:sldLayoutId id="214748368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D4C119DA-CF99-F436-2FDF-1F92B32557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b="1" dirty="0"/>
              <a:t>Научные основы полноценного кормления </a:t>
            </a:r>
            <a:r>
              <a:rPr lang="ru-RU" b="1" dirty="0" smtClean="0"/>
              <a:t>сельскохозяйственных </a:t>
            </a:r>
            <a:r>
              <a:rPr lang="ru-RU" b="1" dirty="0"/>
              <a:t>животных. Кормление коров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413B38-AEDC-B043-46A5-76B17E6B07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Пономарева Мария Евгеньевна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AA318A8-7EB3-EDFF-3955-D82EB829DA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кандидат ветеринарных наук, доцент кафедры кормления животных и общей биологии Ставропольского ГАУ</a:t>
            </a:r>
          </a:p>
        </p:txBody>
      </p:sp>
    </p:spTree>
    <p:extLst>
      <p:ext uri="{BB962C8B-B14F-4D97-AF65-F5344CB8AC3E}">
        <p14:creationId xmlns:p14="http://schemas.microsoft.com/office/powerpoint/2010/main" val="2059613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Кормовой рацион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>
            <a:normAutofit/>
          </a:bodyPr>
          <a:lstStyle/>
          <a:p>
            <a:r>
              <a:rPr lang="ru-RU" b="1" dirty="0"/>
              <a:t>Кормовой рацион должен:</a:t>
            </a:r>
          </a:p>
          <a:p>
            <a:r>
              <a:rPr lang="ru-RU" dirty="0"/>
              <a:t>1. </a:t>
            </a:r>
            <a:r>
              <a:rPr lang="ru-RU" dirty="0" smtClean="0"/>
              <a:t>Быть сбалансирован </a:t>
            </a:r>
            <a:r>
              <a:rPr lang="ru-RU" dirty="0"/>
              <a:t>по основным питательным </a:t>
            </a:r>
            <a:r>
              <a:rPr lang="ru-RU" dirty="0" smtClean="0"/>
              <a:t>веществам;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Соответствовать виду </a:t>
            </a:r>
            <a:r>
              <a:rPr lang="ru-RU" dirty="0"/>
              <a:t>животного;</a:t>
            </a:r>
          </a:p>
          <a:p>
            <a:r>
              <a:rPr lang="ru-RU" dirty="0"/>
              <a:t>3. </a:t>
            </a:r>
            <a:r>
              <a:rPr lang="ru-RU" dirty="0" smtClean="0"/>
              <a:t>Включать оптимальное </a:t>
            </a:r>
            <a:r>
              <a:rPr lang="ru-RU" dirty="0"/>
              <a:t>для здоровья животных и качества продукции количество кормов;</a:t>
            </a:r>
          </a:p>
          <a:p>
            <a:r>
              <a:rPr lang="ru-RU" dirty="0"/>
              <a:t>4. </a:t>
            </a:r>
            <a:r>
              <a:rPr lang="ru-RU" dirty="0" smtClean="0"/>
              <a:t>Благоприятно действовать </a:t>
            </a:r>
            <a:r>
              <a:rPr lang="ru-RU" dirty="0"/>
              <a:t>на пищеварительный тракт;</a:t>
            </a:r>
          </a:p>
          <a:p>
            <a:r>
              <a:rPr lang="ru-RU" dirty="0"/>
              <a:t>5. </a:t>
            </a:r>
            <a:r>
              <a:rPr lang="ru-RU" dirty="0" smtClean="0"/>
              <a:t>По объему </a:t>
            </a:r>
            <a:r>
              <a:rPr lang="ru-RU" dirty="0"/>
              <a:t>и содержанию </a:t>
            </a:r>
            <a:r>
              <a:rPr lang="ru-RU" dirty="0" smtClean="0"/>
              <a:t>соответствовать </a:t>
            </a:r>
            <a:r>
              <a:rPr lang="ru-RU" dirty="0"/>
              <a:t>вместимости пищеварительного тракта данного вида животного;</a:t>
            </a:r>
          </a:p>
          <a:p>
            <a:r>
              <a:rPr lang="ru-RU" dirty="0"/>
              <a:t>6. </a:t>
            </a:r>
            <a:r>
              <a:rPr lang="ru-RU" dirty="0" smtClean="0"/>
              <a:t>Быть экономически </a:t>
            </a:r>
            <a:r>
              <a:rPr lang="ru-RU" dirty="0"/>
              <a:t>полноценным и включать наибольшее количество кормов собственного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919204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Кормовой рацион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9502540" y="1022138"/>
            <a:ext cx="2255838" cy="2257425"/>
          </a:xfrm>
          <a:prstGeom prst="ellipse">
            <a:avLst/>
          </a:prstGeom>
        </p:spPr>
      </p:pic>
      <p:pic>
        <p:nvPicPr>
          <p:cNvPr id="32" name="Рисунок 31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365158" y="3498497"/>
            <a:ext cx="2255838" cy="2257425"/>
          </a:xfrm>
          <a:prstGeom prst="ellipse">
            <a:avLst/>
          </a:prstGeom>
        </p:spPr>
      </p:pic>
      <p:pic>
        <p:nvPicPr>
          <p:cNvPr id="42" name="Рисунок 41"/>
          <p:cNvPicPr>
            <a:picLocks noGrp="1" noChangeAspect="1"/>
          </p:cNvPicPr>
          <p:nvPr>
            <p:ph type="pic"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9295"/>
          <a:stretch>
            <a:fillRect/>
          </a:stretch>
        </p:blipFill>
        <p:spPr>
          <a:xfrm>
            <a:off x="7864240" y="1104328"/>
            <a:ext cx="1638300" cy="1638300"/>
          </a:xfrm>
          <a:prstGeom prst="ellipse">
            <a:avLst/>
          </a:prstGeom>
        </p:spPr>
      </p:pic>
      <p:pic>
        <p:nvPicPr>
          <p:cNvPr id="43" name="Рисунок 42"/>
          <p:cNvPicPr>
            <a:picLocks noGrp="1" noChangeAspect="1"/>
          </p:cNvPicPr>
          <p:nvPr>
            <p:ph type="pic"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10012304" y="3189122"/>
            <a:ext cx="1639887" cy="1638300"/>
          </a:xfrm>
          <a:prstGeom prst="ellipse">
            <a:avLst/>
          </a:prstGeom>
        </p:spPr>
      </p:pic>
      <p:pic>
        <p:nvPicPr>
          <p:cNvPr id="44" name="Рисунок 43"/>
          <p:cNvPicPr>
            <a:picLocks noGrp="1" noChangeAspect="1"/>
          </p:cNvPicPr>
          <p:nvPr>
            <p:ph type="pic"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16820"/>
          <a:stretch>
            <a:fillRect/>
          </a:stretch>
        </p:blipFill>
        <p:spPr>
          <a:xfrm>
            <a:off x="8486176" y="2774677"/>
            <a:ext cx="1636712" cy="1639887"/>
          </a:xfrm>
          <a:prstGeom prst="ellipse">
            <a:avLst/>
          </a:prstGeom>
        </p:spPr>
      </p:pic>
      <p:pic>
        <p:nvPicPr>
          <p:cNvPr id="45" name="Рисунок 44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7" r="22237"/>
          <a:stretch>
            <a:fillRect/>
          </a:stretch>
        </p:blipFill>
        <p:spPr>
          <a:xfrm>
            <a:off x="1999854" y="2460413"/>
            <a:ext cx="1638300" cy="1638300"/>
          </a:xfrm>
          <a:prstGeom prst="ellipse">
            <a:avLst/>
          </a:prstGeom>
        </p:spPr>
      </p:pic>
      <p:pic>
        <p:nvPicPr>
          <p:cNvPr id="46" name="Рисунок 45"/>
          <p:cNvPicPr>
            <a:picLocks noGrp="1" noChangeAspect="1"/>
          </p:cNvPicPr>
          <p:nvPr>
            <p:ph type="pic" sz="quarter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5" b="11125"/>
          <a:stretch>
            <a:fillRect/>
          </a:stretch>
        </p:blipFill>
        <p:spPr>
          <a:xfrm>
            <a:off x="3013747" y="3681789"/>
            <a:ext cx="1638300" cy="1638300"/>
          </a:xfrm>
          <a:prstGeom prst="ellipse">
            <a:avLst/>
          </a:prstGeom>
        </p:spPr>
      </p:pic>
      <p:pic>
        <p:nvPicPr>
          <p:cNvPr id="47" name="Рисунок 46"/>
          <p:cNvPicPr>
            <a:picLocks noGrp="1" noChangeAspect="1"/>
          </p:cNvPicPr>
          <p:nvPr>
            <p:ph type="pic" sz="quarter" idx="4294967295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2193009" y="5155706"/>
            <a:ext cx="1639888" cy="1638300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4024" y="1886460"/>
            <a:ext cx="28940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Основными компонентами рациона для крупного рогатого скота, овец, лошадей, коз являются: летом – зеленый корм, зимой – сено, сенаж и силос; для свиней – концентраты, корнеплоды, картофель</a:t>
            </a:r>
          </a:p>
        </p:txBody>
      </p:sp>
    </p:spTree>
    <p:extLst>
      <p:ext uri="{BB962C8B-B14F-4D97-AF65-F5344CB8AC3E}">
        <p14:creationId xmlns:p14="http://schemas.microsoft.com/office/powerpoint/2010/main" val="3796624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Нормированное кормление животных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r>
              <a:rPr lang="ru-RU" b="1" dirty="0"/>
              <a:t>Структура рациона</a:t>
            </a:r>
            <a:r>
              <a:rPr lang="ru-RU" dirty="0"/>
              <a:t> – это процентное соотношение отдельных видов и групп </a:t>
            </a:r>
            <a:r>
              <a:rPr lang="ru-RU" dirty="0" smtClean="0"/>
              <a:t>кормов</a:t>
            </a:r>
            <a:r>
              <a:rPr lang="ru-RU" dirty="0"/>
              <a:t> от общей питательности рациона</a:t>
            </a:r>
            <a:r>
              <a:rPr lang="ru-RU" dirty="0" smtClean="0"/>
              <a:t>, выраженной </a:t>
            </a:r>
            <a:r>
              <a:rPr lang="ru-RU" dirty="0"/>
              <a:t>в кормовых единицах или </a:t>
            </a:r>
            <a:r>
              <a:rPr lang="ru-RU" dirty="0" smtClean="0"/>
              <a:t>ЭКЕ.</a:t>
            </a:r>
          </a:p>
          <a:p>
            <a:r>
              <a:rPr lang="ru-RU" dirty="0"/>
              <a:t>Рацион анализируют по ряду показателей, таких как: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общего или энергетического питания,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протеинового питания,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минерального и витаминного питания,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клетчатки,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уровень </a:t>
            </a:r>
            <a:r>
              <a:rPr lang="ru-RU" dirty="0"/>
              <a:t>жира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1723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2. Тип </a:t>
            </a:r>
            <a:r>
              <a:rPr lang="ru-RU" dirty="0"/>
              <a:t>и режим кормления. Поддерживающее </a:t>
            </a:r>
            <a:r>
              <a:rPr lang="ru-RU" dirty="0" smtClean="0"/>
              <a:t>кормление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5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типов </a:t>
            </a:r>
            <a:r>
              <a:rPr lang="ru-RU" dirty="0" smtClean="0"/>
              <a:t>кормления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 КРС </a:t>
            </a:r>
            <a:r>
              <a:rPr lang="ru-RU" dirty="0"/>
              <a:t>(по А.П. Дмитроченко) </a:t>
            </a:r>
            <a:r>
              <a:rPr lang="ru-RU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Объемистый </a:t>
            </a:r>
            <a:r>
              <a:rPr lang="ru-RU" dirty="0"/>
              <a:t>– на долю концентратов приходится до 9% от питательности </a:t>
            </a:r>
            <a:r>
              <a:rPr lang="ru-RU" dirty="0" smtClean="0"/>
              <a:t>рациона;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Малоконцентратный</a:t>
            </a:r>
            <a:r>
              <a:rPr lang="ru-RU" dirty="0" smtClean="0"/>
              <a:t> </a:t>
            </a:r>
            <a:r>
              <a:rPr lang="ru-RU" dirty="0"/>
              <a:t>– 10-24%;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Полуконцентратный</a:t>
            </a:r>
            <a:r>
              <a:rPr lang="ru-RU" dirty="0" smtClean="0"/>
              <a:t> </a:t>
            </a:r>
            <a:r>
              <a:rPr lang="ru-RU" dirty="0"/>
              <a:t>– 25-39%;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Концентратный </a:t>
            </a:r>
            <a:r>
              <a:rPr lang="ru-RU" dirty="0"/>
              <a:t>– более 40</a:t>
            </a:r>
            <a:r>
              <a:rPr lang="ru-RU" dirty="0" smtClean="0"/>
              <a:t>%.</a:t>
            </a:r>
          </a:p>
          <a:p>
            <a:endParaRPr lang="ru-RU" dirty="0" smtClean="0"/>
          </a:p>
          <a:p>
            <a:r>
              <a:rPr lang="ru-RU" b="1" dirty="0" smtClean="0"/>
              <a:t>Сочный</a:t>
            </a:r>
            <a:r>
              <a:rPr lang="ru-RU" dirty="0" smtClean="0"/>
              <a:t> тип кормления – более </a:t>
            </a:r>
            <a:r>
              <a:rPr lang="ru-RU" dirty="0"/>
              <a:t>половины рациона составляют силос и </a:t>
            </a:r>
            <a:r>
              <a:rPr lang="ru-RU" dirty="0" smtClean="0"/>
              <a:t>корнеплоды;</a:t>
            </a:r>
          </a:p>
          <a:p>
            <a:r>
              <a:rPr lang="ru-RU" b="1" dirty="0" smtClean="0"/>
              <a:t>Сухой</a:t>
            </a:r>
            <a:r>
              <a:rPr lang="ru-RU" dirty="0" smtClean="0"/>
              <a:t> </a:t>
            </a:r>
            <a:r>
              <a:rPr lang="ru-RU" dirty="0"/>
              <a:t>–</a:t>
            </a:r>
            <a:r>
              <a:rPr lang="ru-RU" dirty="0" smtClean="0"/>
              <a:t> большая </a:t>
            </a:r>
            <a:r>
              <a:rPr lang="ru-RU" dirty="0"/>
              <a:t>часть рациона представлена грубыми кормами</a:t>
            </a:r>
            <a:endParaRPr lang="ru-RU" dirty="0" smtClean="0"/>
          </a:p>
        </p:txBody>
      </p:sp>
      <p:pic>
        <p:nvPicPr>
          <p:cNvPr id="1026" name="Picture 2" descr="https://agroyug.ru/htmledit/img/14529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1" r="256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868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dirty="0"/>
              <a:t>Классификация типов </a:t>
            </a:r>
            <a:r>
              <a:rPr lang="ru-RU" dirty="0" smtClean="0"/>
              <a:t>кормления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834346" y="1619211"/>
            <a:ext cx="5508567" cy="4316520"/>
          </a:xfrm>
        </p:spPr>
        <p:txBody>
          <a:bodyPr>
            <a:normAutofit/>
          </a:bodyPr>
          <a:lstStyle/>
          <a:p>
            <a:r>
              <a:rPr lang="ru-RU" dirty="0" smtClean="0"/>
              <a:t>У свиней: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кортофельно</a:t>
            </a:r>
            <a:r>
              <a:rPr lang="ru-RU" dirty="0" smtClean="0"/>
              <a:t>-концентратный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корнеплодно</a:t>
            </a:r>
            <a:r>
              <a:rPr lang="ru-RU" dirty="0" smtClean="0"/>
              <a:t>-концентратный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концентратный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/>
              <a:t>М</a:t>
            </a:r>
            <a:r>
              <a:rPr lang="ru-RU" dirty="0" err="1" smtClean="0"/>
              <a:t>алоконцентратный</a:t>
            </a:r>
            <a:r>
              <a:rPr lang="ru-RU" dirty="0" smtClean="0"/>
              <a:t> </a:t>
            </a:r>
            <a:r>
              <a:rPr lang="ru-RU" dirty="0"/>
              <a:t>тип </a:t>
            </a:r>
            <a:r>
              <a:rPr lang="ru-RU" dirty="0" smtClean="0"/>
              <a:t>кормления</a:t>
            </a:r>
            <a:r>
              <a:rPr lang="ru-RU" dirty="0"/>
              <a:t> –</a:t>
            </a:r>
            <a:r>
              <a:rPr lang="ru-RU" dirty="0" smtClean="0"/>
              <a:t> 50-55</a:t>
            </a:r>
            <a:r>
              <a:rPr lang="ru-RU" dirty="0"/>
              <a:t>% </a:t>
            </a:r>
            <a:r>
              <a:rPr lang="ru-RU" dirty="0" smtClean="0"/>
              <a:t>концентратов;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 smtClean="0"/>
              <a:t>полуконцентратный</a:t>
            </a:r>
            <a:r>
              <a:rPr lang="ru-RU" dirty="0" smtClean="0"/>
              <a:t> </a:t>
            </a:r>
            <a:r>
              <a:rPr lang="ru-RU" dirty="0"/>
              <a:t>– 56-65</a:t>
            </a:r>
            <a:r>
              <a:rPr lang="ru-RU" dirty="0" smtClean="0"/>
              <a:t>%;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концентратный </a:t>
            </a:r>
            <a:r>
              <a:rPr lang="ru-RU" dirty="0"/>
              <a:t>– более 66%.</a:t>
            </a:r>
          </a:p>
        </p:txBody>
      </p:sp>
      <p:pic>
        <p:nvPicPr>
          <p:cNvPr id="5" name="Picture 2" descr="http://glavdachnik.ru/foto/skolko-korma-nuzhno-svine-dlya-otkorma-normy-i-pravila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58" y="1619211"/>
            <a:ext cx="4680000" cy="3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99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Режим кормления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всех видов животных необходимо соблюдать условия: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Кормление в строго установленное время.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Кратность кормления и размер порций корма должны быть рассчитаны так, чтобы животное насыщалось на определенное время и к моменту следующего кормления у него был хороший аппетит.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Разнообразие кормов в одно кормление.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Постепенное приучение к новым кормам.</a:t>
            </a:r>
            <a:endParaRPr lang="ru-RU" dirty="0"/>
          </a:p>
        </p:txBody>
      </p:sp>
      <p:pic>
        <p:nvPicPr>
          <p:cNvPr id="2050" name="Picture 2" descr="https://s.apk-news.ru/uploads/2022/04/poradum.com_.ua-krupnyj.jpe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76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94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Поддерживающее кормление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365158" y="1480008"/>
            <a:ext cx="11376000" cy="445572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Включает затраты: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на работу внутренних органов (пищеварительной и сердечнососудистой систем, органов дыхания и др.);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на поддержание тонуса скелетных мышц и передвижение животного;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на поддержание температуры тела на постоянном уровне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Факторы, влияющие на величину поддерживающего кормления: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живая масса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мышечная деятельность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порода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тип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индивидуальные особенности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упитанность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технология содержания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условия окружающей </a:t>
            </a:r>
            <a:r>
              <a:rPr lang="ru-RU" dirty="0" smtClean="0"/>
              <a:t>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824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2EC7364A-DC61-85EA-BEB9-BA6B788036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u-RU" dirty="0"/>
              <a:t>Нормированное кормление животных.</a:t>
            </a:r>
          </a:p>
          <a:p>
            <a:pPr lvl="0"/>
            <a:r>
              <a:rPr lang="ru-RU" dirty="0"/>
              <a:t>Тип и режим кормления. Поддерживающее кормление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73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="" xmlns:a16="http://schemas.microsoft.com/office/drawing/2014/main" id="{95FD239D-3AEA-11D8-CB9B-C692947F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/>
              <a:t>Нормированное кормление животных</a:t>
            </a:r>
          </a:p>
        </p:txBody>
      </p:sp>
    </p:spTree>
    <p:extLst>
      <p:ext uri="{BB962C8B-B14F-4D97-AF65-F5344CB8AC3E}">
        <p14:creationId xmlns:p14="http://schemas.microsoft.com/office/powerpoint/2010/main" val="403893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Нормированное кормление животных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5"/>
          </p:nvPr>
        </p:nvSpPr>
        <p:spPr>
          <a:xfrm>
            <a:off x="365158" y="1251857"/>
            <a:ext cx="11376000" cy="495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800" b="1" dirty="0"/>
              <a:t>Система нормированного кормления</a:t>
            </a:r>
            <a:r>
              <a:rPr lang="ru-RU" sz="1800" dirty="0"/>
              <a:t> – это комплекс научно-хозяйственных мероприятий, направленных на повышение продуктивности животных при экономном расходовании </a:t>
            </a:r>
            <a:r>
              <a:rPr lang="ru-RU" sz="1800" dirty="0" smtClean="0"/>
              <a:t>кормов.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Норма кормления</a:t>
            </a:r>
            <a:r>
              <a:rPr lang="ru-RU" sz="1800" dirty="0"/>
              <a:t> – это среднее количество питательных веществ и энергии в рационе, необходимое для получения от животного соответствующей </a:t>
            </a:r>
            <a:r>
              <a:rPr lang="ru-RU" sz="1800" dirty="0" smtClean="0"/>
              <a:t>продукции при </a:t>
            </a:r>
            <a:r>
              <a:rPr lang="ru-RU" sz="1800" dirty="0"/>
              <a:t>сохранении здоровья животных и их воспроизводительной </a:t>
            </a:r>
            <a:r>
              <a:rPr lang="ru-RU" sz="1800" dirty="0" smtClean="0"/>
              <a:t>способности с </a:t>
            </a:r>
            <a:r>
              <a:rPr lang="ru-RU" sz="1800" dirty="0"/>
              <a:t>учетом вида, возраста, живой массы, пола, продуктивности и физиологического </a:t>
            </a:r>
            <a:r>
              <a:rPr lang="ru-RU" sz="1800" dirty="0" smtClean="0"/>
              <a:t>состояния.</a:t>
            </a:r>
          </a:p>
          <a:p>
            <a:pPr>
              <a:lnSpc>
                <a:spcPct val="100000"/>
              </a:lnSpc>
            </a:pPr>
            <a:r>
              <a:rPr lang="ru-RU" sz="1800" b="1" dirty="0"/>
              <a:t>Нормированное кормление обеспечивает</a:t>
            </a:r>
            <a:r>
              <a:rPr lang="ru-RU" sz="1800" dirty="0"/>
              <a:t>: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максимальную продуктивность животных;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высокие воспроизводительные качества;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хорошее состояние здоровья животных;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высокую экономическую эффективность;</a:t>
            </a:r>
          </a:p>
          <a:p>
            <a:pPr marL="342900" indent="-342900">
              <a:lnSpc>
                <a:spcPct val="100000"/>
              </a:lnSpc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ru-RU" sz="1800" dirty="0"/>
              <a:t>планирование производства необходимого количества кормов и их рационального использования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91174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Нормированное кормление животных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077946169"/>
              </p:ext>
            </p:extLst>
          </p:nvPr>
        </p:nvGraphicFramePr>
        <p:xfrm>
          <a:off x="365158" y="1442302"/>
          <a:ext cx="11484335" cy="420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179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Нормированное кормление животных</a:t>
            </a:r>
            <a:endParaRPr lang="ru-RU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body" sz="quarter" idx="15"/>
          </p:nvPr>
        </p:nvSpPr>
        <p:spPr>
          <a:xfrm>
            <a:off x="365159" y="1619211"/>
            <a:ext cx="11376000" cy="4316520"/>
          </a:xfrm>
        </p:spPr>
        <p:txBody>
          <a:bodyPr/>
          <a:lstStyle/>
          <a:p>
            <a:r>
              <a:rPr lang="ru-RU" b="1" dirty="0"/>
              <a:t>а) Недостаточное кормление</a:t>
            </a:r>
          </a:p>
          <a:p>
            <a:r>
              <a:rPr lang="ru-RU" dirty="0"/>
              <a:t>сопровождается задержкой роста, снижением продуктивности и плодовитости, увеличением затрат кормов и средств на единицу продукции, более частым появлением </a:t>
            </a:r>
            <a:r>
              <a:rPr lang="ru-RU" dirty="0" smtClean="0"/>
              <a:t>заболеваний.</a:t>
            </a:r>
          </a:p>
          <a:p>
            <a:endParaRPr lang="ru-RU" dirty="0" smtClean="0"/>
          </a:p>
          <a:p>
            <a:r>
              <a:rPr lang="ru-RU" b="1" dirty="0" smtClean="0"/>
              <a:t>б</a:t>
            </a:r>
            <a:r>
              <a:rPr lang="ru-RU" b="1" dirty="0"/>
              <a:t>) Избыточное кормление</a:t>
            </a:r>
          </a:p>
          <a:p>
            <a:r>
              <a:rPr lang="ru-RU" dirty="0"/>
              <a:t>ожирение, сопровождающееся снижением продуктивности и воспроизводительных функций, </a:t>
            </a:r>
            <a:r>
              <a:rPr lang="ru-RU" dirty="0" smtClean="0"/>
              <a:t>снижением </a:t>
            </a:r>
            <a:r>
              <a:rPr lang="ru-RU" dirty="0"/>
              <a:t>качества продукции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124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Значение полноценного кормления для организма животных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39820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Болезни нарушения обмена </a:t>
            </a:r>
            <a:r>
              <a:rPr lang="ru-RU" b="1" dirty="0" smtClean="0"/>
              <a:t>веществ: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Болезни, </a:t>
            </a:r>
            <a:r>
              <a:rPr lang="ru-RU" dirty="0"/>
              <a:t>протекающие с преобладанием нарушений белкового, углеводного и жирового </a:t>
            </a:r>
            <a:r>
              <a:rPr lang="ru-RU" dirty="0" smtClean="0"/>
              <a:t>обмена: </a:t>
            </a:r>
            <a:r>
              <a:rPr lang="ru-RU" dirty="0"/>
              <a:t>ожирение, алиментарная дистрофия, </a:t>
            </a:r>
            <a:r>
              <a:rPr lang="ru-RU" dirty="0" err="1"/>
              <a:t>кетоз</a:t>
            </a:r>
            <a:r>
              <a:rPr lang="ru-RU" dirty="0"/>
              <a:t>, паралитическая </a:t>
            </a:r>
            <a:r>
              <a:rPr lang="ru-RU" dirty="0" err="1"/>
              <a:t>миоглобинурия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Гипо</a:t>
            </a:r>
            <a:r>
              <a:rPr lang="ru-RU" dirty="0" smtClean="0"/>
              <a:t>- и авитаминозы: ксерофтальмия, рахит, анемия, полиневрит, пеллагра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err="1" smtClean="0"/>
              <a:t>Микроэлементозы</a:t>
            </a:r>
            <a:r>
              <a:rPr lang="ru-RU" dirty="0" smtClean="0"/>
              <a:t>: </a:t>
            </a:r>
            <a:r>
              <a:rPr lang="ru-RU" dirty="0" err="1" smtClean="0"/>
              <a:t>паракератоз</a:t>
            </a:r>
            <a:r>
              <a:rPr lang="ru-RU" dirty="0" smtClean="0"/>
              <a:t>, эндемический зоб, </a:t>
            </a:r>
            <a:r>
              <a:rPr lang="ru-RU" dirty="0"/>
              <a:t>беломышечная болезнь, остеодистрофия</a:t>
            </a:r>
            <a:r>
              <a:rPr lang="ru-RU" dirty="0" smtClean="0"/>
              <a:t>, </a:t>
            </a:r>
            <a:r>
              <a:rPr lang="ru-RU" dirty="0" err="1" smtClean="0"/>
              <a:t>гипокобальтоз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31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Нормированное кормление животных</a:t>
            </a:r>
          </a:p>
        </p:txBody>
      </p:sp>
      <p:graphicFrame>
        <p:nvGraphicFramePr>
          <p:cNvPr id="10" name="Рисунок 9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143439253"/>
              </p:ext>
            </p:extLst>
          </p:nvPr>
        </p:nvGraphicFramePr>
        <p:xfrm>
          <a:off x="490194" y="1216058"/>
          <a:ext cx="11368725" cy="5316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90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Нормированное кормление животных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365158" y="1619211"/>
            <a:ext cx="11376000" cy="4316520"/>
          </a:xfrm>
        </p:spPr>
        <p:txBody>
          <a:bodyPr/>
          <a:lstStyle/>
          <a:p>
            <a:r>
              <a:rPr lang="ru-RU" b="1" dirty="0" smtClean="0"/>
              <a:t>Детализированные нормы: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включают от 22 до 40 </a:t>
            </a:r>
            <a:r>
              <a:rPr lang="ru-RU" dirty="0" smtClean="0"/>
              <a:t>показателей;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зависят от вида, возраста, живой массы, уровня продуктивности и физиологического </a:t>
            </a:r>
            <a:r>
              <a:rPr lang="ru-RU" dirty="0" smtClean="0"/>
              <a:t>состояния.</a:t>
            </a:r>
          </a:p>
          <a:p>
            <a:r>
              <a:rPr lang="ru-RU" b="1" dirty="0" smtClean="0"/>
              <a:t>Раздельные нормы включают: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поддерживающую </a:t>
            </a:r>
            <a:r>
              <a:rPr lang="ru-RU" smtClean="0"/>
              <a:t>норму – количество </a:t>
            </a:r>
            <a:r>
              <a:rPr lang="ru-RU" dirty="0" smtClean="0"/>
              <a:t>питательных </a:t>
            </a:r>
            <a:r>
              <a:rPr lang="ru-RU" dirty="0"/>
              <a:t>веществ на поддержание </a:t>
            </a:r>
            <a:r>
              <a:rPr lang="ru-RU" dirty="0" smtClean="0"/>
              <a:t>жизни;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продуктивную норму – </a:t>
            </a:r>
            <a:r>
              <a:rPr lang="ru-RU" dirty="0"/>
              <a:t>расходуется на </a:t>
            </a:r>
            <a:r>
              <a:rPr lang="ru-RU" dirty="0" smtClean="0"/>
              <a:t>образование продукции.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579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6343</TotalTime>
  <Words>699</Words>
  <Application>Microsoft Office PowerPoint</Application>
  <PresentationFormat>Широкоэкранный</PresentationFormat>
  <Paragraphs>101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Учетная запись Майкрософт</cp:lastModifiedBy>
  <cp:revision>158</cp:revision>
  <dcterms:created xsi:type="dcterms:W3CDTF">2021-11-18T06:01:37Z</dcterms:created>
  <dcterms:modified xsi:type="dcterms:W3CDTF">2024-05-31T17:03:11Z</dcterms:modified>
</cp:coreProperties>
</file>