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4" r:id="rId2"/>
    <p:sldId id="285" r:id="rId3"/>
    <p:sldId id="286" r:id="rId4"/>
    <p:sldId id="301" r:id="rId5"/>
    <p:sldId id="302" r:id="rId6"/>
    <p:sldId id="303" r:id="rId7"/>
    <p:sldId id="288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297" r:id="rId21"/>
    <p:sldId id="298" r:id="rId22"/>
    <p:sldId id="327" r:id="rId23"/>
    <p:sldId id="316" r:id="rId24"/>
    <p:sldId id="318" r:id="rId25"/>
    <p:sldId id="319" r:id="rId26"/>
    <p:sldId id="321" r:id="rId27"/>
    <p:sldId id="322" r:id="rId28"/>
    <p:sldId id="323" r:id="rId29"/>
    <p:sldId id="324" r:id="rId30"/>
    <p:sldId id="325" r:id="rId31"/>
    <p:sldId id="326" r:id="rId32"/>
    <p:sldId id="328" r:id="rId33"/>
    <p:sldId id="329" r:id="rId34"/>
    <p:sldId id="300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274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133"/>
    <a:srgbClr val="EAE0B5"/>
    <a:srgbClr val="643F07"/>
    <a:srgbClr val="EA0A2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70" d="100"/>
          <a:sy n="70" d="100"/>
        </p:scale>
        <p:origin x="77" y="2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245DF9-E5D5-497F-B590-B6E83DECEF4E}" type="doc">
      <dgm:prSet loTypeId="urn:microsoft.com/office/officeart/2005/8/layout/hierarchy2" loCatId="hierarchy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C47D95C-85B7-43C5-BF9F-C70CB85B3C91}">
      <dgm:prSet phldrT="[Текст]" custT="1"/>
      <dgm:spPr/>
      <dgm:t>
        <a:bodyPr/>
        <a:lstStyle/>
        <a:p>
          <a:r>
            <a:rPr lang="ru-RU" sz="2800" dirty="0" smtClean="0"/>
            <a:t>Корма</a:t>
          </a:r>
          <a:endParaRPr lang="ru-RU" sz="2800" dirty="0"/>
        </a:p>
      </dgm:t>
    </dgm:pt>
    <dgm:pt modelId="{E22DC2E2-B067-493E-A45A-91CFC1A8CD6C}" type="parTrans" cxnId="{D8A83D96-943D-4946-92B3-5DD692B549AD}">
      <dgm:prSet/>
      <dgm:spPr/>
      <dgm:t>
        <a:bodyPr/>
        <a:lstStyle/>
        <a:p>
          <a:endParaRPr lang="ru-RU" sz="1800"/>
        </a:p>
      </dgm:t>
    </dgm:pt>
    <dgm:pt modelId="{D98E8A18-58C2-4CBF-8F35-C7C1ECC0E255}" type="sibTrans" cxnId="{D8A83D96-943D-4946-92B3-5DD692B549AD}">
      <dgm:prSet/>
      <dgm:spPr/>
      <dgm:t>
        <a:bodyPr/>
        <a:lstStyle/>
        <a:p>
          <a:endParaRPr lang="ru-RU" sz="1800"/>
        </a:p>
      </dgm:t>
    </dgm:pt>
    <dgm:pt modelId="{5E912C81-4B03-4535-A917-9A492481AE58}">
      <dgm:prSet phldrT="[Текст]" custT="1"/>
      <dgm:spPr/>
      <dgm:t>
        <a:bodyPr/>
        <a:lstStyle/>
        <a:p>
          <a:r>
            <a:rPr lang="ru-RU" sz="1800" dirty="0" smtClean="0"/>
            <a:t>Растительные</a:t>
          </a:r>
          <a:endParaRPr lang="ru-RU" sz="1800" dirty="0"/>
        </a:p>
      </dgm:t>
    </dgm:pt>
    <dgm:pt modelId="{DB50B240-0B22-47D9-8A4A-5454208A2BFB}" type="parTrans" cxnId="{E83D415C-57AB-411B-BBF6-7320AD9454FD}">
      <dgm:prSet custT="1"/>
      <dgm:spPr/>
      <dgm:t>
        <a:bodyPr/>
        <a:lstStyle/>
        <a:p>
          <a:endParaRPr lang="ru-RU" sz="1800"/>
        </a:p>
      </dgm:t>
    </dgm:pt>
    <dgm:pt modelId="{3409B4E6-AF96-4C08-AC0C-43CA9F782F69}" type="sibTrans" cxnId="{E83D415C-57AB-411B-BBF6-7320AD9454FD}">
      <dgm:prSet/>
      <dgm:spPr/>
      <dgm:t>
        <a:bodyPr/>
        <a:lstStyle/>
        <a:p>
          <a:endParaRPr lang="ru-RU" sz="1800"/>
        </a:p>
      </dgm:t>
    </dgm:pt>
    <dgm:pt modelId="{DD5A9435-185F-4FA2-9006-98A78A69573B}">
      <dgm:prSet phldrT="[Текст]" custT="1"/>
      <dgm:spPr/>
      <dgm:t>
        <a:bodyPr/>
        <a:lstStyle/>
        <a:p>
          <a:r>
            <a:rPr lang="ru-RU" sz="1800" dirty="0" smtClean="0"/>
            <a:t>Объемистые</a:t>
          </a:r>
          <a:endParaRPr lang="ru-RU" sz="1800" dirty="0"/>
        </a:p>
      </dgm:t>
    </dgm:pt>
    <dgm:pt modelId="{ABE505CD-A0AD-4BCA-88C7-DBAE1CAB2947}" type="parTrans" cxnId="{F72459E5-CF04-4EF4-A4DA-DE6B9DBC8AC4}">
      <dgm:prSet custT="1"/>
      <dgm:spPr/>
      <dgm:t>
        <a:bodyPr/>
        <a:lstStyle/>
        <a:p>
          <a:endParaRPr lang="ru-RU" sz="1800"/>
        </a:p>
      </dgm:t>
    </dgm:pt>
    <dgm:pt modelId="{10BF705B-B239-4D12-B30A-1076A8064E5C}" type="sibTrans" cxnId="{F72459E5-CF04-4EF4-A4DA-DE6B9DBC8AC4}">
      <dgm:prSet/>
      <dgm:spPr/>
      <dgm:t>
        <a:bodyPr/>
        <a:lstStyle/>
        <a:p>
          <a:endParaRPr lang="ru-RU" sz="1800"/>
        </a:p>
      </dgm:t>
    </dgm:pt>
    <dgm:pt modelId="{40408C6C-3050-45D4-932F-D04D58CABD01}">
      <dgm:prSet phldrT="[Текст]" custT="1"/>
      <dgm:spPr/>
      <dgm:t>
        <a:bodyPr/>
        <a:lstStyle/>
        <a:p>
          <a:r>
            <a:rPr lang="ru-RU" sz="1800" dirty="0" smtClean="0"/>
            <a:t>Концентрированные</a:t>
          </a:r>
          <a:endParaRPr lang="ru-RU" sz="1800" dirty="0"/>
        </a:p>
      </dgm:t>
    </dgm:pt>
    <dgm:pt modelId="{EBF59C4A-ABDD-4FDC-BDCE-2D2D01F7164D}" type="parTrans" cxnId="{6B072F41-C00A-47B6-8844-86B33A68F2BF}">
      <dgm:prSet custT="1"/>
      <dgm:spPr/>
      <dgm:t>
        <a:bodyPr/>
        <a:lstStyle/>
        <a:p>
          <a:endParaRPr lang="ru-RU" sz="1800"/>
        </a:p>
      </dgm:t>
    </dgm:pt>
    <dgm:pt modelId="{4452D060-6029-4078-AC6C-B7BD953F85F6}" type="sibTrans" cxnId="{6B072F41-C00A-47B6-8844-86B33A68F2BF}">
      <dgm:prSet/>
      <dgm:spPr/>
      <dgm:t>
        <a:bodyPr/>
        <a:lstStyle/>
        <a:p>
          <a:endParaRPr lang="ru-RU" sz="1800"/>
        </a:p>
      </dgm:t>
    </dgm:pt>
    <dgm:pt modelId="{811CB681-59C5-491C-8AB4-15366A6CA974}">
      <dgm:prSet phldrT="[Текст]" custT="1"/>
      <dgm:spPr/>
      <dgm:t>
        <a:bodyPr/>
        <a:lstStyle/>
        <a:p>
          <a:r>
            <a:rPr lang="ru-RU" sz="1800" dirty="0" smtClean="0"/>
            <a:t>Животные</a:t>
          </a:r>
          <a:endParaRPr lang="ru-RU" sz="1800" dirty="0"/>
        </a:p>
      </dgm:t>
    </dgm:pt>
    <dgm:pt modelId="{BD1EC43A-AC3F-4104-B309-AFB05847B96B}" type="parTrans" cxnId="{5F3371AA-5B66-4FF4-B1BE-734F7E7C9583}">
      <dgm:prSet custT="1"/>
      <dgm:spPr/>
      <dgm:t>
        <a:bodyPr/>
        <a:lstStyle/>
        <a:p>
          <a:endParaRPr lang="ru-RU" sz="1800"/>
        </a:p>
      </dgm:t>
    </dgm:pt>
    <dgm:pt modelId="{069423A6-B258-47F7-B3AF-C3DCB9EA71DC}" type="sibTrans" cxnId="{5F3371AA-5B66-4FF4-B1BE-734F7E7C9583}">
      <dgm:prSet/>
      <dgm:spPr/>
      <dgm:t>
        <a:bodyPr/>
        <a:lstStyle/>
        <a:p>
          <a:endParaRPr lang="ru-RU" sz="1800"/>
        </a:p>
      </dgm:t>
    </dgm:pt>
    <dgm:pt modelId="{F751F0E4-993C-4550-A886-56856641E870}">
      <dgm:prSet phldrT="[Текст]" custT="1"/>
      <dgm:spPr/>
      <dgm:t>
        <a:bodyPr/>
        <a:lstStyle/>
        <a:p>
          <a:r>
            <a:rPr lang="ru-RU" sz="1800" dirty="0" smtClean="0"/>
            <a:t>Минеральные</a:t>
          </a:r>
          <a:endParaRPr lang="ru-RU" sz="1800" dirty="0"/>
        </a:p>
      </dgm:t>
    </dgm:pt>
    <dgm:pt modelId="{B243BAE1-2ED2-4D3D-8DB8-9B86A616FC44}" type="parTrans" cxnId="{664549D1-0549-4E5E-9CF1-FB24A0309167}">
      <dgm:prSet custT="1"/>
      <dgm:spPr/>
      <dgm:t>
        <a:bodyPr/>
        <a:lstStyle/>
        <a:p>
          <a:endParaRPr lang="ru-RU" sz="1800"/>
        </a:p>
      </dgm:t>
    </dgm:pt>
    <dgm:pt modelId="{07E53DE2-3F5E-4828-827D-FB0F7DB2FDFC}" type="sibTrans" cxnId="{664549D1-0549-4E5E-9CF1-FB24A0309167}">
      <dgm:prSet/>
      <dgm:spPr/>
      <dgm:t>
        <a:bodyPr/>
        <a:lstStyle/>
        <a:p>
          <a:endParaRPr lang="ru-RU" sz="1800"/>
        </a:p>
      </dgm:t>
    </dgm:pt>
    <dgm:pt modelId="{E11A6A7A-F904-49DE-AC3F-C993DADB37EC}">
      <dgm:prSet phldrT="[Текст]" custT="1"/>
      <dgm:spPr/>
      <dgm:t>
        <a:bodyPr/>
        <a:lstStyle/>
        <a:p>
          <a:r>
            <a:rPr lang="ru-RU" sz="1800" dirty="0" smtClean="0"/>
            <a:t>Отходы технических производств</a:t>
          </a:r>
          <a:endParaRPr lang="ru-RU" sz="1800" dirty="0"/>
        </a:p>
      </dgm:t>
    </dgm:pt>
    <dgm:pt modelId="{D5C733BF-99AB-4DBA-BDA5-12379B9C3ECC}" type="parTrans" cxnId="{CDFC47F3-52F0-4D46-9E10-85F1EE972843}">
      <dgm:prSet custT="1"/>
      <dgm:spPr/>
      <dgm:t>
        <a:bodyPr/>
        <a:lstStyle/>
        <a:p>
          <a:endParaRPr lang="ru-RU" sz="1800"/>
        </a:p>
      </dgm:t>
    </dgm:pt>
    <dgm:pt modelId="{8F6E5B0F-CD5A-470D-8D0C-D308912238A9}" type="sibTrans" cxnId="{CDFC47F3-52F0-4D46-9E10-85F1EE972843}">
      <dgm:prSet/>
      <dgm:spPr/>
      <dgm:t>
        <a:bodyPr/>
        <a:lstStyle/>
        <a:p>
          <a:endParaRPr lang="ru-RU" sz="1800"/>
        </a:p>
      </dgm:t>
    </dgm:pt>
    <dgm:pt modelId="{E3155537-D19C-403B-9CE7-89E53FAC1D82}" type="pres">
      <dgm:prSet presAssocID="{8E245DF9-E5D5-497F-B590-B6E83DECEF4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B1763D-D620-4751-B71C-3EFA3B99CA0D}" type="pres">
      <dgm:prSet presAssocID="{1C47D95C-85B7-43C5-BF9F-C70CB85B3C91}" presName="root1" presStyleCnt="0"/>
      <dgm:spPr/>
    </dgm:pt>
    <dgm:pt modelId="{50C0A28F-DB80-47E5-9110-36E3221AFCE6}" type="pres">
      <dgm:prSet presAssocID="{1C47D95C-85B7-43C5-BF9F-C70CB85B3C9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97BA43-4F15-41B5-BBEA-89FEAEFEB1FE}" type="pres">
      <dgm:prSet presAssocID="{1C47D95C-85B7-43C5-BF9F-C70CB85B3C91}" presName="level2hierChild" presStyleCnt="0"/>
      <dgm:spPr/>
    </dgm:pt>
    <dgm:pt modelId="{2406C4D5-2CDB-476F-BB63-09970E05617C}" type="pres">
      <dgm:prSet presAssocID="{DB50B240-0B22-47D9-8A4A-5454208A2BFB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546E71E4-4A0F-4BEE-983B-FC38AFF6EC0B}" type="pres">
      <dgm:prSet presAssocID="{DB50B240-0B22-47D9-8A4A-5454208A2BFB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C0F882B-F1BE-4986-A9BD-8EBA0DCB4281}" type="pres">
      <dgm:prSet presAssocID="{5E912C81-4B03-4535-A917-9A492481AE58}" presName="root2" presStyleCnt="0"/>
      <dgm:spPr/>
    </dgm:pt>
    <dgm:pt modelId="{C8FED71F-D640-4E6C-B158-59FD5796B931}" type="pres">
      <dgm:prSet presAssocID="{5E912C81-4B03-4535-A917-9A492481AE58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CAEE67-E5FD-4B45-91D6-11035E3CFA82}" type="pres">
      <dgm:prSet presAssocID="{5E912C81-4B03-4535-A917-9A492481AE58}" presName="level3hierChild" presStyleCnt="0"/>
      <dgm:spPr/>
    </dgm:pt>
    <dgm:pt modelId="{047A3F39-4C45-466A-828A-A98EF541C0B6}" type="pres">
      <dgm:prSet presAssocID="{ABE505CD-A0AD-4BCA-88C7-DBAE1CAB2947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4A2C6B8C-E2FA-4198-BD8A-013A0034AE50}" type="pres">
      <dgm:prSet presAssocID="{ABE505CD-A0AD-4BCA-88C7-DBAE1CAB2947}" presName="connTx" presStyleLbl="parChTrans1D3" presStyleIdx="0" presStyleCnt="2"/>
      <dgm:spPr/>
      <dgm:t>
        <a:bodyPr/>
        <a:lstStyle/>
        <a:p>
          <a:endParaRPr lang="ru-RU"/>
        </a:p>
      </dgm:t>
    </dgm:pt>
    <dgm:pt modelId="{80B9A27E-5043-4208-A5CD-5261613E499F}" type="pres">
      <dgm:prSet presAssocID="{DD5A9435-185F-4FA2-9006-98A78A69573B}" presName="root2" presStyleCnt="0"/>
      <dgm:spPr/>
    </dgm:pt>
    <dgm:pt modelId="{2F427256-39FD-46F1-ABE8-322428E24945}" type="pres">
      <dgm:prSet presAssocID="{DD5A9435-185F-4FA2-9006-98A78A69573B}" presName="LevelTwoTextNode" presStyleLbl="node3" presStyleIdx="0" presStyleCnt="2" custScaleX="1355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1AC40E-4584-4F02-97E8-CE9AC69649D7}" type="pres">
      <dgm:prSet presAssocID="{DD5A9435-185F-4FA2-9006-98A78A69573B}" presName="level3hierChild" presStyleCnt="0"/>
      <dgm:spPr/>
    </dgm:pt>
    <dgm:pt modelId="{43DAAFD1-BF5D-47FC-8D64-6F2439C76B1F}" type="pres">
      <dgm:prSet presAssocID="{EBF59C4A-ABDD-4FDC-BDCE-2D2D01F7164D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76E445F2-3607-4AD4-8B4A-A7CAFDD8E51B}" type="pres">
      <dgm:prSet presAssocID="{EBF59C4A-ABDD-4FDC-BDCE-2D2D01F7164D}" presName="connTx" presStyleLbl="parChTrans1D3" presStyleIdx="1" presStyleCnt="2"/>
      <dgm:spPr/>
      <dgm:t>
        <a:bodyPr/>
        <a:lstStyle/>
        <a:p>
          <a:endParaRPr lang="ru-RU"/>
        </a:p>
      </dgm:t>
    </dgm:pt>
    <dgm:pt modelId="{D7E4FBAE-0228-4DFE-8AD7-899E1EF38D9A}" type="pres">
      <dgm:prSet presAssocID="{40408C6C-3050-45D4-932F-D04D58CABD01}" presName="root2" presStyleCnt="0"/>
      <dgm:spPr/>
    </dgm:pt>
    <dgm:pt modelId="{689F790A-1F0A-4F3D-B20C-ADC3EF217E84}" type="pres">
      <dgm:prSet presAssocID="{40408C6C-3050-45D4-932F-D04D58CABD01}" presName="LevelTwoTextNode" presStyleLbl="node3" presStyleIdx="1" presStyleCnt="2" custScaleX="1355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8B33D8-9917-4D7A-8E0B-BEB21B92CC3D}" type="pres">
      <dgm:prSet presAssocID="{40408C6C-3050-45D4-932F-D04D58CABD01}" presName="level3hierChild" presStyleCnt="0"/>
      <dgm:spPr/>
    </dgm:pt>
    <dgm:pt modelId="{5ED852D6-FA6E-4A4D-9D99-3B8100F4AAA0}" type="pres">
      <dgm:prSet presAssocID="{BD1EC43A-AC3F-4104-B309-AFB05847B96B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7596AFDF-DFAE-4296-B534-C50404AFA176}" type="pres">
      <dgm:prSet presAssocID="{BD1EC43A-AC3F-4104-B309-AFB05847B96B}" presName="connTx" presStyleLbl="parChTrans1D2" presStyleIdx="1" presStyleCnt="4"/>
      <dgm:spPr/>
      <dgm:t>
        <a:bodyPr/>
        <a:lstStyle/>
        <a:p>
          <a:endParaRPr lang="ru-RU"/>
        </a:p>
      </dgm:t>
    </dgm:pt>
    <dgm:pt modelId="{99DF548F-C9CC-4F6A-923F-41B68152310D}" type="pres">
      <dgm:prSet presAssocID="{811CB681-59C5-491C-8AB4-15366A6CA974}" presName="root2" presStyleCnt="0"/>
      <dgm:spPr/>
    </dgm:pt>
    <dgm:pt modelId="{D28F285E-56B5-4E8E-B0C4-DA969DC8962C}" type="pres">
      <dgm:prSet presAssocID="{811CB681-59C5-491C-8AB4-15366A6CA974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AF1074-4020-4EE4-8FE8-6C62D827E398}" type="pres">
      <dgm:prSet presAssocID="{811CB681-59C5-491C-8AB4-15366A6CA974}" presName="level3hierChild" presStyleCnt="0"/>
      <dgm:spPr/>
    </dgm:pt>
    <dgm:pt modelId="{B3FB3E53-A4C4-418A-BDBC-CF602B4DF40A}" type="pres">
      <dgm:prSet presAssocID="{B243BAE1-2ED2-4D3D-8DB8-9B86A616FC44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303121C8-C24B-4CCF-961F-7B3A6C379176}" type="pres">
      <dgm:prSet presAssocID="{B243BAE1-2ED2-4D3D-8DB8-9B86A616FC44}" presName="connTx" presStyleLbl="parChTrans1D2" presStyleIdx="2" presStyleCnt="4"/>
      <dgm:spPr/>
      <dgm:t>
        <a:bodyPr/>
        <a:lstStyle/>
        <a:p>
          <a:endParaRPr lang="ru-RU"/>
        </a:p>
      </dgm:t>
    </dgm:pt>
    <dgm:pt modelId="{E11CB3DE-9D1C-4373-A34D-2A8E97980E83}" type="pres">
      <dgm:prSet presAssocID="{F751F0E4-993C-4550-A886-56856641E870}" presName="root2" presStyleCnt="0"/>
      <dgm:spPr/>
    </dgm:pt>
    <dgm:pt modelId="{5E901AAC-D009-4ED2-8B17-55F27CAF336E}" type="pres">
      <dgm:prSet presAssocID="{F751F0E4-993C-4550-A886-56856641E870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EDBF74-EC32-4804-8748-8373C79A0C08}" type="pres">
      <dgm:prSet presAssocID="{F751F0E4-993C-4550-A886-56856641E870}" presName="level3hierChild" presStyleCnt="0"/>
      <dgm:spPr/>
    </dgm:pt>
    <dgm:pt modelId="{AF6EB597-0745-4AF6-97E3-C82E342C9A24}" type="pres">
      <dgm:prSet presAssocID="{D5C733BF-99AB-4DBA-BDA5-12379B9C3ECC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0DD7492C-9047-4F2C-92E8-486449B10FAB}" type="pres">
      <dgm:prSet presAssocID="{D5C733BF-99AB-4DBA-BDA5-12379B9C3EC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0F5768FC-EC80-4657-9A6C-A766824817FC}" type="pres">
      <dgm:prSet presAssocID="{E11A6A7A-F904-49DE-AC3F-C993DADB37EC}" presName="root2" presStyleCnt="0"/>
      <dgm:spPr/>
    </dgm:pt>
    <dgm:pt modelId="{1725EB8E-AE66-4384-91F4-05C9E52CA4C7}" type="pres">
      <dgm:prSet presAssocID="{E11A6A7A-F904-49DE-AC3F-C993DADB37EC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CF4251-863D-429A-87CE-EFEB308DA719}" type="pres">
      <dgm:prSet presAssocID="{E11A6A7A-F904-49DE-AC3F-C993DADB37EC}" presName="level3hierChild" presStyleCnt="0"/>
      <dgm:spPr/>
    </dgm:pt>
  </dgm:ptLst>
  <dgm:cxnLst>
    <dgm:cxn modelId="{D54B00C9-2FE1-423B-AFA1-9C5E130A4CB3}" type="presOf" srcId="{D5C733BF-99AB-4DBA-BDA5-12379B9C3ECC}" destId="{AF6EB597-0745-4AF6-97E3-C82E342C9A24}" srcOrd="0" destOrd="0" presId="urn:microsoft.com/office/officeart/2005/8/layout/hierarchy2"/>
    <dgm:cxn modelId="{C3E554E5-57F7-45D0-A9D9-481A18328B80}" type="presOf" srcId="{DB50B240-0B22-47D9-8A4A-5454208A2BFB}" destId="{546E71E4-4A0F-4BEE-983B-FC38AFF6EC0B}" srcOrd="1" destOrd="0" presId="urn:microsoft.com/office/officeart/2005/8/layout/hierarchy2"/>
    <dgm:cxn modelId="{6B072F41-C00A-47B6-8844-86B33A68F2BF}" srcId="{5E912C81-4B03-4535-A917-9A492481AE58}" destId="{40408C6C-3050-45D4-932F-D04D58CABD01}" srcOrd="1" destOrd="0" parTransId="{EBF59C4A-ABDD-4FDC-BDCE-2D2D01F7164D}" sibTransId="{4452D060-6029-4078-AC6C-B7BD953F85F6}"/>
    <dgm:cxn modelId="{CD1DFC39-AD38-4B3B-B54A-93814B4D0E26}" type="presOf" srcId="{EBF59C4A-ABDD-4FDC-BDCE-2D2D01F7164D}" destId="{76E445F2-3607-4AD4-8B4A-A7CAFDD8E51B}" srcOrd="1" destOrd="0" presId="urn:microsoft.com/office/officeart/2005/8/layout/hierarchy2"/>
    <dgm:cxn modelId="{8D0BF0DE-8D66-4368-BB25-21B1C7B135BB}" type="presOf" srcId="{B243BAE1-2ED2-4D3D-8DB8-9B86A616FC44}" destId="{B3FB3E53-A4C4-418A-BDBC-CF602B4DF40A}" srcOrd="0" destOrd="0" presId="urn:microsoft.com/office/officeart/2005/8/layout/hierarchy2"/>
    <dgm:cxn modelId="{3F29F761-3D17-473B-96D0-2ABFFD3DC097}" type="presOf" srcId="{DD5A9435-185F-4FA2-9006-98A78A69573B}" destId="{2F427256-39FD-46F1-ABE8-322428E24945}" srcOrd="0" destOrd="0" presId="urn:microsoft.com/office/officeart/2005/8/layout/hierarchy2"/>
    <dgm:cxn modelId="{E9EF1357-56A2-4E4D-AF59-A3C1E93B9416}" type="presOf" srcId="{EBF59C4A-ABDD-4FDC-BDCE-2D2D01F7164D}" destId="{43DAAFD1-BF5D-47FC-8D64-6F2439C76B1F}" srcOrd="0" destOrd="0" presId="urn:microsoft.com/office/officeart/2005/8/layout/hierarchy2"/>
    <dgm:cxn modelId="{C4875A3C-242A-4F19-8DD6-9E7A41FE087B}" type="presOf" srcId="{BD1EC43A-AC3F-4104-B309-AFB05847B96B}" destId="{5ED852D6-FA6E-4A4D-9D99-3B8100F4AAA0}" srcOrd="0" destOrd="0" presId="urn:microsoft.com/office/officeart/2005/8/layout/hierarchy2"/>
    <dgm:cxn modelId="{7C5D83C5-8779-40A4-BF76-432E2EB2C56E}" type="presOf" srcId="{40408C6C-3050-45D4-932F-D04D58CABD01}" destId="{689F790A-1F0A-4F3D-B20C-ADC3EF217E84}" srcOrd="0" destOrd="0" presId="urn:microsoft.com/office/officeart/2005/8/layout/hierarchy2"/>
    <dgm:cxn modelId="{664549D1-0549-4E5E-9CF1-FB24A0309167}" srcId="{1C47D95C-85B7-43C5-BF9F-C70CB85B3C91}" destId="{F751F0E4-993C-4550-A886-56856641E870}" srcOrd="2" destOrd="0" parTransId="{B243BAE1-2ED2-4D3D-8DB8-9B86A616FC44}" sibTransId="{07E53DE2-3F5E-4828-827D-FB0F7DB2FDFC}"/>
    <dgm:cxn modelId="{F72459E5-CF04-4EF4-A4DA-DE6B9DBC8AC4}" srcId="{5E912C81-4B03-4535-A917-9A492481AE58}" destId="{DD5A9435-185F-4FA2-9006-98A78A69573B}" srcOrd="0" destOrd="0" parTransId="{ABE505CD-A0AD-4BCA-88C7-DBAE1CAB2947}" sibTransId="{10BF705B-B239-4D12-B30A-1076A8064E5C}"/>
    <dgm:cxn modelId="{AE742354-B03B-4DD9-B62C-009505B8FF00}" type="presOf" srcId="{1C47D95C-85B7-43C5-BF9F-C70CB85B3C91}" destId="{50C0A28F-DB80-47E5-9110-36E3221AFCE6}" srcOrd="0" destOrd="0" presId="urn:microsoft.com/office/officeart/2005/8/layout/hierarchy2"/>
    <dgm:cxn modelId="{7991CF4E-BE95-4F50-9AC0-CA025ACF05C7}" type="presOf" srcId="{ABE505CD-A0AD-4BCA-88C7-DBAE1CAB2947}" destId="{4A2C6B8C-E2FA-4198-BD8A-013A0034AE50}" srcOrd="1" destOrd="0" presId="urn:microsoft.com/office/officeart/2005/8/layout/hierarchy2"/>
    <dgm:cxn modelId="{72515684-ABB2-4C9F-B5EC-251161312FE9}" type="presOf" srcId="{BD1EC43A-AC3F-4104-B309-AFB05847B96B}" destId="{7596AFDF-DFAE-4296-B534-C50404AFA176}" srcOrd="1" destOrd="0" presId="urn:microsoft.com/office/officeart/2005/8/layout/hierarchy2"/>
    <dgm:cxn modelId="{CDFC47F3-52F0-4D46-9E10-85F1EE972843}" srcId="{1C47D95C-85B7-43C5-BF9F-C70CB85B3C91}" destId="{E11A6A7A-F904-49DE-AC3F-C993DADB37EC}" srcOrd="3" destOrd="0" parTransId="{D5C733BF-99AB-4DBA-BDA5-12379B9C3ECC}" sibTransId="{8F6E5B0F-CD5A-470D-8D0C-D308912238A9}"/>
    <dgm:cxn modelId="{5F3371AA-5B66-4FF4-B1BE-734F7E7C9583}" srcId="{1C47D95C-85B7-43C5-BF9F-C70CB85B3C91}" destId="{811CB681-59C5-491C-8AB4-15366A6CA974}" srcOrd="1" destOrd="0" parTransId="{BD1EC43A-AC3F-4104-B309-AFB05847B96B}" sibTransId="{069423A6-B258-47F7-B3AF-C3DCB9EA71DC}"/>
    <dgm:cxn modelId="{D8A83D96-943D-4946-92B3-5DD692B549AD}" srcId="{8E245DF9-E5D5-497F-B590-B6E83DECEF4E}" destId="{1C47D95C-85B7-43C5-BF9F-C70CB85B3C91}" srcOrd="0" destOrd="0" parTransId="{E22DC2E2-B067-493E-A45A-91CFC1A8CD6C}" sibTransId="{D98E8A18-58C2-4CBF-8F35-C7C1ECC0E255}"/>
    <dgm:cxn modelId="{13814D03-2963-4071-BCE5-8D443F1C4446}" type="presOf" srcId="{DB50B240-0B22-47D9-8A4A-5454208A2BFB}" destId="{2406C4D5-2CDB-476F-BB63-09970E05617C}" srcOrd="0" destOrd="0" presId="urn:microsoft.com/office/officeart/2005/8/layout/hierarchy2"/>
    <dgm:cxn modelId="{3D85E219-EE17-4E1A-805E-3420FA05FACF}" type="presOf" srcId="{5E912C81-4B03-4535-A917-9A492481AE58}" destId="{C8FED71F-D640-4E6C-B158-59FD5796B931}" srcOrd="0" destOrd="0" presId="urn:microsoft.com/office/officeart/2005/8/layout/hierarchy2"/>
    <dgm:cxn modelId="{6D502776-9738-4916-9361-239C6E20CADC}" type="presOf" srcId="{ABE505CD-A0AD-4BCA-88C7-DBAE1CAB2947}" destId="{047A3F39-4C45-466A-828A-A98EF541C0B6}" srcOrd="0" destOrd="0" presId="urn:microsoft.com/office/officeart/2005/8/layout/hierarchy2"/>
    <dgm:cxn modelId="{498A5A7E-E272-4D68-8621-481D49A7D6C5}" type="presOf" srcId="{811CB681-59C5-491C-8AB4-15366A6CA974}" destId="{D28F285E-56B5-4E8E-B0C4-DA969DC8962C}" srcOrd="0" destOrd="0" presId="urn:microsoft.com/office/officeart/2005/8/layout/hierarchy2"/>
    <dgm:cxn modelId="{6CDFE373-F94E-4605-ADB4-2F463E19441B}" type="presOf" srcId="{8E245DF9-E5D5-497F-B590-B6E83DECEF4E}" destId="{E3155537-D19C-403B-9CE7-89E53FAC1D82}" srcOrd="0" destOrd="0" presId="urn:microsoft.com/office/officeart/2005/8/layout/hierarchy2"/>
    <dgm:cxn modelId="{E83D415C-57AB-411B-BBF6-7320AD9454FD}" srcId="{1C47D95C-85B7-43C5-BF9F-C70CB85B3C91}" destId="{5E912C81-4B03-4535-A917-9A492481AE58}" srcOrd="0" destOrd="0" parTransId="{DB50B240-0B22-47D9-8A4A-5454208A2BFB}" sibTransId="{3409B4E6-AF96-4C08-AC0C-43CA9F782F69}"/>
    <dgm:cxn modelId="{A086E916-AC16-4948-8618-8FDCD9476B7D}" type="presOf" srcId="{F751F0E4-993C-4550-A886-56856641E870}" destId="{5E901AAC-D009-4ED2-8B17-55F27CAF336E}" srcOrd="0" destOrd="0" presId="urn:microsoft.com/office/officeart/2005/8/layout/hierarchy2"/>
    <dgm:cxn modelId="{E566A1D0-F1DB-4363-907C-197E8823B355}" type="presOf" srcId="{D5C733BF-99AB-4DBA-BDA5-12379B9C3ECC}" destId="{0DD7492C-9047-4F2C-92E8-486449B10FAB}" srcOrd="1" destOrd="0" presId="urn:microsoft.com/office/officeart/2005/8/layout/hierarchy2"/>
    <dgm:cxn modelId="{E513CA2C-52AC-40A3-B4D3-BAAD4C81295A}" type="presOf" srcId="{B243BAE1-2ED2-4D3D-8DB8-9B86A616FC44}" destId="{303121C8-C24B-4CCF-961F-7B3A6C379176}" srcOrd="1" destOrd="0" presId="urn:microsoft.com/office/officeart/2005/8/layout/hierarchy2"/>
    <dgm:cxn modelId="{6D499EDD-967F-40B2-A355-D7BBE17BB5B9}" type="presOf" srcId="{E11A6A7A-F904-49DE-AC3F-C993DADB37EC}" destId="{1725EB8E-AE66-4384-91F4-05C9E52CA4C7}" srcOrd="0" destOrd="0" presId="urn:microsoft.com/office/officeart/2005/8/layout/hierarchy2"/>
    <dgm:cxn modelId="{287B9AAE-35FD-48D1-A55D-3FA7A1A5D7C9}" type="presParOf" srcId="{E3155537-D19C-403B-9CE7-89E53FAC1D82}" destId="{67B1763D-D620-4751-B71C-3EFA3B99CA0D}" srcOrd="0" destOrd="0" presId="urn:microsoft.com/office/officeart/2005/8/layout/hierarchy2"/>
    <dgm:cxn modelId="{66FA9046-0927-41B1-8BCC-7CACBA0549E5}" type="presParOf" srcId="{67B1763D-D620-4751-B71C-3EFA3B99CA0D}" destId="{50C0A28F-DB80-47E5-9110-36E3221AFCE6}" srcOrd="0" destOrd="0" presId="urn:microsoft.com/office/officeart/2005/8/layout/hierarchy2"/>
    <dgm:cxn modelId="{1123A7B3-7179-4743-8DF1-86898991EE25}" type="presParOf" srcId="{67B1763D-D620-4751-B71C-3EFA3B99CA0D}" destId="{1897BA43-4F15-41B5-BBEA-89FEAEFEB1FE}" srcOrd="1" destOrd="0" presId="urn:microsoft.com/office/officeart/2005/8/layout/hierarchy2"/>
    <dgm:cxn modelId="{221B11BF-32AC-464B-9784-0C48543091DA}" type="presParOf" srcId="{1897BA43-4F15-41B5-BBEA-89FEAEFEB1FE}" destId="{2406C4D5-2CDB-476F-BB63-09970E05617C}" srcOrd="0" destOrd="0" presId="urn:microsoft.com/office/officeart/2005/8/layout/hierarchy2"/>
    <dgm:cxn modelId="{7F39F2B7-7CE3-49C8-8EFE-3CF663E24FC5}" type="presParOf" srcId="{2406C4D5-2CDB-476F-BB63-09970E05617C}" destId="{546E71E4-4A0F-4BEE-983B-FC38AFF6EC0B}" srcOrd="0" destOrd="0" presId="urn:microsoft.com/office/officeart/2005/8/layout/hierarchy2"/>
    <dgm:cxn modelId="{DEDCD2D8-C47E-4276-8685-C20D1A4A5DEF}" type="presParOf" srcId="{1897BA43-4F15-41B5-BBEA-89FEAEFEB1FE}" destId="{1C0F882B-F1BE-4986-A9BD-8EBA0DCB4281}" srcOrd="1" destOrd="0" presId="urn:microsoft.com/office/officeart/2005/8/layout/hierarchy2"/>
    <dgm:cxn modelId="{86F6EEBF-BB17-46DF-BFEF-6666AEA5F0D3}" type="presParOf" srcId="{1C0F882B-F1BE-4986-A9BD-8EBA0DCB4281}" destId="{C8FED71F-D640-4E6C-B158-59FD5796B931}" srcOrd="0" destOrd="0" presId="urn:microsoft.com/office/officeart/2005/8/layout/hierarchy2"/>
    <dgm:cxn modelId="{70AC39E5-C5DE-44B1-A4FC-8D69C20839EE}" type="presParOf" srcId="{1C0F882B-F1BE-4986-A9BD-8EBA0DCB4281}" destId="{73CAEE67-E5FD-4B45-91D6-11035E3CFA82}" srcOrd="1" destOrd="0" presId="urn:microsoft.com/office/officeart/2005/8/layout/hierarchy2"/>
    <dgm:cxn modelId="{0EA93ED3-779E-470D-9BC1-A3E007117853}" type="presParOf" srcId="{73CAEE67-E5FD-4B45-91D6-11035E3CFA82}" destId="{047A3F39-4C45-466A-828A-A98EF541C0B6}" srcOrd="0" destOrd="0" presId="urn:microsoft.com/office/officeart/2005/8/layout/hierarchy2"/>
    <dgm:cxn modelId="{7BB155E0-5B12-486E-8C07-530E792E52B8}" type="presParOf" srcId="{047A3F39-4C45-466A-828A-A98EF541C0B6}" destId="{4A2C6B8C-E2FA-4198-BD8A-013A0034AE50}" srcOrd="0" destOrd="0" presId="urn:microsoft.com/office/officeart/2005/8/layout/hierarchy2"/>
    <dgm:cxn modelId="{80C142AA-1FA5-4AF6-9213-DE3AC48AC5A7}" type="presParOf" srcId="{73CAEE67-E5FD-4B45-91D6-11035E3CFA82}" destId="{80B9A27E-5043-4208-A5CD-5261613E499F}" srcOrd="1" destOrd="0" presId="urn:microsoft.com/office/officeart/2005/8/layout/hierarchy2"/>
    <dgm:cxn modelId="{E2CEFA35-7146-409E-9BD1-424633817139}" type="presParOf" srcId="{80B9A27E-5043-4208-A5CD-5261613E499F}" destId="{2F427256-39FD-46F1-ABE8-322428E24945}" srcOrd="0" destOrd="0" presId="urn:microsoft.com/office/officeart/2005/8/layout/hierarchy2"/>
    <dgm:cxn modelId="{5644A849-316F-4D86-919A-76E3B43B0E09}" type="presParOf" srcId="{80B9A27E-5043-4208-A5CD-5261613E499F}" destId="{B91AC40E-4584-4F02-97E8-CE9AC69649D7}" srcOrd="1" destOrd="0" presId="urn:microsoft.com/office/officeart/2005/8/layout/hierarchy2"/>
    <dgm:cxn modelId="{59CD47C2-B1D9-4547-B0B9-1ED093BC150A}" type="presParOf" srcId="{73CAEE67-E5FD-4B45-91D6-11035E3CFA82}" destId="{43DAAFD1-BF5D-47FC-8D64-6F2439C76B1F}" srcOrd="2" destOrd="0" presId="urn:microsoft.com/office/officeart/2005/8/layout/hierarchy2"/>
    <dgm:cxn modelId="{157E51AE-F15A-47BC-B509-7142AA347EE3}" type="presParOf" srcId="{43DAAFD1-BF5D-47FC-8D64-6F2439C76B1F}" destId="{76E445F2-3607-4AD4-8B4A-A7CAFDD8E51B}" srcOrd="0" destOrd="0" presId="urn:microsoft.com/office/officeart/2005/8/layout/hierarchy2"/>
    <dgm:cxn modelId="{EB38B491-D605-4F12-B4BE-82F345E3D080}" type="presParOf" srcId="{73CAEE67-E5FD-4B45-91D6-11035E3CFA82}" destId="{D7E4FBAE-0228-4DFE-8AD7-899E1EF38D9A}" srcOrd="3" destOrd="0" presId="urn:microsoft.com/office/officeart/2005/8/layout/hierarchy2"/>
    <dgm:cxn modelId="{E3E82753-7316-41C7-A307-1C954ED4E157}" type="presParOf" srcId="{D7E4FBAE-0228-4DFE-8AD7-899E1EF38D9A}" destId="{689F790A-1F0A-4F3D-B20C-ADC3EF217E84}" srcOrd="0" destOrd="0" presId="urn:microsoft.com/office/officeart/2005/8/layout/hierarchy2"/>
    <dgm:cxn modelId="{F65A41C0-A14A-4D17-922F-08A8C876C069}" type="presParOf" srcId="{D7E4FBAE-0228-4DFE-8AD7-899E1EF38D9A}" destId="{CF8B33D8-9917-4D7A-8E0B-BEB21B92CC3D}" srcOrd="1" destOrd="0" presId="urn:microsoft.com/office/officeart/2005/8/layout/hierarchy2"/>
    <dgm:cxn modelId="{101CE042-AEE9-4FAE-9FDF-F7C2939D08BC}" type="presParOf" srcId="{1897BA43-4F15-41B5-BBEA-89FEAEFEB1FE}" destId="{5ED852D6-FA6E-4A4D-9D99-3B8100F4AAA0}" srcOrd="2" destOrd="0" presId="urn:microsoft.com/office/officeart/2005/8/layout/hierarchy2"/>
    <dgm:cxn modelId="{F8420EC6-BB81-4443-9F3A-D4F15A33755C}" type="presParOf" srcId="{5ED852D6-FA6E-4A4D-9D99-3B8100F4AAA0}" destId="{7596AFDF-DFAE-4296-B534-C50404AFA176}" srcOrd="0" destOrd="0" presId="urn:microsoft.com/office/officeart/2005/8/layout/hierarchy2"/>
    <dgm:cxn modelId="{FE9A24F6-C3A1-4E43-9F2A-D5F4B5437ED6}" type="presParOf" srcId="{1897BA43-4F15-41B5-BBEA-89FEAEFEB1FE}" destId="{99DF548F-C9CC-4F6A-923F-41B68152310D}" srcOrd="3" destOrd="0" presId="urn:microsoft.com/office/officeart/2005/8/layout/hierarchy2"/>
    <dgm:cxn modelId="{70FD776E-2860-4E26-906F-DE2766F59B39}" type="presParOf" srcId="{99DF548F-C9CC-4F6A-923F-41B68152310D}" destId="{D28F285E-56B5-4E8E-B0C4-DA969DC8962C}" srcOrd="0" destOrd="0" presId="urn:microsoft.com/office/officeart/2005/8/layout/hierarchy2"/>
    <dgm:cxn modelId="{CF2AE406-B7C6-4D60-8945-B0014CC3FEB0}" type="presParOf" srcId="{99DF548F-C9CC-4F6A-923F-41B68152310D}" destId="{D9AF1074-4020-4EE4-8FE8-6C62D827E398}" srcOrd="1" destOrd="0" presId="urn:microsoft.com/office/officeart/2005/8/layout/hierarchy2"/>
    <dgm:cxn modelId="{062D3B9C-C0AA-4104-87D3-D53A6F33F165}" type="presParOf" srcId="{1897BA43-4F15-41B5-BBEA-89FEAEFEB1FE}" destId="{B3FB3E53-A4C4-418A-BDBC-CF602B4DF40A}" srcOrd="4" destOrd="0" presId="urn:microsoft.com/office/officeart/2005/8/layout/hierarchy2"/>
    <dgm:cxn modelId="{1B13B6B0-8C8B-4F7F-A4A7-BEE4518AC05A}" type="presParOf" srcId="{B3FB3E53-A4C4-418A-BDBC-CF602B4DF40A}" destId="{303121C8-C24B-4CCF-961F-7B3A6C379176}" srcOrd="0" destOrd="0" presId="urn:microsoft.com/office/officeart/2005/8/layout/hierarchy2"/>
    <dgm:cxn modelId="{5A13266C-11B0-4331-9F9A-E723951674FA}" type="presParOf" srcId="{1897BA43-4F15-41B5-BBEA-89FEAEFEB1FE}" destId="{E11CB3DE-9D1C-4373-A34D-2A8E97980E83}" srcOrd="5" destOrd="0" presId="urn:microsoft.com/office/officeart/2005/8/layout/hierarchy2"/>
    <dgm:cxn modelId="{B4449F88-F3AE-4D9F-AE80-3207D15E36E0}" type="presParOf" srcId="{E11CB3DE-9D1C-4373-A34D-2A8E97980E83}" destId="{5E901AAC-D009-4ED2-8B17-55F27CAF336E}" srcOrd="0" destOrd="0" presId="urn:microsoft.com/office/officeart/2005/8/layout/hierarchy2"/>
    <dgm:cxn modelId="{A0400096-2F63-4BB2-AD95-77C2AB11EE82}" type="presParOf" srcId="{E11CB3DE-9D1C-4373-A34D-2A8E97980E83}" destId="{8FEDBF74-EC32-4804-8748-8373C79A0C08}" srcOrd="1" destOrd="0" presId="urn:microsoft.com/office/officeart/2005/8/layout/hierarchy2"/>
    <dgm:cxn modelId="{A78667B8-93E0-4972-BE4C-96B67B971FDA}" type="presParOf" srcId="{1897BA43-4F15-41B5-BBEA-89FEAEFEB1FE}" destId="{AF6EB597-0745-4AF6-97E3-C82E342C9A24}" srcOrd="6" destOrd="0" presId="urn:microsoft.com/office/officeart/2005/8/layout/hierarchy2"/>
    <dgm:cxn modelId="{3C88D880-E88E-4DD4-B185-7B4DFCEA566D}" type="presParOf" srcId="{AF6EB597-0745-4AF6-97E3-C82E342C9A24}" destId="{0DD7492C-9047-4F2C-92E8-486449B10FAB}" srcOrd="0" destOrd="0" presId="urn:microsoft.com/office/officeart/2005/8/layout/hierarchy2"/>
    <dgm:cxn modelId="{3C08CAC7-214C-4B2A-AAFF-9ADC1C6C76D8}" type="presParOf" srcId="{1897BA43-4F15-41B5-BBEA-89FEAEFEB1FE}" destId="{0F5768FC-EC80-4657-9A6C-A766824817FC}" srcOrd="7" destOrd="0" presId="urn:microsoft.com/office/officeart/2005/8/layout/hierarchy2"/>
    <dgm:cxn modelId="{C8F9708F-BABF-438B-8A8E-922335300700}" type="presParOf" srcId="{0F5768FC-EC80-4657-9A6C-A766824817FC}" destId="{1725EB8E-AE66-4384-91F4-05C9E52CA4C7}" srcOrd="0" destOrd="0" presId="urn:microsoft.com/office/officeart/2005/8/layout/hierarchy2"/>
    <dgm:cxn modelId="{93B1D758-6306-4FAA-AE57-2C0684EDE268}" type="presParOf" srcId="{0F5768FC-EC80-4657-9A6C-A766824817FC}" destId="{C3CF4251-863D-429A-87CE-EFEB308DA71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9A3241-9875-4E23-B869-32C95660F934}" type="doc">
      <dgm:prSet loTypeId="urn:microsoft.com/office/officeart/2005/8/layout/hierarchy4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D4FDD37-8CAA-4873-8701-D8BC255C5CCC}">
      <dgm:prSet phldrT="[Текст]"/>
      <dgm:spPr/>
      <dgm:t>
        <a:bodyPr/>
        <a:lstStyle/>
        <a:p>
          <a:pPr algn="ctr"/>
          <a:r>
            <a:rPr lang="ru-RU" dirty="0" smtClean="0"/>
            <a:t>Объемистые</a:t>
          </a:r>
        </a:p>
        <a:p>
          <a:pPr marL="0" indent="630238" algn="l"/>
          <a:r>
            <a:rPr lang="ru-RU" dirty="0" smtClean="0"/>
            <a:t>– не более 0,75 ЭКЕ</a:t>
          </a:r>
        </a:p>
        <a:p>
          <a:pPr marL="0" indent="630238" algn="l"/>
          <a:r>
            <a:rPr lang="ru-RU" dirty="0" smtClean="0"/>
            <a:t>– зола щелочная</a:t>
          </a:r>
          <a:endParaRPr lang="ru-RU" dirty="0"/>
        </a:p>
      </dgm:t>
    </dgm:pt>
    <dgm:pt modelId="{E9135D32-E202-48DA-8C30-AEE8345FE4D6}" type="parTrans" cxnId="{53B07DD8-0592-45E4-AA8B-96A52A7F4972}">
      <dgm:prSet/>
      <dgm:spPr/>
      <dgm:t>
        <a:bodyPr/>
        <a:lstStyle/>
        <a:p>
          <a:endParaRPr lang="ru-RU"/>
        </a:p>
      </dgm:t>
    </dgm:pt>
    <dgm:pt modelId="{FBB0F84C-A901-41E1-A56A-65D474496292}" type="sibTrans" cxnId="{53B07DD8-0592-45E4-AA8B-96A52A7F4972}">
      <dgm:prSet/>
      <dgm:spPr/>
      <dgm:t>
        <a:bodyPr/>
        <a:lstStyle/>
        <a:p>
          <a:endParaRPr lang="ru-RU"/>
        </a:p>
      </dgm:t>
    </dgm:pt>
    <dgm:pt modelId="{7F5E9699-6251-433D-96B5-6099FBAE1BFB}">
      <dgm:prSet phldrT="[Текст]" custT="1"/>
      <dgm:spPr/>
      <dgm:t>
        <a:bodyPr/>
        <a:lstStyle/>
        <a:p>
          <a:pPr algn="ctr"/>
          <a:r>
            <a:rPr lang="ru-RU" sz="2200" dirty="0" smtClean="0"/>
            <a:t>Грубые</a:t>
          </a:r>
        </a:p>
        <a:p>
          <a:pPr algn="l"/>
          <a:r>
            <a:rPr lang="ru-RU" sz="2000" dirty="0" smtClean="0"/>
            <a:t>– более 60% СВ и более 19% СК (сено, солома, мякина и т.д.)</a:t>
          </a:r>
          <a:endParaRPr lang="ru-RU" sz="2000" dirty="0"/>
        </a:p>
      </dgm:t>
    </dgm:pt>
    <dgm:pt modelId="{DABA3142-747B-4252-965D-22BF6E011F63}" type="parTrans" cxnId="{A51BE2D4-3FCE-4361-82EB-B455ACD0D84E}">
      <dgm:prSet/>
      <dgm:spPr/>
      <dgm:t>
        <a:bodyPr/>
        <a:lstStyle/>
        <a:p>
          <a:endParaRPr lang="ru-RU"/>
        </a:p>
      </dgm:t>
    </dgm:pt>
    <dgm:pt modelId="{F85F890F-2AE3-450C-913F-C143739D255C}" type="sibTrans" cxnId="{A51BE2D4-3FCE-4361-82EB-B455ACD0D84E}">
      <dgm:prSet/>
      <dgm:spPr/>
      <dgm:t>
        <a:bodyPr/>
        <a:lstStyle/>
        <a:p>
          <a:endParaRPr lang="ru-RU"/>
        </a:p>
      </dgm:t>
    </dgm:pt>
    <dgm:pt modelId="{C2AC3F6C-0961-4A68-9999-5FCCA15937BB}">
      <dgm:prSet phldrT="[Текст]"/>
      <dgm:spPr/>
      <dgm:t>
        <a:bodyPr/>
        <a:lstStyle/>
        <a:p>
          <a:pPr algn="ctr"/>
          <a:r>
            <a:rPr lang="ru-RU" dirty="0" smtClean="0"/>
            <a:t>Влажные</a:t>
          </a:r>
        </a:p>
        <a:p>
          <a:pPr marL="0" indent="441325" algn="l"/>
          <a:r>
            <a:rPr lang="ru-RU" dirty="0" smtClean="0"/>
            <a:t>– менее 60% СВ</a:t>
          </a:r>
          <a:endParaRPr lang="ru-RU" dirty="0"/>
        </a:p>
      </dgm:t>
    </dgm:pt>
    <dgm:pt modelId="{F0A0483B-1D3C-42DB-8EFD-5CB1D5EC2942}" type="parTrans" cxnId="{16A2D829-81C7-47D9-A86E-48DDC1A6F659}">
      <dgm:prSet/>
      <dgm:spPr/>
      <dgm:t>
        <a:bodyPr/>
        <a:lstStyle/>
        <a:p>
          <a:endParaRPr lang="ru-RU"/>
        </a:p>
      </dgm:t>
    </dgm:pt>
    <dgm:pt modelId="{DDC8C3B5-DBE3-4984-8221-336100504E63}" type="sibTrans" cxnId="{16A2D829-81C7-47D9-A86E-48DDC1A6F659}">
      <dgm:prSet/>
      <dgm:spPr/>
      <dgm:t>
        <a:bodyPr/>
        <a:lstStyle/>
        <a:p>
          <a:endParaRPr lang="ru-RU"/>
        </a:p>
      </dgm:t>
    </dgm:pt>
    <dgm:pt modelId="{7647B7B4-12D8-4594-93F9-1C3044B033D8}">
      <dgm:prSet phldrT="[Текст]" custT="1"/>
      <dgm:spPr/>
      <dgm:t>
        <a:bodyPr/>
        <a:lstStyle/>
        <a:p>
          <a:pPr algn="ctr"/>
          <a:r>
            <a:rPr lang="ru-RU" sz="2000" dirty="0" smtClean="0"/>
            <a:t>Сочные</a:t>
          </a:r>
        </a:p>
        <a:p>
          <a:pPr algn="l"/>
          <a:r>
            <a:rPr lang="ru-RU" sz="1600" dirty="0" smtClean="0"/>
            <a:t>– более 40% воды (трава, корнеплоды, силос, сенаж, бахчевые)</a:t>
          </a:r>
          <a:endParaRPr lang="ru-RU" sz="1600" dirty="0"/>
        </a:p>
      </dgm:t>
    </dgm:pt>
    <dgm:pt modelId="{75A0F0BD-5778-4F4A-992E-A2B2FAD5A200}" type="parTrans" cxnId="{FD9F3D96-CFF3-4D40-A275-FC8E31EA5E8E}">
      <dgm:prSet/>
      <dgm:spPr/>
      <dgm:t>
        <a:bodyPr/>
        <a:lstStyle/>
        <a:p>
          <a:endParaRPr lang="ru-RU"/>
        </a:p>
      </dgm:t>
    </dgm:pt>
    <dgm:pt modelId="{153A0465-47E5-440A-BC95-CC116F5BDE7C}" type="sibTrans" cxnId="{FD9F3D96-CFF3-4D40-A275-FC8E31EA5E8E}">
      <dgm:prSet/>
      <dgm:spPr/>
      <dgm:t>
        <a:bodyPr/>
        <a:lstStyle/>
        <a:p>
          <a:endParaRPr lang="ru-RU"/>
        </a:p>
      </dgm:t>
    </dgm:pt>
    <dgm:pt modelId="{4C822C85-D935-4A59-8343-C20A3E834ABF}">
      <dgm:prSet phldrT="[Текст]" custT="1"/>
      <dgm:spPr/>
      <dgm:t>
        <a:bodyPr/>
        <a:lstStyle/>
        <a:p>
          <a:pPr algn="ctr"/>
          <a:r>
            <a:rPr lang="ru-RU" sz="2000" dirty="0" smtClean="0"/>
            <a:t>Водянистые</a:t>
          </a:r>
        </a:p>
        <a:p>
          <a:pPr algn="l"/>
          <a:r>
            <a:rPr lang="ru-RU" sz="1600" dirty="0" smtClean="0"/>
            <a:t>– более 80% воды (отходы пищевой промышленности)</a:t>
          </a:r>
          <a:endParaRPr lang="ru-RU" sz="1600" dirty="0"/>
        </a:p>
      </dgm:t>
    </dgm:pt>
    <dgm:pt modelId="{BA5FCB4D-C05E-4610-8EDA-7D583EC44674}" type="parTrans" cxnId="{FFF8A82B-4856-4BCB-88BB-170FF41A4C12}">
      <dgm:prSet/>
      <dgm:spPr/>
      <dgm:t>
        <a:bodyPr/>
        <a:lstStyle/>
        <a:p>
          <a:endParaRPr lang="ru-RU"/>
        </a:p>
      </dgm:t>
    </dgm:pt>
    <dgm:pt modelId="{90E21919-4570-4164-A9D7-675ABDECF9DB}" type="sibTrans" cxnId="{FFF8A82B-4856-4BCB-88BB-170FF41A4C12}">
      <dgm:prSet/>
      <dgm:spPr/>
      <dgm:t>
        <a:bodyPr/>
        <a:lstStyle/>
        <a:p>
          <a:endParaRPr lang="ru-RU"/>
        </a:p>
      </dgm:t>
    </dgm:pt>
    <dgm:pt modelId="{CE6395C6-616E-4FED-AD95-9AAAA95C5D0E}" type="pres">
      <dgm:prSet presAssocID="{369A3241-9875-4E23-B869-32C95660F93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95B34B3-0F71-4DA6-87F3-1AAEFA44D8EB}" type="pres">
      <dgm:prSet presAssocID="{ED4FDD37-8CAA-4873-8701-D8BC255C5CCC}" presName="vertOne" presStyleCnt="0"/>
      <dgm:spPr/>
    </dgm:pt>
    <dgm:pt modelId="{7E082A5F-9D27-4EC4-BABB-9B93E4BBADC2}" type="pres">
      <dgm:prSet presAssocID="{ED4FDD37-8CAA-4873-8701-D8BC255C5CCC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7E3A87-5489-4A71-9E4D-E6FA32D5D76D}" type="pres">
      <dgm:prSet presAssocID="{ED4FDD37-8CAA-4873-8701-D8BC255C5CCC}" presName="parTransOne" presStyleCnt="0"/>
      <dgm:spPr/>
    </dgm:pt>
    <dgm:pt modelId="{140718B5-E64C-40B2-97D5-9949DC4BD5B8}" type="pres">
      <dgm:prSet presAssocID="{ED4FDD37-8CAA-4873-8701-D8BC255C5CCC}" presName="horzOne" presStyleCnt="0"/>
      <dgm:spPr/>
    </dgm:pt>
    <dgm:pt modelId="{5B58B954-AB08-4A1A-A3CC-D528B4A39B24}" type="pres">
      <dgm:prSet presAssocID="{7F5E9699-6251-433D-96B5-6099FBAE1BFB}" presName="vertTwo" presStyleCnt="0"/>
      <dgm:spPr/>
    </dgm:pt>
    <dgm:pt modelId="{3ABE5B95-C2AE-45B8-B527-E3F771AE6EC1}" type="pres">
      <dgm:prSet presAssocID="{7F5E9699-6251-433D-96B5-6099FBAE1BFB}" presName="txTwo" presStyleLbl="node2" presStyleIdx="0" presStyleCnt="2" custScaleY="2074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0467B5-5C9E-4DD1-9F41-C9220853B396}" type="pres">
      <dgm:prSet presAssocID="{7F5E9699-6251-433D-96B5-6099FBAE1BFB}" presName="horzTwo" presStyleCnt="0"/>
      <dgm:spPr/>
    </dgm:pt>
    <dgm:pt modelId="{2E26D0FB-10F7-44E0-892F-DDD121B1B87A}" type="pres">
      <dgm:prSet presAssocID="{F85F890F-2AE3-450C-913F-C143739D255C}" presName="sibSpaceTwo" presStyleCnt="0"/>
      <dgm:spPr/>
    </dgm:pt>
    <dgm:pt modelId="{C5C206B7-8A2F-4A7A-A027-324DED877B42}" type="pres">
      <dgm:prSet presAssocID="{C2AC3F6C-0961-4A68-9999-5FCCA15937BB}" presName="vertTwo" presStyleCnt="0"/>
      <dgm:spPr/>
    </dgm:pt>
    <dgm:pt modelId="{24458A98-A6FF-4A07-A2B4-2A15FC5303CF}" type="pres">
      <dgm:prSet presAssocID="{C2AC3F6C-0961-4A68-9999-5FCCA15937B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866ECD-6CA9-4B55-9505-87D331BAE762}" type="pres">
      <dgm:prSet presAssocID="{C2AC3F6C-0961-4A68-9999-5FCCA15937BB}" presName="parTransTwo" presStyleCnt="0"/>
      <dgm:spPr/>
    </dgm:pt>
    <dgm:pt modelId="{ADF8F27F-D54E-459D-A528-AD6920581ED5}" type="pres">
      <dgm:prSet presAssocID="{C2AC3F6C-0961-4A68-9999-5FCCA15937BB}" presName="horzTwo" presStyleCnt="0"/>
      <dgm:spPr/>
    </dgm:pt>
    <dgm:pt modelId="{B9CAAFFA-1B43-4784-880B-47BADAF2CD27}" type="pres">
      <dgm:prSet presAssocID="{7647B7B4-12D8-4594-93F9-1C3044B033D8}" presName="vertThree" presStyleCnt="0"/>
      <dgm:spPr/>
    </dgm:pt>
    <dgm:pt modelId="{AC0D1015-9263-4CA3-81DB-F0FE00C00835}" type="pres">
      <dgm:prSet presAssocID="{7647B7B4-12D8-4594-93F9-1C3044B033D8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8D3F4B-A423-43C9-93B4-4E360EB146C7}" type="pres">
      <dgm:prSet presAssocID="{7647B7B4-12D8-4594-93F9-1C3044B033D8}" presName="horzThree" presStyleCnt="0"/>
      <dgm:spPr/>
    </dgm:pt>
    <dgm:pt modelId="{63F234A2-9A39-457B-B963-B4755D3B7A26}" type="pres">
      <dgm:prSet presAssocID="{153A0465-47E5-440A-BC95-CC116F5BDE7C}" presName="sibSpaceThree" presStyleCnt="0"/>
      <dgm:spPr/>
    </dgm:pt>
    <dgm:pt modelId="{34E438A9-12EC-410E-8CDA-064574F5306C}" type="pres">
      <dgm:prSet presAssocID="{4C822C85-D935-4A59-8343-C20A3E834ABF}" presName="vertThree" presStyleCnt="0"/>
      <dgm:spPr/>
    </dgm:pt>
    <dgm:pt modelId="{FEFBC916-F2E8-4DFF-85A2-2BDF6061ECA3}" type="pres">
      <dgm:prSet presAssocID="{4C822C85-D935-4A59-8343-C20A3E834ABF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14E828-F007-4C49-9A4B-6133C0EAA970}" type="pres">
      <dgm:prSet presAssocID="{4C822C85-D935-4A59-8343-C20A3E834ABF}" presName="horzThree" presStyleCnt="0"/>
      <dgm:spPr/>
    </dgm:pt>
  </dgm:ptLst>
  <dgm:cxnLst>
    <dgm:cxn modelId="{EC5CD8BD-AD04-446C-BBD7-B3856D127AF7}" type="presOf" srcId="{369A3241-9875-4E23-B869-32C95660F934}" destId="{CE6395C6-616E-4FED-AD95-9AAAA95C5D0E}" srcOrd="0" destOrd="0" presId="urn:microsoft.com/office/officeart/2005/8/layout/hierarchy4"/>
    <dgm:cxn modelId="{307C7F91-74BA-44F4-89D1-C1361CFDCAEA}" type="presOf" srcId="{4C822C85-D935-4A59-8343-C20A3E834ABF}" destId="{FEFBC916-F2E8-4DFF-85A2-2BDF6061ECA3}" srcOrd="0" destOrd="0" presId="urn:microsoft.com/office/officeart/2005/8/layout/hierarchy4"/>
    <dgm:cxn modelId="{53B07DD8-0592-45E4-AA8B-96A52A7F4972}" srcId="{369A3241-9875-4E23-B869-32C95660F934}" destId="{ED4FDD37-8CAA-4873-8701-D8BC255C5CCC}" srcOrd="0" destOrd="0" parTransId="{E9135D32-E202-48DA-8C30-AEE8345FE4D6}" sibTransId="{FBB0F84C-A901-41E1-A56A-65D474496292}"/>
    <dgm:cxn modelId="{A51BE2D4-3FCE-4361-82EB-B455ACD0D84E}" srcId="{ED4FDD37-8CAA-4873-8701-D8BC255C5CCC}" destId="{7F5E9699-6251-433D-96B5-6099FBAE1BFB}" srcOrd="0" destOrd="0" parTransId="{DABA3142-747B-4252-965D-22BF6E011F63}" sibTransId="{F85F890F-2AE3-450C-913F-C143739D255C}"/>
    <dgm:cxn modelId="{9E0B7405-BE6A-4DC4-81EA-0354B373AAE3}" type="presOf" srcId="{C2AC3F6C-0961-4A68-9999-5FCCA15937BB}" destId="{24458A98-A6FF-4A07-A2B4-2A15FC5303CF}" srcOrd="0" destOrd="0" presId="urn:microsoft.com/office/officeart/2005/8/layout/hierarchy4"/>
    <dgm:cxn modelId="{FD9F3D96-CFF3-4D40-A275-FC8E31EA5E8E}" srcId="{C2AC3F6C-0961-4A68-9999-5FCCA15937BB}" destId="{7647B7B4-12D8-4594-93F9-1C3044B033D8}" srcOrd="0" destOrd="0" parTransId="{75A0F0BD-5778-4F4A-992E-A2B2FAD5A200}" sibTransId="{153A0465-47E5-440A-BC95-CC116F5BDE7C}"/>
    <dgm:cxn modelId="{89909C20-F4FC-4D67-B7C3-033F82E2A2F2}" type="presOf" srcId="{ED4FDD37-8CAA-4873-8701-D8BC255C5CCC}" destId="{7E082A5F-9D27-4EC4-BABB-9B93E4BBADC2}" srcOrd="0" destOrd="0" presId="urn:microsoft.com/office/officeart/2005/8/layout/hierarchy4"/>
    <dgm:cxn modelId="{B15AADB0-9EA7-46D0-B1F4-1D0C0EC34AF3}" type="presOf" srcId="{7647B7B4-12D8-4594-93F9-1C3044B033D8}" destId="{AC0D1015-9263-4CA3-81DB-F0FE00C00835}" srcOrd="0" destOrd="0" presId="urn:microsoft.com/office/officeart/2005/8/layout/hierarchy4"/>
    <dgm:cxn modelId="{FFF8A82B-4856-4BCB-88BB-170FF41A4C12}" srcId="{C2AC3F6C-0961-4A68-9999-5FCCA15937BB}" destId="{4C822C85-D935-4A59-8343-C20A3E834ABF}" srcOrd="1" destOrd="0" parTransId="{BA5FCB4D-C05E-4610-8EDA-7D583EC44674}" sibTransId="{90E21919-4570-4164-A9D7-675ABDECF9DB}"/>
    <dgm:cxn modelId="{D640BCEA-7C82-47AF-A3FE-00CC8657A75C}" type="presOf" srcId="{7F5E9699-6251-433D-96B5-6099FBAE1BFB}" destId="{3ABE5B95-C2AE-45B8-B527-E3F771AE6EC1}" srcOrd="0" destOrd="0" presId="urn:microsoft.com/office/officeart/2005/8/layout/hierarchy4"/>
    <dgm:cxn modelId="{16A2D829-81C7-47D9-A86E-48DDC1A6F659}" srcId="{ED4FDD37-8CAA-4873-8701-D8BC255C5CCC}" destId="{C2AC3F6C-0961-4A68-9999-5FCCA15937BB}" srcOrd="1" destOrd="0" parTransId="{F0A0483B-1D3C-42DB-8EFD-5CB1D5EC2942}" sibTransId="{DDC8C3B5-DBE3-4984-8221-336100504E63}"/>
    <dgm:cxn modelId="{63D1558C-7DB2-488E-AAC7-AEA3E02BA46D}" type="presParOf" srcId="{CE6395C6-616E-4FED-AD95-9AAAA95C5D0E}" destId="{195B34B3-0F71-4DA6-87F3-1AAEFA44D8EB}" srcOrd="0" destOrd="0" presId="urn:microsoft.com/office/officeart/2005/8/layout/hierarchy4"/>
    <dgm:cxn modelId="{B8027F27-0A45-4765-914F-03FF0864CD30}" type="presParOf" srcId="{195B34B3-0F71-4DA6-87F3-1AAEFA44D8EB}" destId="{7E082A5F-9D27-4EC4-BABB-9B93E4BBADC2}" srcOrd="0" destOrd="0" presId="urn:microsoft.com/office/officeart/2005/8/layout/hierarchy4"/>
    <dgm:cxn modelId="{7DB6559C-BC2F-4B07-A1FA-74E036E7E971}" type="presParOf" srcId="{195B34B3-0F71-4DA6-87F3-1AAEFA44D8EB}" destId="{237E3A87-5489-4A71-9E4D-E6FA32D5D76D}" srcOrd="1" destOrd="0" presId="urn:microsoft.com/office/officeart/2005/8/layout/hierarchy4"/>
    <dgm:cxn modelId="{E9C289F5-B5DB-4748-AE82-909ACE4D02A2}" type="presParOf" srcId="{195B34B3-0F71-4DA6-87F3-1AAEFA44D8EB}" destId="{140718B5-E64C-40B2-97D5-9949DC4BD5B8}" srcOrd="2" destOrd="0" presId="urn:microsoft.com/office/officeart/2005/8/layout/hierarchy4"/>
    <dgm:cxn modelId="{8E83FCC7-692E-463F-99E8-9CE014E725C5}" type="presParOf" srcId="{140718B5-E64C-40B2-97D5-9949DC4BD5B8}" destId="{5B58B954-AB08-4A1A-A3CC-D528B4A39B24}" srcOrd="0" destOrd="0" presId="urn:microsoft.com/office/officeart/2005/8/layout/hierarchy4"/>
    <dgm:cxn modelId="{780A54F4-9F81-481D-8182-A7B68CEE481C}" type="presParOf" srcId="{5B58B954-AB08-4A1A-A3CC-D528B4A39B24}" destId="{3ABE5B95-C2AE-45B8-B527-E3F771AE6EC1}" srcOrd="0" destOrd="0" presId="urn:microsoft.com/office/officeart/2005/8/layout/hierarchy4"/>
    <dgm:cxn modelId="{59A9CE0A-27C5-453A-9FEE-564D11219020}" type="presParOf" srcId="{5B58B954-AB08-4A1A-A3CC-D528B4A39B24}" destId="{320467B5-5C9E-4DD1-9F41-C9220853B396}" srcOrd="1" destOrd="0" presId="urn:microsoft.com/office/officeart/2005/8/layout/hierarchy4"/>
    <dgm:cxn modelId="{53B8F0A6-94F8-4FFD-A1E3-3473740C3709}" type="presParOf" srcId="{140718B5-E64C-40B2-97D5-9949DC4BD5B8}" destId="{2E26D0FB-10F7-44E0-892F-DDD121B1B87A}" srcOrd="1" destOrd="0" presId="urn:microsoft.com/office/officeart/2005/8/layout/hierarchy4"/>
    <dgm:cxn modelId="{F428BBFA-02B6-4C20-BDAB-6D0B48E5043A}" type="presParOf" srcId="{140718B5-E64C-40B2-97D5-9949DC4BD5B8}" destId="{C5C206B7-8A2F-4A7A-A027-324DED877B42}" srcOrd="2" destOrd="0" presId="urn:microsoft.com/office/officeart/2005/8/layout/hierarchy4"/>
    <dgm:cxn modelId="{A388090D-57BA-4D74-896F-2BC5D1C22280}" type="presParOf" srcId="{C5C206B7-8A2F-4A7A-A027-324DED877B42}" destId="{24458A98-A6FF-4A07-A2B4-2A15FC5303CF}" srcOrd="0" destOrd="0" presId="urn:microsoft.com/office/officeart/2005/8/layout/hierarchy4"/>
    <dgm:cxn modelId="{20713878-9A78-4D7C-B138-8CA9D4D3D6E7}" type="presParOf" srcId="{C5C206B7-8A2F-4A7A-A027-324DED877B42}" destId="{B9866ECD-6CA9-4B55-9505-87D331BAE762}" srcOrd="1" destOrd="0" presId="urn:microsoft.com/office/officeart/2005/8/layout/hierarchy4"/>
    <dgm:cxn modelId="{E82C5004-8C49-4787-B190-0DA3A5CA4C8F}" type="presParOf" srcId="{C5C206B7-8A2F-4A7A-A027-324DED877B42}" destId="{ADF8F27F-D54E-459D-A528-AD6920581ED5}" srcOrd="2" destOrd="0" presId="urn:microsoft.com/office/officeart/2005/8/layout/hierarchy4"/>
    <dgm:cxn modelId="{2E8DE860-AEA9-4CC0-B88C-11FCB48E925D}" type="presParOf" srcId="{ADF8F27F-D54E-459D-A528-AD6920581ED5}" destId="{B9CAAFFA-1B43-4784-880B-47BADAF2CD27}" srcOrd="0" destOrd="0" presId="urn:microsoft.com/office/officeart/2005/8/layout/hierarchy4"/>
    <dgm:cxn modelId="{F8F7CB76-CFB0-4A71-BA24-E7564143696B}" type="presParOf" srcId="{B9CAAFFA-1B43-4784-880B-47BADAF2CD27}" destId="{AC0D1015-9263-4CA3-81DB-F0FE00C00835}" srcOrd="0" destOrd="0" presId="urn:microsoft.com/office/officeart/2005/8/layout/hierarchy4"/>
    <dgm:cxn modelId="{DE7D15D6-ED5B-4750-A5CC-FD61E0484EBE}" type="presParOf" srcId="{B9CAAFFA-1B43-4784-880B-47BADAF2CD27}" destId="{5E8D3F4B-A423-43C9-93B4-4E360EB146C7}" srcOrd="1" destOrd="0" presId="urn:microsoft.com/office/officeart/2005/8/layout/hierarchy4"/>
    <dgm:cxn modelId="{AB103784-82AE-4890-9AD3-8CE486AF45CD}" type="presParOf" srcId="{ADF8F27F-D54E-459D-A528-AD6920581ED5}" destId="{63F234A2-9A39-457B-B963-B4755D3B7A26}" srcOrd="1" destOrd="0" presId="urn:microsoft.com/office/officeart/2005/8/layout/hierarchy4"/>
    <dgm:cxn modelId="{D3E23EA4-6259-4D90-B66A-D02A2ACECCF5}" type="presParOf" srcId="{ADF8F27F-D54E-459D-A528-AD6920581ED5}" destId="{34E438A9-12EC-410E-8CDA-064574F5306C}" srcOrd="2" destOrd="0" presId="urn:microsoft.com/office/officeart/2005/8/layout/hierarchy4"/>
    <dgm:cxn modelId="{C24D47CF-38F8-4857-9EDC-8D457D7D1FB4}" type="presParOf" srcId="{34E438A9-12EC-410E-8CDA-064574F5306C}" destId="{FEFBC916-F2E8-4DFF-85A2-2BDF6061ECA3}" srcOrd="0" destOrd="0" presId="urn:microsoft.com/office/officeart/2005/8/layout/hierarchy4"/>
    <dgm:cxn modelId="{C395B30F-293E-4468-B7E2-3C637108BE4A}" type="presParOf" srcId="{34E438A9-12EC-410E-8CDA-064574F5306C}" destId="{2514E828-F007-4C49-9A4B-6133C0EAA97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A4B079-26E8-4D19-9647-9AAB67173206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E1368CD-0D84-43AC-A166-B6D42FA49170}">
      <dgm:prSet phldrT="[Текст]" custT="1"/>
      <dgm:spPr/>
      <dgm:t>
        <a:bodyPr/>
        <a:lstStyle/>
        <a:p>
          <a:pPr algn="ctr"/>
          <a:r>
            <a:rPr lang="ru-RU" sz="2600" dirty="0" smtClean="0"/>
            <a:t>Концентрированные корма</a:t>
          </a:r>
        </a:p>
        <a:p>
          <a:pPr marL="0" indent="536575" algn="l"/>
          <a:r>
            <a:rPr lang="ru-RU" sz="2000" dirty="0" smtClean="0"/>
            <a:t>– более 0,75 ЭКЕ</a:t>
          </a:r>
        </a:p>
        <a:p>
          <a:pPr marL="0" indent="536575" algn="l"/>
          <a:r>
            <a:rPr lang="ru-RU" sz="2000" dirty="0" smtClean="0"/>
            <a:t>– не более 19% СК</a:t>
          </a:r>
        </a:p>
        <a:p>
          <a:pPr marL="0" indent="536575" algn="l"/>
          <a:r>
            <a:rPr lang="ru-RU" sz="2000" dirty="0" smtClean="0"/>
            <a:t>– зола кислая</a:t>
          </a:r>
          <a:endParaRPr lang="ru-RU" sz="2000" dirty="0"/>
        </a:p>
      </dgm:t>
    </dgm:pt>
    <dgm:pt modelId="{B94EECF7-295E-4F4D-A32F-EFA014028045}" type="parTrans" cxnId="{62DAA295-AA1D-43CA-8C35-1B8E2476FC53}">
      <dgm:prSet/>
      <dgm:spPr/>
      <dgm:t>
        <a:bodyPr/>
        <a:lstStyle/>
        <a:p>
          <a:endParaRPr lang="ru-RU"/>
        </a:p>
      </dgm:t>
    </dgm:pt>
    <dgm:pt modelId="{46DF0DAC-1559-4CE1-A4F4-C0E630E92165}" type="sibTrans" cxnId="{62DAA295-AA1D-43CA-8C35-1B8E2476FC53}">
      <dgm:prSet/>
      <dgm:spPr/>
      <dgm:t>
        <a:bodyPr/>
        <a:lstStyle/>
        <a:p>
          <a:endParaRPr lang="ru-RU"/>
        </a:p>
      </dgm:t>
    </dgm:pt>
    <dgm:pt modelId="{6EAF03F8-F2B9-4B6D-A97A-6AFA5875B52D}">
      <dgm:prSet phldrT="[Текст]"/>
      <dgm:spPr/>
      <dgm:t>
        <a:bodyPr/>
        <a:lstStyle/>
        <a:p>
          <a:r>
            <a:rPr lang="ru-RU" dirty="0" smtClean="0"/>
            <a:t>Углеводистые</a:t>
          </a:r>
          <a:endParaRPr lang="ru-RU" dirty="0"/>
        </a:p>
      </dgm:t>
    </dgm:pt>
    <dgm:pt modelId="{AA9C8C4E-911B-4A29-AE17-61685005BF41}" type="parTrans" cxnId="{9B84FF24-237E-4B4C-8C6D-FB4B5E2235F2}">
      <dgm:prSet/>
      <dgm:spPr/>
      <dgm:t>
        <a:bodyPr/>
        <a:lstStyle/>
        <a:p>
          <a:endParaRPr lang="ru-RU"/>
        </a:p>
      </dgm:t>
    </dgm:pt>
    <dgm:pt modelId="{9B159428-E445-4513-AEFD-AC6B28273614}" type="sibTrans" cxnId="{9B84FF24-237E-4B4C-8C6D-FB4B5E2235F2}">
      <dgm:prSet/>
      <dgm:spPr/>
      <dgm:t>
        <a:bodyPr/>
        <a:lstStyle/>
        <a:p>
          <a:endParaRPr lang="ru-RU"/>
        </a:p>
      </dgm:t>
    </dgm:pt>
    <dgm:pt modelId="{56575372-830C-4FBF-974F-D71E8BB3C47A}">
      <dgm:prSet phldrT="[Текст]"/>
      <dgm:spPr/>
      <dgm:t>
        <a:bodyPr/>
        <a:lstStyle/>
        <a:p>
          <a:r>
            <a:rPr lang="ru-RU" dirty="0" smtClean="0"/>
            <a:t>Белковые</a:t>
          </a:r>
          <a:endParaRPr lang="ru-RU" dirty="0"/>
        </a:p>
      </dgm:t>
    </dgm:pt>
    <dgm:pt modelId="{29B83C14-32C2-4D3D-BD64-7D40935EC354}" type="parTrans" cxnId="{A823F26C-759E-4C57-B670-C9A3CA09A966}">
      <dgm:prSet/>
      <dgm:spPr/>
      <dgm:t>
        <a:bodyPr/>
        <a:lstStyle/>
        <a:p>
          <a:endParaRPr lang="ru-RU"/>
        </a:p>
      </dgm:t>
    </dgm:pt>
    <dgm:pt modelId="{A5A3FA3C-1C29-464E-8F63-8C14E3A58303}" type="sibTrans" cxnId="{A823F26C-759E-4C57-B670-C9A3CA09A966}">
      <dgm:prSet/>
      <dgm:spPr/>
      <dgm:t>
        <a:bodyPr/>
        <a:lstStyle/>
        <a:p>
          <a:endParaRPr lang="ru-RU"/>
        </a:p>
      </dgm:t>
    </dgm:pt>
    <dgm:pt modelId="{E724D7C7-2DF2-4DEC-BC27-814C5C4D4AF2}" type="pres">
      <dgm:prSet presAssocID="{0DA4B079-26E8-4D19-9647-9AAB6717320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66B291E-286B-4F5F-B354-58815B321DC4}" type="pres">
      <dgm:prSet presAssocID="{8E1368CD-0D84-43AC-A166-B6D42FA49170}" presName="vertOne" presStyleCnt="0"/>
      <dgm:spPr/>
    </dgm:pt>
    <dgm:pt modelId="{0BDB37E2-6756-4578-B676-814DD30A37A3}" type="pres">
      <dgm:prSet presAssocID="{8E1368CD-0D84-43AC-A166-B6D42FA49170}" presName="txOne" presStyleLbl="node0" presStyleIdx="0" presStyleCnt="1" custLinFactNeighborX="2542" custLinFactNeighborY="-443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C5E209-A8C4-45F1-A16E-A77C4635D46E}" type="pres">
      <dgm:prSet presAssocID="{8E1368CD-0D84-43AC-A166-B6D42FA49170}" presName="parTransOne" presStyleCnt="0"/>
      <dgm:spPr/>
    </dgm:pt>
    <dgm:pt modelId="{1A754530-0282-4223-94DF-B356A2C2D435}" type="pres">
      <dgm:prSet presAssocID="{8E1368CD-0D84-43AC-A166-B6D42FA49170}" presName="horzOne" presStyleCnt="0"/>
      <dgm:spPr/>
    </dgm:pt>
    <dgm:pt modelId="{AD597C89-59DA-4BE3-9AA1-A055C1E0A956}" type="pres">
      <dgm:prSet presAssocID="{6EAF03F8-F2B9-4B6D-A97A-6AFA5875B52D}" presName="vertTwo" presStyleCnt="0"/>
      <dgm:spPr/>
    </dgm:pt>
    <dgm:pt modelId="{F5F628A1-CE02-4B5B-8077-8BCFFF58A931}" type="pres">
      <dgm:prSet presAssocID="{6EAF03F8-F2B9-4B6D-A97A-6AFA5875B52D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A8D74B-0D07-4A53-AA47-BA81FFF6BAE1}" type="pres">
      <dgm:prSet presAssocID="{6EAF03F8-F2B9-4B6D-A97A-6AFA5875B52D}" presName="horzTwo" presStyleCnt="0"/>
      <dgm:spPr/>
    </dgm:pt>
    <dgm:pt modelId="{9BC15835-8AC9-42F6-BAD6-53F80B15277B}" type="pres">
      <dgm:prSet presAssocID="{9B159428-E445-4513-AEFD-AC6B28273614}" presName="sibSpaceTwo" presStyleCnt="0"/>
      <dgm:spPr/>
    </dgm:pt>
    <dgm:pt modelId="{822C8F2E-BB01-4B58-AC42-A4BFB61AFDBB}" type="pres">
      <dgm:prSet presAssocID="{56575372-830C-4FBF-974F-D71E8BB3C47A}" presName="vertTwo" presStyleCnt="0"/>
      <dgm:spPr/>
    </dgm:pt>
    <dgm:pt modelId="{EA17961F-9C8F-421E-953E-AA7D062F3460}" type="pres">
      <dgm:prSet presAssocID="{56575372-830C-4FBF-974F-D71E8BB3C47A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1F8D82-AE22-43CC-BA9D-C46AB36A8A02}" type="pres">
      <dgm:prSet presAssocID="{56575372-830C-4FBF-974F-D71E8BB3C47A}" presName="horzTwo" presStyleCnt="0"/>
      <dgm:spPr/>
    </dgm:pt>
  </dgm:ptLst>
  <dgm:cxnLst>
    <dgm:cxn modelId="{A823F26C-759E-4C57-B670-C9A3CA09A966}" srcId="{8E1368CD-0D84-43AC-A166-B6D42FA49170}" destId="{56575372-830C-4FBF-974F-D71E8BB3C47A}" srcOrd="1" destOrd="0" parTransId="{29B83C14-32C2-4D3D-BD64-7D40935EC354}" sibTransId="{A5A3FA3C-1C29-464E-8F63-8C14E3A58303}"/>
    <dgm:cxn modelId="{EA83BCD8-545C-4C10-8D2C-A71271724B58}" type="presOf" srcId="{8E1368CD-0D84-43AC-A166-B6D42FA49170}" destId="{0BDB37E2-6756-4578-B676-814DD30A37A3}" srcOrd="0" destOrd="0" presId="urn:microsoft.com/office/officeart/2005/8/layout/hierarchy4"/>
    <dgm:cxn modelId="{0C2767D7-7989-4308-AE4E-284E44DA668C}" type="presOf" srcId="{56575372-830C-4FBF-974F-D71E8BB3C47A}" destId="{EA17961F-9C8F-421E-953E-AA7D062F3460}" srcOrd="0" destOrd="0" presId="urn:microsoft.com/office/officeart/2005/8/layout/hierarchy4"/>
    <dgm:cxn modelId="{DF8D649F-6C47-4F62-BF77-8D1591235F31}" type="presOf" srcId="{6EAF03F8-F2B9-4B6D-A97A-6AFA5875B52D}" destId="{F5F628A1-CE02-4B5B-8077-8BCFFF58A931}" srcOrd="0" destOrd="0" presId="urn:microsoft.com/office/officeart/2005/8/layout/hierarchy4"/>
    <dgm:cxn modelId="{20C16448-5BE5-46E8-8ECF-7CA9C0EF3299}" type="presOf" srcId="{0DA4B079-26E8-4D19-9647-9AAB67173206}" destId="{E724D7C7-2DF2-4DEC-BC27-814C5C4D4AF2}" srcOrd="0" destOrd="0" presId="urn:microsoft.com/office/officeart/2005/8/layout/hierarchy4"/>
    <dgm:cxn modelId="{62DAA295-AA1D-43CA-8C35-1B8E2476FC53}" srcId="{0DA4B079-26E8-4D19-9647-9AAB67173206}" destId="{8E1368CD-0D84-43AC-A166-B6D42FA49170}" srcOrd="0" destOrd="0" parTransId="{B94EECF7-295E-4F4D-A32F-EFA014028045}" sibTransId="{46DF0DAC-1559-4CE1-A4F4-C0E630E92165}"/>
    <dgm:cxn modelId="{9B84FF24-237E-4B4C-8C6D-FB4B5E2235F2}" srcId="{8E1368CD-0D84-43AC-A166-B6D42FA49170}" destId="{6EAF03F8-F2B9-4B6D-A97A-6AFA5875B52D}" srcOrd="0" destOrd="0" parTransId="{AA9C8C4E-911B-4A29-AE17-61685005BF41}" sibTransId="{9B159428-E445-4513-AEFD-AC6B28273614}"/>
    <dgm:cxn modelId="{36E02C0A-59C1-4B83-8D80-F7E16162755E}" type="presParOf" srcId="{E724D7C7-2DF2-4DEC-BC27-814C5C4D4AF2}" destId="{866B291E-286B-4F5F-B354-58815B321DC4}" srcOrd="0" destOrd="0" presId="urn:microsoft.com/office/officeart/2005/8/layout/hierarchy4"/>
    <dgm:cxn modelId="{7809075F-A516-40E6-B560-2E6186AB5D90}" type="presParOf" srcId="{866B291E-286B-4F5F-B354-58815B321DC4}" destId="{0BDB37E2-6756-4578-B676-814DD30A37A3}" srcOrd="0" destOrd="0" presId="urn:microsoft.com/office/officeart/2005/8/layout/hierarchy4"/>
    <dgm:cxn modelId="{6EFD1527-5B1E-4EED-9B6A-29BC07BE2BC5}" type="presParOf" srcId="{866B291E-286B-4F5F-B354-58815B321DC4}" destId="{CBC5E209-A8C4-45F1-A16E-A77C4635D46E}" srcOrd="1" destOrd="0" presId="urn:microsoft.com/office/officeart/2005/8/layout/hierarchy4"/>
    <dgm:cxn modelId="{F843022C-7CF6-4C12-80B1-C2B5753114B3}" type="presParOf" srcId="{866B291E-286B-4F5F-B354-58815B321DC4}" destId="{1A754530-0282-4223-94DF-B356A2C2D435}" srcOrd="2" destOrd="0" presId="urn:microsoft.com/office/officeart/2005/8/layout/hierarchy4"/>
    <dgm:cxn modelId="{5A972F2C-D5D4-4E58-86B2-033BE5D7EA72}" type="presParOf" srcId="{1A754530-0282-4223-94DF-B356A2C2D435}" destId="{AD597C89-59DA-4BE3-9AA1-A055C1E0A956}" srcOrd="0" destOrd="0" presId="urn:microsoft.com/office/officeart/2005/8/layout/hierarchy4"/>
    <dgm:cxn modelId="{851868F4-A2E5-4C4B-B915-187035515490}" type="presParOf" srcId="{AD597C89-59DA-4BE3-9AA1-A055C1E0A956}" destId="{F5F628A1-CE02-4B5B-8077-8BCFFF58A931}" srcOrd="0" destOrd="0" presId="urn:microsoft.com/office/officeart/2005/8/layout/hierarchy4"/>
    <dgm:cxn modelId="{FEA606A7-D05C-4EFF-9B5A-F9477149C7B8}" type="presParOf" srcId="{AD597C89-59DA-4BE3-9AA1-A055C1E0A956}" destId="{04A8D74B-0D07-4A53-AA47-BA81FFF6BAE1}" srcOrd="1" destOrd="0" presId="urn:microsoft.com/office/officeart/2005/8/layout/hierarchy4"/>
    <dgm:cxn modelId="{17D5C4A7-638F-4D15-80F0-C30AB5C73B4B}" type="presParOf" srcId="{1A754530-0282-4223-94DF-B356A2C2D435}" destId="{9BC15835-8AC9-42F6-BAD6-53F80B15277B}" srcOrd="1" destOrd="0" presId="urn:microsoft.com/office/officeart/2005/8/layout/hierarchy4"/>
    <dgm:cxn modelId="{F7243F40-EA5B-4162-AD13-DCD04A004132}" type="presParOf" srcId="{1A754530-0282-4223-94DF-B356A2C2D435}" destId="{822C8F2E-BB01-4B58-AC42-A4BFB61AFDBB}" srcOrd="2" destOrd="0" presId="urn:microsoft.com/office/officeart/2005/8/layout/hierarchy4"/>
    <dgm:cxn modelId="{97BEEFEC-EE34-4D51-AF5E-0E2E580EBE24}" type="presParOf" srcId="{822C8F2E-BB01-4B58-AC42-A4BFB61AFDBB}" destId="{EA17961F-9C8F-421E-953E-AA7D062F3460}" srcOrd="0" destOrd="0" presId="urn:microsoft.com/office/officeart/2005/8/layout/hierarchy4"/>
    <dgm:cxn modelId="{6A3B428C-8CAA-465D-A90E-A0BC5169C0F9}" type="presParOf" srcId="{822C8F2E-BB01-4B58-AC42-A4BFB61AFDBB}" destId="{EB1F8D82-AE22-43CC-BA9D-C46AB36A8A0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0A28F-DB80-47E5-9110-36E3221AFCE6}">
      <dsp:nvSpPr>
        <dsp:cNvPr id="0" name=""/>
        <dsp:cNvSpPr/>
      </dsp:nvSpPr>
      <dsp:spPr>
        <a:xfrm>
          <a:off x="1358592" y="2389502"/>
          <a:ext cx="2075266" cy="10376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Корма</a:t>
          </a:r>
          <a:endParaRPr lang="ru-RU" sz="2800" kern="1200" dirty="0"/>
        </a:p>
      </dsp:txBody>
      <dsp:txXfrm>
        <a:off x="1388983" y="2419893"/>
        <a:ext cx="2014484" cy="976851"/>
      </dsp:txXfrm>
    </dsp:sp>
    <dsp:sp modelId="{2406C4D5-2CDB-476F-BB63-09970E05617C}">
      <dsp:nvSpPr>
        <dsp:cNvPr id="0" name=""/>
        <dsp:cNvSpPr/>
      </dsp:nvSpPr>
      <dsp:spPr>
        <a:xfrm rot="17692822">
          <a:off x="2862393" y="1995470"/>
          <a:ext cx="1973038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973038" y="1789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3799586" y="1964034"/>
        <a:ext cx="98651" cy="98651"/>
      </dsp:txXfrm>
    </dsp:sp>
    <dsp:sp modelId="{C8FED71F-D640-4E6C-B158-59FD5796B931}">
      <dsp:nvSpPr>
        <dsp:cNvPr id="0" name=""/>
        <dsp:cNvSpPr/>
      </dsp:nvSpPr>
      <dsp:spPr>
        <a:xfrm>
          <a:off x="4263965" y="599585"/>
          <a:ext cx="2075266" cy="10376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Растительные</a:t>
          </a:r>
          <a:endParaRPr lang="ru-RU" sz="1800" kern="1200" dirty="0"/>
        </a:p>
      </dsp:txBody>
      <dsp:txXfrm>
        <a:off x="4294356" y="629976"/>
        <a:ext cx="2014484" cy="976851"/>
      </dsp:txXfrm>
    </dsp:sp>
    <dsp:sp modelId="{047A3F39-4C45-466A-828A-A98EF541C0B6}">
      <dsp:nvSpPr>
        <dsp:cNvPr id="0" name=""/>
        <dsp:cNvSpPr/>
      </dsp:nvSpPr>
      <dsp:spPr>
        <a:xfrm rot="19457599">
          <a:off x="6243145" y="802192"/>
          <a:ext cx="1022279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022279" y="1789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6728728" y="794525"/>
        <a:ext cx="51113" cy="51113"/>
      </dsp:txXfrm>
    </dsp:sp>
    <dsp:sp modelId="{2F427256-39FD-46F1-ABE8-322428E24945}">
      <dsp:nvSpPr>
        <dsp:cNvPr id="0" name=""/>
        <dsp:cNvSpPr/>
      </dsp:nvSpPr>
      <dsp:spPr>
        <a:xfrm>
          <a:off x="7169338" y="2946"/>
          <a:ext cx="2812068" cy="10376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Объемистые</a:t>
          </a:r>
          <a:endParaRPr lang="ru-RU" sz="1800" kern="1200" dirty="0"/>
        </a:p>
      </dsp:txBody>
      <dsp:txXfrm>
        <a:off x="7199729" y="33337"/>
        <a:ext cx="2751286" cy="976851"/>
      </dsp:txXfrm>
    </dsp:sp>
    <dsp:sp modelId="{43DAAFD1-BF5D-47FC-8D64-6F2439C76B1F}">
      <dsp:nvSpPr>
        <dsp:cNvPr id="0" name=""/>
        <dsp:cNvSpPr/>
      </dsp:nvSpPr>
      <dsp:spPr>
        <a:xfrm rot="2142401">
          <a:off x="6243145" y="1398831"/>
          <a:ext cx="1022279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022279" y="1789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6728728" y="1391164"/>
        <a:ext cx="51113" cy="51113"/>
      </dsp:txXfrm>
    </dsp:sp>
    <dsp:sp modelId="{689F790A-1F0A-4F3D-B20C-ADC3EF217E84}">
      <dsp:nvSpPr>
        <dsp:cNvPr id="0" name=""/>
        <dsp:cNvSpPr/>
      </dsp:nvSpPr>
      <dsp:spPr>
        <a:xfrm>
          <a:off x="7169338" y="1196224"/>
          <a:ext cx="2812068" cy="10376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Концентрированные</a:t>
          </a:r>
          <a:endParaRPr lang="ru-RU" sz="1800" kern="1200" dirty="0"/>
        </a:p>
      </dsp:txBody>
      <dsp:txXfrm>
        <a:off x="7199729" y="1226615"/>
        <a:ext cx="2751286" cy="976851"/>
      </dsp:txXfrm>
    </dsp:sp>
    <dsp:sp modelId="{5ED852D6-FA6E-4A4D-9D99-3B8100F4AAA0}">
      <dsp:nvSpPr>
        <dsp:cNvPr id="0" name=""/>
        <dsp:cNvSpPr/>
      </dsp:nvSpPr>
      <dsp:spPr>
        <a:xfrm rot="19457599">
          <a:off x="3337772" y="2592109"/>
          <a:ext cx="1022279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022279" y="1789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3823355" y="2584443"/>
        <a:ext cx="51113" cy="51113"/>
      </dsp:txXfrm>
    </dsp:sp>
    <dsp:sp modelId="{D28F285E-56B5-4E8E-B0C4-DA969DC8962C}">
      <dsp:nvSpPr>
        <dsp:cNvPr id="0" name=""/>
        <dsp:cNvSpPr/>
      </dsp:nvSpPr>
      <dsp:spPr>
        <a:xfrm>
          <a:off x="4263965" y="1792863"/>
          <a:ext cx="2075266" cy="10376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Животные</a:t>
          </a:r>
          <a:endParaRPr lang="ru-RU" sz="1800" kern="1200" dirty="0"/>
        </a:p>
      </dsp:txBody>
      <dsp:txXfrm>
        <a:off x="4294356" y="1823254"/>
        <a:ext cx="2014484" cy="976851"/>
      </dsp:txXfrm>
    </dsp:sp>
    <dsp:sp modelId="{B3FB3E53-A4C4-418A-BDBC-CF602B4DF40A}">
      <dsp:nvSpPr>
        <dsp:cNvPr id="0" name=""/>
        <dsp:cNvSpPr/>
      </dsp:nvSpPr>
      <dsp:spPr>
        <a:xfrm rot="2142401">
          <a:off x="3337772" y="3188748"/>
          <a:ext cx="1022279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022279" y="1789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3823355" y="3181082"/>
        <a:ext cx="51113" cy="51113"/>
      </dsp:txXfrm>
    </dsp:sp>
    <dsp:sp modelId="{5E901AAC-D009-4ED2-8B17-55F27CAF336E}">
      <dsp:nvSpPr>
        <dsp:cNvPr id="0" name=""/>
        <dsp:cNvSpPr/>
      </dsp:nvSpPr>
      <dsp:spPr>
        <a:xfrm>
          <a:off x="4263965" y="2986142"/>
          <a:ext cx="2075266" cy="10376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Минеральные</a:t>
          </a:r>
          <a:endParaRPr lang="ru-RU" sz="1800" kern="1200" dirty="0"/>
        </a:p>
      </dsp:txBody>
      <dsp:txXfrm>
        <a:off x="4294356" y="3016533"/>
        <a:ext cx="2014484" cy="976851"/>
      </dsp:txXfrm>
    </dsp:sp>
    <dsp:sp modelId="{AF6EB597-0745-4AF6-97E3-C82E342C9A24}">
      <dsp:nvSpPr>
        <dsp:cNvPr id="0" name=""/>
        <dsp:cNvSpPr/>
      </dsp:nvSpPr>
      <dsp:spPr>
        <a:xfrm rot="3907178">
          <a:off x="2862393" y="3785387"/>
          <a:ext cx="1973038" cy="35780"/>
        </a:xfrm>
        <a:custGeom>
          <a:avLst/>
          <a:gdLst/>
          <a:ahLst/>
          <a:cxnLst/>
          <a:rect l="0" t="0" r="0" b="0"/>
          <a:pathLst>
            <a:path>
              <a:moveTo>
                <a:pt x="0" y="17890"/>
              </a:moveTo>
              <a:lnTo>
                <a:pt x="1973038" y="1789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3799586" y="3753952"/>
        <a:ext cx="98651" cy="98651"/>
      </dsp:txXfrm>
    </dsp:sp>
    <dsp:sp modelId="{1725EB8E-AE66-4384-91F4-05C9E52CA4C7}">
      <dsp:nvSpPr>
        <dsp:cNvPr id="0" name=""/>
        <dsp:cNvSpPr/>
      </dsp:nvSpPr>
      <dsp:spPr>
        <a:xfrm>
          <a:off x="4263965" y="4179420"/>
          <a:ext cx="2075266" cy="10376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Отходы технических производств</a:t>
          </a:r>
          <a:endParaRPr lang="ru-RU" sz="1800" kern="1200" dirty="0"/>
        </a:p>
      </dsp:txBody>
      <dsp:txXfrm>
        <a:off x="4294356" y="4209811"/>
        <a:ext cx="2014484" cy="976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82A5F-9D27-4EC4-BABB-9B93E4BBADC2}">
      <dsp:nvSpPr>
        <dsp:cNvPr id="0" name=""/>
        <dsp:cNvSpPr/>
      </dsp:nvSpPr>
      <dsp:spPr>
        <a:xfrm>
          <a:off x="1301" y="1874"/>
          <a:ext cx="11337397" cy="16083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Объемистые</a:t>
          </a:r>
        </a:p>
        <a:p>
          <a:pPr marL="0" lvl="0" indent="630238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– не более 0,75 ЭКЕ</a:t>
          </a:r>
        </a:p>
        <a:p>
          <a:pPr marL="0" lvl="0" indent="630238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– зола щелочная</a:t>
          </a:r>
          <a:endParaRPr lang="ru-RU" sz="2500" kern="1200" dirty="0"/>
        </a:p>
      </dsp:txBody>
      <dsp:txXfrm>
        <a:off x="48407" y="48980"/>
        <a:ext cx="11243185" cy="1514098"/>
      </dsp:txXfrm>
    </dsp:sp>
    <dsp:sp modelId="{3ABE5B95-C2AE-45B8-B527-E3F771AE6EC1}">
      <dsp:nvSpPr>
        <dsp:cNvPr id="0" name=""/>
        <dsp:cNvSpPr/>
      </dsp:nvSpPr>
      <dsp:spPr>
        <a:xfrm>
          <a:off x="12367" y="1805844"/>
          <a:ext cx="3619726" cy="33363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Грубые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– более 60% СВ и более 19% СК (сено, солома, мякина и т.д.)</a:t>
          </a:r>
          <a:endParaRPr lang="ru-RU" sz="2000" kern="1200" dirty="0"/>
        </a:p>
      </dsp:txBody>
      <dsp:txXfrm>
        <a:off x="110085" y="1903562"/>
        <a:ext cx="3424290" cy="3140907"/>
      </dsp:txXfrm>
    </dsp:sp>
    <dsp:sp modelId="{24458A98-A6FF-4A07-A2B4-2A15FC5303CF}">
      <dsp:nvSpPr>
        <dsp:cNvPr id="0" name=""/>
        <dsp:cNvSpPr/>
      </dsp:nvSpPr>
      <dsp:spPr>
        <a:xfrm>
          <a:off x="3936151" y="1805844"/>
          <a:ext cx="7391481" cy="16083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Влажные</a:t>
          </a:r>
        </a:p>
        <a:p>
          <a:pPr marL="0" lvl="0" indent="441325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– менее 60% СВ</a:t>
          </a:r>
          <a:endParaRPr lang="ru-RU" sz="3700" kern="1200" dirty="0"/>
        </a:p>
      </dsp:txBody>
      <dsp:txXfrm>
        <a:off x="3983257" y="1852950"/>
        <a:ext cx="7297269" cy="1514098"/>
      </dsp:txXfrm>
    </dsp:sp>
    <dsp:sp modelId="{AC0D1015-9263-4CA3-81DB-F0FE00C00835}">
      <dsp:nvSpPr>
        <dsp:cNvPr id="0" name=""/>
        <dsp:cNvSpPr/>
      </dsp:nvSpPr>
      <dsp:spPr>
        <a:xfrm>
          <a:off x="3936151" y="3609814"/>
          <a:ext cx="3619726" cy="16083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Сочные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– более 40% воды (трава, корнеплоды, силос, сенаж, бахчевые)</a:t>
          </a:r>
          <a:endParaRPr lang="ru-RU" sz="1600" kern="1200" dirty="0"/>
        </a:p>
      </dsp:txBody>
      <dsp:txXfrm>
        <a:off x="3983257" y="3656920"/>
        <a:ext cx="3525514" cy="1514098"/>
      </dsp:txXfrm>
    </dsp:sp>
    <dsp:sp modelId="{FEFBC916-F2E8-4DFF-85A2-2BDF6061ECA3}">
      <dsp:nvSpPr>
        <dsp:cNvPr id="0" name=""/>
        <dsp:cNvSpPr/>
      </dsp:nvSpPr>
      <dsp:spPr>
        <a:xfrm>
          <a:off x="7707906" y="3609814"/>
          <a:ext cx="3619726" cy="16083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Водянистые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– более 80% воды (отходы пищевой промышленности)</a:t>
          </a:r>
          <a:endParaRPr lang="ru-RU" sz="1600" kern="1200" dirty="0"/>
        </a:p>
      </dsp:txBody>
      <dsp:txXfrm>
        <a:off x="7755012" y="3656920"/>
        <a:ext cx="3525514" cy="15140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B37E2-6756-4578-B676-814DD30A37A3}">
      <dsp:nvSpPr>
        <dsp:cNvPr id="0" name=""/>
        <dsp:cNvSpPr/>
      </dsp:nvSpPr>
      <dsp:spPr>
        <a:xfrm>
          <a:off x="8372" y="0"/>
          <a:ext cx="11331627" cy="24596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Концентрированные корма</a:t>
          </a:r>
        </a:p>
        <a:p>
          <a:pPr marL="0" lvl="0" indent="536575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– более 0,75 ЭКЕ</a:t>
          </a:r>
        </a:p>
        <a:p>
          <a:pPr marL="0" lvl="0" indent="536575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– не более 19% СК</a:t>
          </a:r>
        </a:p>
        <a:p>
          <a:pPr marL="0" lvl="0" indent="536575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– зола кислая</a:t>
          </a:r>
          <a:endParaRPr lang="ru-RU" sz="2000" kern="1200" dirty="0"/>
        </a:p>
      </dsp:txBody>
      <dsp:txXfrm>
        <a:off x="80412" y="72040"/>
        <a:ext cx="11187547" cy="2315539"/>
      </dsp:txXfrm>
    </dsp:sp>
    <dsp:sp modelId="{F5F628A1-CE02-4B5B-8077-8BCFFF58A931}">
      <dsp:nvSpPr>
        <dsp:cNvPr id="0" name=""/>
        <dsp:cNvSpPr/>
      </dsp:nvSpPr>
      <dsp:spPr>
        <a:xfrm>
          <a:off x="4186" y="2759612"/>
          <a:ext cx="5437441" cy="24596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Углеводистые</a:t>
          </a:r>
          <a:endParaRPr lang="ru-RU" sz="5100" kern="1200" dirty="0"/>
        </a:p>
      </dsp:txBody>
      <dsp:txXfrm>
        <a:off x="76226" y="2831652"/>
        <a:ext cx="5293361" cy="2315539"/>
      </dsp:txXfrm>
    </dsp:sp>
    <dsp:sp modelId="{EA17961F-9C8F-421E-953E-AA7D062F3460}">
      <dsp:nvSpPr>
        <dsp:cNvPr id="0" name=""/>
        <dsp:cNvSpPr/>
      </dsp:nvSpPr>
      <dsp:spPr>
        <a:xfrm>
          <a:off x="5898372" y="2759612"/>
          <a:ext cx="5437441" cy="24596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Белковые</a:t>
          </a:r>
          <a:endParaRPr lang="ru-RU" sz="5100" kern="1200" dirty="0"/>
        </a:p>
      </dsp:txBody>
      <dsp:txXfrm>
        <a:off x="5970412" y="2831652"/>
        <a:ext cx="5293361" cy="2315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DFD774F4-657D-4856-89DF-83903EE64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841A31D-9F94-4995-8B3E-63E7CAF62C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FEA3B-4E9F-41E1-87FF-3E012EC78E33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FEFB220-C4C2-44C9-A3AE-ADF0A0080C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C57FBEB-CEF5-4245-8BF4-A0EE374688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AE05-8AAA-4D06-AE4C-2482BAF7A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7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72E1C-1F8D-49E2-B299-7468A682693B}" type="datetimeFigureOut">
              <a:rPr lang="ru-RU" smtClean="0"/>
              <a:t>24.02.2024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46E24-2A5B-4557-B645-3FBA5ABFE9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1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139094B-1A23-4A79-A191-9BD31304F5B3}"/>
              </a:ext>
            </a:extLst>
          </p:cNvPr>
          <p:cNvCxnSpPr>
            <a:cxnSpLocks/>
          </p:cNvCxnSpPr>
          <p:nvPr/>
        </p:nvCxnSpPr>
        <p:spPr>
          <a:xfrm flipH="1">
            <a:off x="485236" y="4789854"/>
            <a:ext cx="543464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C339AC5-F5B8-4BCA-9918-684E6CD02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rcRect l="45826" b="17590"/>
          <a:stretch/>
        </p:blipFill>
        <p:spPr>
          <a:xfrm>
            <a:off x="7362923" y="1794338"/>
            <a:ext cx="4610272" cy="373098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332" y="1699406"/>
            <a:ext cx="6484485" cy="2978131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Тема 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13ED82C-1866-4F85-B12A-293CDC743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32" y="4949746"/>
            <a:ext cx="6694099" cy="27785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Иванов Иван Иванович,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E6C540-A4DF-4C58-8C62-60DBA6F45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A65BB67D-BC73-4298-8FA6-141DDD6A6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331" y="5286073"/>
            <a:ext cx="6694100" cy="435735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кандидат экономических наук, доцент (заведующий) кафедры(ой) …полное название кафедры… ставропольского ГАУ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C02C29-D361-481F-9BEB-E7C6E88DB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:a16="http://schemas.microsoft.com/office/drawing/2014/main" xmlns="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xmlns="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7288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xmlns="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333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D038AFBF-7C07-4F16-980C-A36853B057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681" y="4586406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D8C57B7-F856-40D4-8A79-F358EDDF9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:a16="http://schemas.microsoft.com/office/drawing/2014/main" xmlns="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xmlns="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3114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xmlns="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4182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xmlns="" id="{3696CB45-93E9-4066-8715-6BDE41269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83114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3955E058-34D8-4EE2-BDB4-126A586E4C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4182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753CA5E-93A8-4861-8D4F-A2CC0FBD41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72BF226B-82E7-4D5B-AB88-CB68CC411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478" y="1753520"/>
            <a:ext cx="8123511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70597F-50ED-4DF8-B4D8-0A093B7A4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64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9C046C4E-9193-4CAE-860C-F981D732D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1741" y="1661470"/>
            <a:ext cx="6441376" cy="460130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FACBAEB-9D17-439E-9BBE-4F38BCC6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5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91D950-F79C-4E71-A232-176C78703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3" name="Рисунок 9">
            <a:extLst>
              <a:ext uri="{FF2B5EF4-FFF2-40B4-BE49-F238E27FC236}">
                <a16:creationId xmlns:a16="http://schemas.microsoft.com/office/drawing/2014/main" xmlns="" id="{36CC45C9-24F1-40E1-80A2-873E9F9DF2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6426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:a16="http://schemas.microsoft.com/office/drawing/2014/main" xmlns="" id="{5F25DC22-2CF8-4F3D-A1DF-2D85FC4EEF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0652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xmlns="" id="{C6EF832C-C77D-4097-980B-27F22D0E9E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969" y="4531611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AC9257-DC50-4D45-B9EF-7B0B718AF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08029809-C4FD-4994-9E8C-E191852DB9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4595" y="1906444"/>
            <a:ext cx="3646417" cy="374205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xmlns="" id="{DFF71793-0B89-4636-8ED2-AF0219A59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4347" y="1619211"/>
            <a:ext cx="5363058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C0263A2-33B6-4CB9-8F55-2889BF298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2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25481E-93B3-4F69-91AA-E879506F45CE}"/>
              </a:ext>
            </a:extLst>
          </p:cNvPr>
          <p:cNvSpPr txBox="1"/>
          <p:nvPr userDrawn="1"/>
        </p:nvSpPr>
        <p:spPr>
          <a:xfrm>
            <a:off x="1406800" y="3090469"/>
            <a:ext cx="937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A18858-A63C-4DE9-90C8-B26917E77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1B22699-20E9-4C0C-8D56-79DDD6583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947" y="2079683"/>
            <a:ext cx="10843403" cy="4485020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CE5228-51A9-497E-8F4A-EA1AFC9E5B92}"/>
              </a:ext>
            </a:extLst>
          </p:cNvPr>
          <p:cNvSpPr txBox="1"/>
          <p:nvPr userDrawn="1"/>
        </p:nvSpPr>
        <p:spPr>
          <a:xfrm>
            <a:off x="439947" y="1382400"/>
            <a:ext cx="931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3694BA1-43C9-4ACA-B71F-D08AD8D96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и название пункта 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011E3EF-370F-4031-88C5-DBFE1C0B5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43" y="2035175"/>
            <a:ext cx="10679113" cy="2881313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Номер и название пункта лекции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905200-8F4C-4516-857C-832D508A7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957FC41-9EF1-4CD0-91E5-03D47102E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9A09BAF0-057C-4124-A774-CC2C611822DA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9CFC8145-040D-427F-B3DD-4AFCCCB2F4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9270EE-9107-45AE-BBDC-06FA8C1AE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1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1741C5C-559F-4E1E-89DE-CA01C7C0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FA96665E-597D-4FDE-A94E-730A135092B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1D85FB0-2DEE-4C63-85A1-E4A059B93B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B0FE8502-BCD2-4D6F-ADAA-0D1E129A7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3296" y="1846142"/>
            <a:ext cx="4495800" cy="380206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706B4B-70F9-49C9-B9B3-7DA7A15B49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2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B6D3F7-F1C0-4825-8D80-D3E297B3D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A9D1402-D96F-4AB6-BFD5-0FB3B48B6143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Текст 4">
            <a:extLst>
              <a:ext uri="{FF2B5EF4-FFF2-40B4-BE49-F238E27FC236}">
                <a16:creationId xmlns:a16="http://schemas.microsoft.com/office/drawing/2014/main" xmlns="" id="{867ABDDE-3924-4C65-BC61-1B44FEE173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1CB5CB05-D425-4F89-82E2-066E32CEE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6754" y="1447863"/>
            <a:ext cx="6365853" cy="44999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14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EC2C6F-3B09-4140-A829-F8BC988661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8868" y="4583998"/>
            <a:ext cx="6365853" cy="171180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:a16="http://schemas.microsoft.com/office/drawing/2014/main" xmlns="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67374" y="1419299"/>
            <a:ext cx="3708840" cy="30450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A81A8C-6A73-47BB-B7FB-8157BDD0BC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864" y="4544747"/>
            <a:ext cx="6365853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:a16="http://schemas.microsoft.com/office/drawing/2014/main" xmlns="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7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3D7E7A26-495B-499D-9ACD-C4EF9AE578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50978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002FD3-A3DA-4B3C-AADE-E186936CA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86F72A-F306-4A2E-8D64-DA1263B5B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2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6" r:id="rId3"/>
    <p:sldLayoutId id="2147483674" r:id="rId4"/>
    <p:sldLayoutId id="2147483650" r:id="rId5"/>
    <p:sldLayoutId id="2147483670" r:id="rId6"/>
    <p:sldLayoutId id="2147483675" r:id="rId7"/>
    <p:sldLayoutId id="2147483678" r:id="rId8"/>
    <p:sldLayoutId id="2147483680" r:id="rId9"/>
    <p:sldLayoutId id="2147483666" r:id="rId10"/>
    <p:sldLayoutId id="2147483679" r:id="rId11"/>
    <p:sldLayoutId id="2147483661" r:id="rId12"/>
    <p:sldLayoutId id="2147483681" r:id="rId13"/>
    <p:sldLayoutId id="2147483683" r:id="rId14"/>
    <p:sldLayoutId id="2147483673" r:id="rId15"/>
    <p:sldLayoutId id="2147483682" r:id="rId16"/>
    <p:sldLayoutId id="2147483684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D4C119DA-CF99-F436-2FDF-1F92B32557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КОРМА, ИХ СОСТАВ И КЛАССИФИКАЦИЯ. ЗЕЛЕНЫЕ КОРМА, КОРНЕКЛУБНЕПЛОДЫ И БАХЧЕВЫЕ</a:t>
            </a:r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xmlns="" id="{9F413B38-AEDC-B043-46A5-76B17E6B0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Пономарева Мария Евгеньевна</a:t>
            </a:r>
            <a:endParaRPr lang="ru-RU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CAA318A8-7EB3-EDFF-3955-D82EB829D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кандидат ветеринарных наук, доцент кафедры кормления животных и общей биологии Ставропольского ГАУ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613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Классификация кормов</a:t>
            </a:r>
          </a:p>
        </p:txBody>
      </p:sp>
      <p:graphicFrame>
        <p:nvGraphicFramePr>
          <p:cNvPr id="6" name="Рисунок 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487601837"/>
              </p:ext>
            </p:extLst>
          </p:nvPr>
        </p:nvGraphicFramePr>
        <p:xfrm>
          <a:off x="426000" y="1095882"/>
          <a:ext cx="11340000" cy="52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444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ym typeface="Symbol" pitchFamily="18" charset="2"/>
              </a:rPr>
              <a:t>Углеводистые концентрированные корма: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Зерновые злаковые (овес, ячмень, кукуруза, рожь, пшеница, сорго, просо и т.д.).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Отходы крупяного и мукомольного производства (отруби, сечка, мучная пыль).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Сахарная сушеная свекла и картофель, сухой свекловичный жом.</a:t>
            </a:r>
          </a:p>
          <a:p>
            <a:r>
              <a:rPr lang="ru-RU" dirty="0"/>
              <a:t>Эти корма – основной компонент для приготовления кормовых концентрированных смесей.</a:t>
            </a:r>
          </a:p>
          <a:p>
            <a:endParaRPr lang="ru-RU" dirty="0"/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Классификация кормов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365158" y="1619211"/>
            <a:ext cx="4680000" cy="378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52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Белковые концентрированные </a:t>
            </a:r>
            <a:r>
              <a:rPr lang="ru-RU" b="1" dirty="0" smtClean="0"/>
              <a:t>корма: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Зерно бобовых (горох, чина, соя, чечевица, бобы, вика).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Жмыхи, шроты, сушеная зерновая барда, семена масличных культур.</a:t>
            </a:r>
          </a:p>
          <a:p>
            <a:r>
              <a:rPr lang="ru-RU" dirty="0"/>
              <a:t>Кормовая ценность этих кормов определяется высоким содержанием биологически полноценного </a:t>
            </a:r>
            <a:r>
              <a:rPr lang="ru-RU" dirty="0" smtClean="0"/>
              <a:t>протеина.</a:t>
            </a:r>
            <a:endParaRPr lang="ru-RU" dirty="0"/>
          </a:p>
        </p:txBody>
      </p:sp>
      <p:sp>
        <p:nvSpPr>
          <p:cNvPr id="5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Классификация кормов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7941" t="7162" r="4480" b="6603"/>
          <a:stretch/>
        </p:blipFill>
        <p:spPr>
          <a:xfrm>
            <a:off x="365158" y="1619211"/>
            <a:ext cx="4860000" cy="348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87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Классификация кормов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0" y="1722362"/>
            <a:ext cx="11340000" cy="2281161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Корма животного </a:t>
            </a:r>
            <a:r>
              <a:rPr lang="ru-RU" b="1" dirty="0" smtClean="0"/>
              <a:t>происхождения: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Высокое содержание протеина высокой биологической ценности.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Соотношение </a:t>
            </a:r>
            <a:r>
              <a:rPr lang="ru-RU" dirty="0" err="1"/>
              <a:t>Са</a:t>
            </a:r>
            <a:r>
              <a:rPr lang="ru-RU" dirty="0"/>
              <a:t> : Р более 1,0.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Необезжиренные богаты всеми </a:t>
            </a:r>
            <a:r>
              <a:rPr lang="ru-RU" dirty="0" smtClean="0"/>
              <a:t>витаминами.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Обезжиренные </a:t>
            </a:r>
            <a:r>
              <a:rPr lang="ru-RU" dirty="0"/>
              <a:t>богаты витаминами группы 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Зола </a:t>
            </a:r>
            <a:r>
              <a:rPr lang="ru-RU" dirty="0" smtClean="0"/>
              <a:t>щелочная.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682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Классификация кормов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5834347" y="1619210"/>
            <a:ext cx="5363058" cy="469450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Побочные продукты пищевой </a:t>
            </a:r>
            <a:r>
              <a:rPr lang="ru-RU" b="1" dirty="0" smtClean="0"/>
              <a:t>промышленности: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отходы мукомольного и крупяного </a:t>
            </a:r>
            <a:r>
              <a:rPr lang="ru-RU" dirty="0" smtClean="0"/>
              <a:t>производства;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отходы маслоэкстракционного </a:t>
            </a:r>
            <a:r>
              <a:rPr lang="ru-RU" dirty="0" smtClean="0"/>
              <a:t>производства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отходы пивоваренной и спиртовой </a:t>
            </a:r>
            <a:r>
              <a:rPr lang="ru-RU" dirty="0" smtClean="0"/>
              <a:t>промышленности;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отходы сахарных </a:t>
            </a:r>
            <a:r>
              <a:rPr lang="ru-RU" dirty="0" smtClean="0"/>
              <a:t>заводов;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отходы крахмалопаточного </a:t>
            </a:r>
            <a:r>
              <a:rPr lang="ru-RU" dirty="0" smtClean="0"/>
              <a:t>производств;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отходы консервной </a:t>
            </a:r>
            <a:r>
              <a:rPr lang="ru-RU" dirty="0" smtClean="0"/>
              <a:t>промышленности;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пищевые отходы</a:t>
            </a:r>
            <a:r>
              <a:rPr lang="ru-RU" dirty="0" smtClean="0"/>
              <a:t>.</a:t>
            </a:r>
          </a:p>
        </p:txBody>
      </p:sp>
      <p:pic>
        <p:nvPicPr>
          <p:cNvPr id="3076" name="Picture 4" descr="http://1.bp.blogspot.com/_mfIXg7TGqPw/TQVLqPA7P_I/AAAAAAAAHuw/hGwzaOe4JUM/s1600/GB+Waffles++015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r="45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26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Классификация кормов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8" y="1619211"/>
            <a:ext cx="4860000" cy="3542484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Минеральные корма: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вырабатываются из природного сырья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содержат в большом количестве один или несколько минеральных элементов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55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Классификация кормов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5834346" y="1619211"/>
            <a:ext cx="5906811" cy="465096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Продукты микробиологической промышленности: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различные </a:t>
            </a:r>
            <a:r>
              <a:rPr lang="ru-RU" dirty="0"/>
              <a:t>виды кормовых </a:t>
            </a:r>
            <a:r>
              <a:rPr lang="ru-RU" dirty="0" smtClean="0"/>
              <a:t>дрожжей;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аминокислоты</a:t>
            </a:r>
            <a:r>
              <a:rPr lang="ru-RU" dirty="0" smtClean="0"/>
              <a:t>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препараты </a:t>
            </a:r>
            <a:r>
              <a:rPr lang="ru-RU" dirty="0" smtClean="0"/>
              <a:t>витаминов;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препараты </a:t>
            </a:r>
            <a:r>
              <a:rPr lang="ru-RU" dirty="0" smtClean="0"/>
              <a:t>антибиотиков;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err="1" smtClean="0"/>
              <a:t>пробиотики</a:t>
            </a:r>
            <a:r>
              <a:rPr lang="ru-RU" dirty="0" smtClean="0"/>
              <a:t>, </a:t>
            </a:r>
            <a:r>
              <a:rPr lang="ru-RU" dirty="0" err="1" smtClean="0"/>
              <a:t>пребиотики</a:t>
            </a:r>
            <a:r>
              <a:rPr lang="ru-RU" dirty="0" smtClean="0"/>
              <a:t>, </a:t>
            </a:r>
            <a:r>
              <a:rPr lang="ru-RU" dirty="0" err="1"/>
              <a:t>симбиотики</a:t>
            </a:r>
            <a:r>
              <a:rPr lang="ru-RU" dirty="0" smtClean="0"/>
              <a:t>, ферменты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err="1" smtClean="0"/>
              <a:t>гидролизаты</a:t>
            </a:r>
            <a:r>
              <a:rPr lang="ru-RU" dirty="0" smtClean="0"/>
              <a:t> </a:t>
            </a:r>
            <a:r>
              <a:rPr lang="ru-RU" dirty="0"/>
              <a:t>(целлюлоза, лигнин, пектиновые вещества, </a:t>
            </a:r>
            <a:r>
              <a:rPr lang="ru-RU" dirty="0" err="1"/>
              <a:t>ксиланы</a:t>
            </a:r>
            <a:r>
              <a:rPr lang="ru-RU" dirty="0"/>
              <a:t>-древесная резина, сахар кормовой гидролизный – древесная гидролизная меласса, коллагены, кератины.) и др.</a:t>
            </a:r>
          </a:p>
          <a:p>
            <a:endParaRPr lang="ru-RU" dirty="0"/>
          </a:p>
        </p:txBody>
      </p:sp>
      <p:pic>
        <p:nvPicPr>
          <p:cNvPr id="4098" name="Picture 2" descr="https://sezon-dacha.ru/wp-content/uploads/0/6/8/068fd0119fc051eb4cdcbb7ec8ebcfc0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4860000" cy="3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1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Классификация кормов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/>
              <a:t>Продукты химического </a:t>
            </a:r>
            <a:r>
              <a:rPr lang="ru-RU" b="1" dirty="0" smtClean="0"/>
              <a:t>синтеза: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азотсодержащие </a:t>
            </a:r>
            <a:r>
              <a:rPr lang="ru-RU" dirty="0" smtClean="0"/>
              <a:t>вещества;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аминокислоты, микроэлементы, </a:t>
            </a:r>
            <a:r>
              <a:rPr lang="ru-RU" dirty="0" smtClean="0"/>
              <a:t>витамины</a:t>
            </a:r>
            <a:r>
              <a:rPr lang="ru-RU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профилактические и лечебные </a:t>
            </a:r>
            <a:r>
              <a:rPr lang="ru-RU" dirty="0" smtClean="0"/>
              <a:t>препараты;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консерванты;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сорбенты; 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антиоксиданты.</a:t>
            </a:r>
            <a:endParaRPr lang="ru-RU" dirty="0"/>
          </a:p>
        </p:txBody>
      </p:sp>
      <p:pic>
        <p:nvPicPr>
          <p:cNvPr id="5126" name="Picture 6" descr="https://tpcompany.ru/upload/iblock/165/16557de176f84adc73d7cbb57cb98c37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4860000" cy="322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65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Классификация кормов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</p:spPr>
        <p:txBody>
          <a:bodyPr>
            <a:normAutofit/>
          </a:bodyPr>
          <a:lstStyle/>
          <a:p>
            <a:r>
              <a:rPr lang="ru-RU" dirty="0"/>
              <a:t>Роль </a:t>
            </a:r>
            <a:r>
              <a:rPr lang="ru-RU" b="1" dirty="0"/>
              <a:t>биологически </a:t>
            </a:r>
            <a:r>
              <a:rPr lang="ru-RU" b="1" dirty="0" smtClean="0"/>
              <a:t>активных добавок </a:t>
            </a:r>
            <a:r>
              <a:rPr lang="ru-RU" dirty="0" smtClean="0"/>
              <a:t>(БАД):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коррекция питания животных;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повышение усвоения корма;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направленное изменение метаболизма веществ;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связывание и элиминация чужеродных и токсических веществ;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повышение устойчивости организма к неблагоприятным факторам среды;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регуляция функции отдельных органов и систем;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регуляция </a:t>
            </a:r>
            <a:r>
              <a:rPr lang="ru-RU" dirty="0" err="1" smtClean="0"/>
              <a:t>микробиоценозов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26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Классификация кормовых добавок в странах ЕС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0832247" cy="431652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Технические добавки, действующие непосредственно на корм;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Сенсорные добавки, влияющие на </a:t>
            </a:r>
            <a:r>
              <a:rPr lang="ru-RU" dirty="0" err="1" smtClean="0"/>
              <a:t>поедаемость</a:t>
            </a:r>
            <a:r>
              <a:rPr lang="ru-RU" dirty="0" smtClean="0"/>
              <a:t> корма;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Питательные добавки, балансирующие рацион по витаминам, минеральным веществам и т.д.;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Зоотехнические добавки, улучшающие использование питательных веществ корма;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err="1" smtClean="0"/>
              <a:t>Противопротозойные</a:t>
            </a:r>
            <a:r>
              <a:rPr lang="ru-RU" dirty="0" smtClean="0"/>
              <a:t> препараты.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469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2EC7364A-DC61-85EA-BEB9-BA6B78803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Комплексная оценка питательности </a:t>
            </a:r>
            <a:r>
              <a:rPr lang="ru-RU" dirty="0" smtClean="0"/>
              <a:t>кормов</a:t>
            </a:r>
          </a:p>
          <a:p>
            <a:r>
              <a:rPr lang="ru-RU" dirty="0"/>
              <a:t>Классификация </a:t>
            </a:r>
            <a:r>
              <a:rPr lang="ru-RU" dirty="0" smtClean="0"/>
              <a:t>кормов</a:t>
            </a:r>
          </a:p>
          <a:p>
            <a:r>
              <a:rPr lang="ru-RU" dirty="0" smtClean="0"/>
              <a:t>Зеленые </a:t>
            </a:r>
            <a:r>
              <a:rPr lang="ru-RU" dirty="0"/>
              <a:t>корма. </a:t>
            </a:r>
            <a:r>
              <a:rPr lang="ru-RU" dirty="0" err="1"/>
              <a:t>Корнеклубнеплоды</a:t>
            </a:r>
            <a:r>
              <a:rPr lang="ru-RU" dirty="0"/>
              <a:t>. Бахчевые.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73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mtClean="0"/>
              <a:t> Зеленые корма. Корнеклубнеплоды. Бахчевые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446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Зеленые корма. </a:t>
            </a:r>
            <a:r>
              <a:rPr lang="ru-RU" dirty="0" err="1"/>
              <a:t>Корнеклубнеплоды</a:t>
            </a:r>
            <a:r>
              <a:rPr lang="ru-RU" dirty="0"/>
              <a:t>. Бахчевые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362" r="1636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Зеленые корма – это наземная масса </a:t>
            </a:r>
            <a:r>
              <a:rPr lang="ru-RU" dirty="0"/>
              <a:t>зеленых кормовых растений, </a:t>
            </a:r>
            <a:r>
              <a:rPr lang="ru-RU" dirty="0" smtClean="0"/>
              <a:t>скармливаемая </a:t>
            </a:r>
            <a:r>
              <a:rPr lang="ru-RU" dirty="0"/>
              <a:t>животным в свежем </a:t>
            </a:r>
            <a:r>
              <a:rPr lang="ru-RU" dirty="0" smtClean="0"/>
              <a:t>виде.</a:t>
            </a:r>
          </a:p>
          <a:p>
            <a:r>
              <a:rPr lang="ru-RU" dirty="0" smtClean="0"/>
              <a:t>Особенности зеленного корма: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высокое содержание влаги (до 85%)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высокая биологическая ценность протеина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жиры богаты ненасыщенными жирными </a:t>
            </a:r>
            <a:r>
              <a:rPr lang="ru-RU" dirty="0" smtClean="0"/>
              <a:t>кислотами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с</a:t>
            </a:r>
            <a:r>
              <a:rPr lang="ru-RU" dirty="0" smtClean="0"/>
              <a:t>одержат эстрогены, повышают плодовитость.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507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корма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dirty="0"/>
              <a:t>1 кг </a:t>
            </a:r>
            <a:r>
              <a:rPr lang="ru-RU" dirty="0" smtClean="0"/>
              <a:t>свежей травы</a:t>
            </a:r>
            <a:r>
              <a:rPr lang="ru-RU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ЭКЕ </a:t>
            </a:r>
            <a:r>
              <a:rPr lang="ru-RU" dirty="0" smtClean="0"/>
              <a:t>0,14-0,32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ОЭ </a:t>
            </a:r>
            <a:r>
              <a:rPr lang="ru-RU" dirty="0"/>
              <a:t>– 1,4 - 3,2 МДж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ПП – 17-40 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каротин – 25-70 мг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СК – 35–150 </a:t>
            </a:r>
            <a:r>
              <a:rPr lang="ru-RU" dirty="0" smtClean="0"/>
              <a:t>г</a:t>
            </a:r>
            <a:endParaRPr lang="ru-RU" dirty="0"/>
          </a:p>
        </p:txBody>
      </p:sp>
      <p:pic>
        <p:nvPicPr>
          <p:cNvPr id="9218" name="Picture 2" descr="https://i.siteapi.org/yIVtdZi6B8UHAsg-hWPGo27RcRw=/0x0:1060x514/s2.siteapi.org/136efd1dd3e8456/img/arvq99s2r8oog4sgk4cg0gksw4occ8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2" r="2638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225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корма</a:t>
            </a:r>
            <a:endParaRPr lang="ru-RU" dirty="0"/>
          </a:p>
        </p:txBody>
      </p:sp>
      <p:graphicFrame>
        <p:nvGraphicFramePr>
          <p:cNvPr id="7" name="Group 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475415463"/>
              </p:ext>
            </p:extLst>
          </p:nvPr>
        </p:nvGraphicFramePr>
        <p:xfrm>
          <a:off x="365159" y="1473998"/>
          <a:ext cx="11376000" cy="3779344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2934942"/>
                <a:gridCol w="1982779"/>
                <a:gridCol w="1784502"/>
                <a:gridCol w="1189669"/>
                <a:gridCol w="1487086"/>
                <a:gridCol w="1997022"/>
              </a:tblGrid>
              <a:tr h="26020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anchor="ctr" horzOverflow="overflow"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ТРАВА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6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естественных сенокосов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злаково-полынного пастбища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суданки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люцерны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долголетнего культурного пастбища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anchor="ctr" horzOverflow="overflow"/>
                </a:tc>
              </a:tr>
              <a:tr h="26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61,8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55,7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75,5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75,6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73,1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</a:tr>
              <a:tr h="26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протеин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4,0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</a:tr>
              <a:tr h="26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жир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</a:tr>
              <a:tr h="26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клетчатка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11,4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12,1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7,0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8,9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</a:tr>
              <a:tr h="26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БЭВ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18,3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21,9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11,3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11,3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</a:tr>
              <a:tr h="26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зола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3,0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4,0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2,4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</a:tr>
              <a:tr h="26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кальций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0,26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0,34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0,17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0,59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</a:tr>
              <a:tr h="26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фосфор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0,07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0,11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0,06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0,07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</a:tr>
              <a:tr h="2602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каротин, мг в 1 кг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50-75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60-70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60-90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34346" marR="34346" marT="45712" marB="45712" horzOverflow="overflow"/>
                </a:tc>
              </a:tr>
            </a:tbl>
          </a:graphicData>
        </a:graphic>
      </p:graphicFrame>
      <p:sp>
        <p:nvSpPr>
          <p:cNvPr id="6" name="Текст 3"/>
          <p:cNvSpPr>
            <a:spLocks noGrp="1"/>
          </p:cNvSpPr>
          <p:nvPr>
            <p:ph type="body" sz="quarter" idx="15"/>
          </p:nvPr>
        </p:nvSpPr>
        <p:spPr>
          <a:xfrm>
            <a:off x="693127" y="5475168"/>
            <a:ext cx="10720062" cy="1078032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ru-RU" dirty="0"/>
              <a:t>Подбор </a:t>
            </a:r>
            <a:r>
              <a:rPr lang="ru-RU" dirty="0" smtClean="0"/>
              <a:t>травосмесей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отношение </a:t>
            </a:r>
            <a:r>
              <a:rPr lang="ru-RU" dirty="0"/>
              <a:t>растений к экологическим условиям;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хозяйственно-экономические </a:t>
            </a:r>
            <a:r>
              <a:rPr lang="ru-RU" dirty="0"/>
              <a:t>требования (для каких животных, направления продуктивности);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биологические </a:t>
            </a:r>
            <a:r>
              <a:rPr lang="ru-RU" dirty="0"/>
              <a:t>особенности растений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5158" y="1121004"/>
            <a:ext cx="581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Химический </a:t>
            </a:r>
            <a:r>
              <a:rPr lang="ru-RU" dirty="0" smtClean="0"/>
              <a:t>состав, 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623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корма</a:t>
            </a:r>
            <a:endParaRPr lang="ru-RU" dirty="0"/>
          </a:p>
        </p:txBody>
      </p:sp>
      <p:pic>
        <p:nvPicPr>
          <p:cNvPr id="2050" name="Picture 2" descr="https://biblteplouhov.ru/upload/pages/1621/image_149090330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0" r="1755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Многолетние злаковые: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бекмания </a:t>
            </a:r>
            <a:r>
              <a:rPr lang="ru-RU" dirty="0" smtClean="0"/>
              <a:t>обыкновенная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мятлик луговой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красная </a:t>
            </a:r>
            <a:r>
              <a:rPr lang="ru-RU" dirty="0"/>
              <a:t>и луговая </a:t>
            </a:r>
            <a:r>
              <a:rPr lang="ru-RU" dirty="0" smtClean="0"/>
              <a:t>овсяница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райграс пастбищный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Тимофеевка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полевица белая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костер безостый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ежа сборная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пырей ползучий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лисохвост луговой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668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</a:t>
            </a:r>
            <a:r>
              <a:rPr lang="ru-RU" dirty="0" smtClean="0"/>
              <a:t>корма: </a:t>
            </a:r>
            <a:r>
              <a:rPr lang="ru-RU" b="1" dirty="0" smtClean="0"/>
              <a:t>Однолетние злаки</a:t>
            </a:r>
            <a:endParaRPr lang="ru-RU" b="1" dirty="0"/>
          </a:p>
        </p:txBody>
      </p:sp>
      <p:pic>
        <p:nvPicPr>
          <p:cNvPr id="1030" name="Picture 6" descr="https://konspekta.net/studopediainfo/baza1/440298842613.files/image308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147" y="1712565"/>
            <a:ext cx="288164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34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81" y="1712565"/>
            <a:ext cx="2776905" cy="3600000"/>
          </a:xfrm>
          <a:noFill/>
        </p:spPr>
      </p:pic>
      <p:pic>
        <p:nvPicPr>
          <p:cNvPr id="11" name="Picture 2" descr="33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4" cstate="print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4" y="1712565"/>
            <a:ext cx="2676525" cy="36004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689933" y="5435922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Овес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140106" y="5435922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Ячмень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793158" y="5435922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Суданская трава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662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</a:t>
            </a:r>
            <a:r>
              <a:rPr lang="ru-RU" dirty="0" smtClean="0"/>
              <a:t>корма: </a:t>
            </a:r>
            <a:r>
              <a:rPr lang="ru-RU" b="1" dirty="0" smtClean="0"/>
              <a:t>Многолетние бобовые</a:t>
            </a:r>
            <a:endParaRPr lang="ru-RU" b="1" dirty="0"/>
          </a:p>
        </p:txBody>
      </p:sp>
      <p:pic>
        <p:nvPicPr>
          <p:cNvPr id="13" name="Picture 2" descr="3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 cstate="print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7" y="2107743"/>
            <a:ext cx="2538413" cy="3600450"/>
          </a:xfrm>
          <a:prstGeom prst="rect">
            <a:avLst/>
          </a:prstGeom>
          <a:noFill/>
        </p:spPr>
      </p:pic>
      <p:pic>
        <p:nvPicPr>
          <p:cNvPr id="15" name="Picture 5" descr="1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86" y="2107743"/>
            <a:ext cx="2579688" cy="3600450"/>
          </a:xfrm>
          <a:prstGeom prst="rect">
            <a:avLst/>
          </a:prstGeom>
          <a:noFill/>
        </p:spPr>
      </p:pic>
      <p:pic>
        <p:nvPicPr>
          <p:cNvPr id="17" name="Picture 2" descr="6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4" cstate="print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061" y="2107743"/>
            <a:ext cx="2562225" cy="36004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73487" y="5897177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Клевер красный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581830" y="5897177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Донник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290173" y="5897177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Люцерна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20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</a:t>
            </a:r>
            <a:r>
              <a:rPr lang="ru-RU" dirty="0" smtClean="0"/>
              <a:t>корма: </a:t>
            </a:r>
            <a:r>
              <a:rPr lang="ru-RU" b="1" dirty="0" smtClean="0"/>
              <a:t>Однолетние бобовые</a:t>
            </a:r>
            <a:endParaRPr lang="ru-RU" b="1" dirty="0"/>
          </a:p>
        </p:txBody>
      </p:sp>
      <p:pic>
        <p:nvPicPr>
          <p:cNvPr id="14" name="Picture 10" descr="27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01" y="2135394"/>
            <a:ext cx="2727325" cy="3598862"/>
          </a:xfrm>
          <a:prstGeom prst="rect">
            <a:avLst/>
          </a:prstGeom>
          <a:noFill/>
        </p:spPr>
      </p:pic>
      <p:pic>
        <p:nvPicPr>
          <p:cNvPr id="2050" name="Picture 2" descr="https://znaew.ru/images/200/103/84.jpg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791" y="2135394"/>
            <a:ext cx="2359025" cy="35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19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4" cstate="print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81" y="2135394"/>
            <a:ext cx="2760662" cy="359886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173863" y="5882875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Вика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652303" y="5882875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Чина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147412" y="5882875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Люпин желтый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41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</a:t>
            </a:r>
            <a:r>
              <a:rPr lang="ru-RU" dirty="0" smtClean="0"/>
              <a:t>корма: </a:t>
            </a:r>
            <a:r>
              <a:rPr lang="ru-RU" b="1" dirty="0" smtClean="0"/>
              <a:t>Крестоцветные</a:t>
            </a:r>
            <a:endParaRPr lang="ru-RU" b="1" dirty="0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917" y="1755456"/>
            <a:ext cx="2838450" cy="45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rosselhoscenter.com/images/spravochnik/683.JPG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7478" y="1667635"/>
            <a:ext cx="3351212" cy="45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17142" y="6256019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Рапс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313084" y="6256019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Кормовая капуста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359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</a:t>
            </a:r>
            <a:r>
              <a:rPr lang="ru-RU" dirty="0" smtClean="0"/>
              <a:t>корма: </a:t>
            </a:r>
            <a:r>
              <a:rPr lang="ru-RU" b="1" dirty="0" smtClean="0"/>
              <a:t>Другие</a:t>
            </a:r>
            <a:endParaRPr lang="ru-RU" b="1" dirty="0"/>
          </a:p>
        </p:txBody>
      </p:sp>
      <p:pic>
        <p:nvPicPr>
          <p:cNvPr id="6146" name="Picture 2" descr="https://pro-dachnikov.com/uploads/posts/2021-11/1637892616_47-pro-dachnikov-com-p-osot-polevoi-foto-48.jpg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8872" y="1387711"/>
            <a:ext cx="2776538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sevin.ru/redbook/picspl_b/142sp_b.jpg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9046" y="1387710"/>
            <a:ext cx="2571750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17141" y="5886686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Осот полевой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574921" y="5886686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Осока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021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95FD239D-3AEA-11D8-CB9B-C692947F7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Комплексная </a:t>
            </a:r>
            <a:r>
              <a:rPr lang="ru-RU" dirty="0"/>
              <a:t>оценка питательности </a:t>
            </a:r>
            <a:r>
              <a:rPr lang="ru-RU" dirty="0" smtClean="0"/>
              <a:t>кормов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3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корма</a:t>
            </a:r>
            <a:endParaRPr lang="ru-RU" dirty="0"/>
          </a:p>
        </p:txBody>
      </p:sp>
      <p:graphicFrame>
        <p:nvGraphicFramePr>
          <p:cNvPr id="8" name="Group 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960603078"/>
              </p:ext>
            </p:extLst>
          </p:nvPr>
        </p:nvGraphicFramePr>
        <p:xfrm>
          <a:off x="365158" y="1612673"/>
          <a:ext cx="11376000" cy="4755010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3891599"/>
                <a:gridCol w="2443792"/>
                <a:gridCol w="2179909"/>
                <a:gridCol w="2860700"/>
              </a:tblGrid>
              <a:tr h="3021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Фаза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Концентрация в 1 кг СВ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Переваримость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anchor="ctr" horzOverflow="overflow"/>
                </a:tc>
              </a:tr>
              <a:tr h="3021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энергии, МДж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протеина, 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16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Травостой с преобладанием злаков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Начало колошения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12-15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</a:tr>
              <a:tr h="302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Полное колошение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10-12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</a:tr>
              <a:tr h="302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Начало цветения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8,5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8-9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</a:tr>
              <a:tr h="302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Полное цветение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7-8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</a:tr>
              <a:tr h="302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Начало образования семян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7,5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6-7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</a:tr>
              <a:tr h="30216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Травостой с преобладанием бобовых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Начало 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бутонизации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</a:tr>
              <a:tr h="302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Полная 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бутонизация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</a:tr>
              <a:tr h="302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Начало цветения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</a:tr>
              <a:tr h="302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Полное цветение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621" marR="36621" marT="45725" marB="45725" horzOverflow="overflow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5158" y="1132115"/>
            <a:ext cx="954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Питательная ценность в зависимости от фазы вегетации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22311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</a:t>
            </a:r>
            <a:r>
              <a:rPr lang="ru-RU" dirty="0" smtClean="0"/>
              <a:t>корма: </a:t>
            </a:r>
            <a:r>
              <a:rPr lang="ru-RU" b="1" dirty="0" smtClean="0"/>
              <a:t>Вредные и ядовитые растения</a:t>
            </a:r>
            <a:endParaRPr lang="ru-RU" b="1" dirty="0"/>
          </a:p>
        </p:txBody>
      </p:sp>
      <p:graphicFrame>
        <p:nvGraphicFramePr>
          <p:cNvPr id="4" name="Рисунок 3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467309274"/>
              </p:ext>
            </p:extLst>
          </p:nvPr>
        </p:nvGraphicFramePr>
        <p:xfrm>
          <a:off x="365158" y="1155473"/>
          <a:ext cx="11376000" cy="535036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688000"/>
                <a:gridCol w="5688000"/>
              </a:tblGrid>
              <a:tr h="295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Группы растений по воздействию на организм животных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Названия растений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</a:tr>
              <a:tr h="5637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Действующие на органы дыхания и пищеварительный тракт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рапс, сурепка, полевая горчица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</a:tr>
              <a:tr h="5637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Оказывающие отрицательное действие на желудочно-кишечный тракт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паслен, повилика, молочай, пролеска, белокрыльник болотный.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</a:tr>
              <a:tr h="5918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Вызывающие судороги и отрицательно сказывающиеся на работе сердца, почек и пищеварительного тракта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пижма, лютики, болотная </a:t>
                      </a:r>
                      <a:r>
                        <a:rPr lang="ru-RU" sz="1800" dirty="0" err="1">
                          <a:effectLst/>
                        </a:rPr>
                        <a:t>колюжница</a:t>
                      </a:r>
                      <a:r>
                        <a:rPr lang="ru-RU" sz="1800" dirty="0">
                          <a:effectLst/>
                        </a:rPr>
                        <a:t>, ветреница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</a:tr>
              <a:tr h="5918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Поражающие центральную нервную систему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беладонна</a:t>
                      </a:r>
                      <a:r>
                        <a:rPr lang="ru-RU" sz="1800" dirty="0">
                          <a:effectLst/>
                        </a:rPr>
                        <a:t>, дурман, чистотел, хвощ, плевел опьяняющий, белая чемерица, болиголов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</a:tr>
              <a:tr h="295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Нарушающие солевой обмен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кислица, малый щавель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</a:tr>
              <a:tr h="295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Действующие на сердце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вороний глаз, горицвет, майский ландыш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</a:tr>
              <a:tr h="295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Действующие на печень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многолетний люпин, луговой крестовик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</a:tr>
              <a:tr h="295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Вызывающие признаки геморрагического диатеза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донник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</a:tr>
              <a:tr h="5918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Сенсибилизирующие животных к действию солнечного света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зверобой, гречиха, дикий клевер, люцерна (вызывает поражение кожи при сильном солнечном освещении).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889" marR="1688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723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корма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5834347" y="1619211"/>
            <a:ext cx="5690246" cy="4316520"/>
          </a:xfrm>
        </p:spPr>
        <p:txBody>
          <a:bodyPr/>
          <a:lstStyle/>
          <a:p>
            <a:r>
              <a:rPr lang="ru-RU" dirty="0"/>
              <a:t>Использование: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быки-производители – 30-40 кг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коровы – 40-70 кг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молодняк КРС – 18-35 кг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овцы – 5-6 кг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свиньи – 1-6 кг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лошади – 50-60 кг</a:t>
            </a:r>
          </a:p>
        </p:txBody>
      </p:sp>
      <p:pic>
        <p:nvPicPr>
          <p:cNvPr id="10244" name="Picture 4" descr="https://sun1-97.userapi.com/impg/kCIjAmZkSWJiKtFrTJrTxb7MJGo6AXKxlMdY9g/XODZIhW7MsI.jpg?size=1280x960&amp;quality=95&amp;sign=7d7255b69ba02042bea50c2891b18797&amp;c_uniq_tag=3rsm-dhqpQbD11xPtmno5WgE0e-6Y0f3lgszOJija5U&amp;type=album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789254"/>
            <a:ext cx="4695573" cy="352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624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Зеленые корма</a:t>
            </a: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8" y="1619211"/>
            <a:ext cx="5886696" cy="3976046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6378100" y="1619211"/>
            <a:ext cx="5363058" cy="4316520"/>
          </a:xfrm>
        </p:spPr>
        <p:txBody>
          <a:bodyPr/>
          <a:lstStyle/>
          <a:p>
            <a:r>
              <a:rPr lang="ru-RU" dirty="0"/>
              <a:t>Зеленый конвейер – бесперебойное обеспечение животных зеленой массой в течение всего пастбищного периода. </a:t>
            </a:r>
            <a:endParaRPr lang="ru-RU" dirty="0" smtClean="0"/>
          </a:p>
          <a:p>
            <a:r>
              <a:rPr lang="ru-RU" dirty="0" smtClean="0"/>
              <a:t>Три типа: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из </a:t>
            </a:r>
            <a:r>
              <a:rPr lang="ru-RU" dirty="0"/>
              <a:t>трав естественного </a:t>
            </a:r>
            <a:r>
              <a:rPr lang="ru-RU" dirty="0" smtClean="0"/>
              <a:t>пастбищ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из </a:t>
            </a:r>
            <a:r>
              <a:rPr lang="ru-RU" dirty="0"/>
              <a:t>сеяных кормовых </a:t>
            </a:r>
            <a:r>
              <a:rPr lang="ru-RU" dirty="0" smtClean="0"/>
              <a:t>культур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смешанный </a:t>
            </a:r>
            <a:r>
              <a:rPr lang="ru-RU" dirty="0"/>
              <a:t>(комбинированный).</a:t>
            </a:r>
          </a:p>
        </p:txBody>
      </p:sp>
    </p:spTree>
    <p:extLst>
      <p:ext uri="{BB962C8B-B14F-4D97-AF65-F5344CB8AC3E}">
        <p14:creationId xmlns:p14="http://schemas.microsoft.com/office/powerpoint/2010/main" val="2877876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 smtClean="0"/>
              <a:t>Корнеклубнеплоды</a:t>
            </a:r>
            <a:r>
              <a:rPr lang="ru-RU" dirty="0"/>
              <a:t>. Бахчевые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217" r="321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804" r="580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err="1"/>
              <a:t>Корнеклубнеплоды</a:t>
            </a:r>
            <a:r>
              <a:rPr lang="ru-RU" dirty="0"/>
              <a:t> (картофель, топинамбур, кормовая и сахарная свекла, морковь, брюква, турнепс) и бахчевые (тыква, кабачки, арбуз) занимают важное место в кормовом </a:t>
            </a:r>
            <a:r>
              <a:rPr lang="ru-RU" dirty="0" smtClean="0"/>
              <a:t>балансе </a:t>
            </a:r>
            <a:r>
              <a:rPr lang="ru-RU" dirty="0"/>
              <a:t>животноводства, так как обладают прекрасными кормовыми и диетическими </a:t>
            </a:r>
            <a:r>
              <a:rPr lang="ru-RU" dirty="0" smtClean="0"/>
              <a:t>свойствами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8263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 smtClean="0"/>
              <a:t>Корнеклубнеплоды</a:t>
            </a:r>
            <a:endParaRPr lang="ru-RU" dirty="0"/>
          </a:p>
        </p:txBody>
      </p:sp>
      <p:graphicFrame>
        <p:nvGraphicFramePr>
          <p:cNvPr id="8" name="Group 839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843262450"/>
              </p:ext>
            </p:extLst>
          </p:nvPr>
        </p:nvGraphicFramePr>
        <p:xfrm>
          <a:off x="365158" y="1981202"/>
          <a:ext cx="11375997" cy="4005943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1801364"/>
                <a:gridCol w="872045"/>
                <a:gridCol w="966954"/>
                <a:gridCol w="1067222"/>
                <a:gridCol w="866686"/>
                <a:gridCol w="966954"/>
                <a:gridCol w="966954"/>
                <a:gridCol w="966954"/>
                <a:gridCol w="966954"/>
                <a:gridCol w="882141"/>
                <a:gridCol w="1051769"/>
              </a:tblGrid>
              <a:tr h="772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Корма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ЭКЕ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Вода, %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Протеин, г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Жир, г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СК, г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БЭВ, г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Зола, %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Са</a:t>
                      </a: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Р, г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Каротин, мг 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</a:tr>
              <a:tr h="646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Свекла кормовая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0,12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88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1,2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0,8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1,2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0,04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0,08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</a:tr>
              <a:tr h="646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Свекла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полусахарная 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0,17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83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1,6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1,1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1,2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0,09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0,04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</a:tr>
              <a:tr h="646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Свекла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сахарная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0,24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77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1,6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1,4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0,05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0,05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</a:tr>
              <a:tr h="646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Морковь кормовая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0,14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88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1,2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1,1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0,9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0,07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0,06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54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</a:tr>
              <a:tr h="646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Брюква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0,13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89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2,1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1,2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0,7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0,04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0,04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4335" marR="34335" marT="45716" marB="45716" anchor="ctr" horzOverflow="overflow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5158" y="1404257"/>
            <a:ext cx="861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Химический состав кормов (в 1 кг)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49428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 smtClean="0"/>
              <a:t>Корнеклубнеплоды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Картофель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СВ – 25 %, в том числе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крахмал – 19-20%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протеина</a:t>
            </a:r>
            <a:r>
              <a:rPr lang="ru-RU" dirty="0"/>
              <a:t> – </a:t>
            </a:r>
            <a:r>
              <a:rPr lang="ru-RU" dirty="0" smtClean="0"/>
              <a:t>2%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клетчатки</a:t>
            </a:r>
            <a:r>
              <a:rPr lang="ru-RU" dirty="0"/>
              <a:t> – </a:t>
            </a:r>
            <a:r>
              <a:rPr lang="ru-RU" dirty="0" smtClean="0"/>
              <a:t>0,8%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жира</a:t>
            </a:r>
            <a:r>
              <a:rPr lang="ru-RU" dirty="0"/>
              <a:t> – </a:t>
            </a:r>
            <a:r>
              <a:rPr lang="ru-RU" dirty="0" smtClean="0"/>
              <a:t>0,2%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минеральные вещества – 1%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витамины В, </a:t>
            </a:r>
            <a:r>
              <a:rPr lang="ru-RU" dirty="0"/>
              <a:t>В</a:t>
            </a:r>
            <a:r>
              <a:rPr lang="ru-RU" baseline="-25000" dirty="0"/>
              <a:t>2</a:t>
            </a:r>
            <a:r>
              <a:rPr lang="ru-RU" dirty="0" smtClean="0"/>
              <a:t> и С.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Переваримость органического вещества </a:t>
            </a:r>
            <a:r>
              <a:rPr lang="ru-RU" dirty="0"/>
              <a:t>–</a:t>
            </a:r>
            <a:r>
              <a:rPr lang="ru-RU" dirty="0" smtClean="0"/>
              <a:t> 85%.</a:t>
            </a:r>
            <a:endParaRPr lang="ru-RU" dirty="0"/>
          </a:p>
        </p:txBody>
      </p:sp>
      <p:pic>
        <p:nvPicPr>
          <p:cNvPr id="7" name="Picture 4" descr="40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5" y="1363874"/>
            <a:ext cx="3740727" cy="4925291"/>
          </a:xfrm>
          <a:noFill/>
        </p:spPr>
      </p:pic>
    </p:spTree>
    <p:extLst>
      <p:ext uri="{BB962C8B-B14F-4D97-AF65-F5344CB8AC3E}">
        <p14:creationId xmlns:p14="http://schemas.microsoft.com/office/powerpoint/2010/main" val="693744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 smtClean="0"/>
              <a:t>Корнеклубнеплоды</a:t>
            </a:r>
            <a:endParaRPr lang="ru-RU" dirty="0"/>
          </a:p>
        </p:txBody>
      </p:sp>
      <p:pic>
        <p:nvPicPr>
          <p:cNvPr id="6" name="Picture 9" descr="топинамбур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5" y="1446386"/>
            <a:ext cx="4164676" cy="5195455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Топинамбур (земляная груша)</a:t>
            </a:r>
          </a:p>
          <a:p>
            <a:r>
              <a:rPr lang="ru-RU" dirty="0" smtClean="0"/>
              <a:t>В 1 кг клубней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ЭКЕ – 0,28-0,3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ОЭ</a:t>
            </a:r>
            <a:r>
              <a:rPr lang="ru-RU" dirty="0"/>
              <a:t> – </a:t>
            </a:r>
            <a:r>
              <a:rPr lang="ru-RU" dirty="0" smtClean="0"/>
              <a:t>2,76-3,0 МДж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Сахар </a:t>
            </a:r>
            <a:r>
              <a:rPr lang="ru-RU" dirty="0"/>
              <a:t>–</a:t>
            </a:r>
            <a:r>
              <a:rPr lang="ru-RU" dirty="0" smtClean="0"/>
              <a:t> 60-70 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err="1" smtClean="0"/>
              <a:t>Переваримый</a:t>
            </a:r>
            <a:r>
              <a:rPr lang="ru-RU" dirty="0" smtClean="0"/>
              <a:t> протеин – 15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362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/>
              <a:t>Свекла </a:t>
            </a:r>
            <a:r>
              <a:rPr lang="ru-RU" b="1" dirty="0" smtClean="0"/>
              <a:t>кормовая: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12% СВ,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1% СК,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переваримость – 85-87%.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/>
              <a:t>Свекла </a:t>
            </a:r>
            <a:r>
              <a:rPr lang="ru-RU" b="1" dirty="0" smtClean="0"/>
              <a:t>сахарная: 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5% СВ,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17% сахара,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0,28 ЭКЕ/1 кг.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 smtClean="0"/>
              <a:t>Корнеклубнеплоды</a:t>
            </a:r>
            <a:endParaRPr lang="ru-RU" dirty="0"/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0" y="1306554"/>
            <a:ext cx="3505200" cy="4270248"/>
          </a:xfrm>
        </p:spPr>
      </p:pic>
      <p:sp>
        <p:nvSpPr>
          <p:cNvPr id="9" name="TextBox 8"/>
          <p:cNvSpPr txBox="1"/>
          <p:nvPr/>
        </p:nvSpPr>
        <p:spPr>
          <a:xfrm>
            <a:off x="992317" y="3775591"/>
            <a:ext cx="16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40356" y="5170936"/>
            <a:ext cx="16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7517" y="5170936"/>
            <a:ext cx="16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774059" y="5170936"/>
            <a:ext cx="16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3883" y="3513521"/>
            <a:ext cx="16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69670" y="5828670"/>
            <a:ext cx="350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ru-RU" sz="1400" dirty="0" smtClean="0">
                <a:latin typeface="+mn-lt"/>
              </a:rPr>
              <a:t>Свекла: 1 </a:t>
            </a:r>
            <a:r>
              <a:rPr lang="ru-RU" sz="1400" dirty="0">
                <a:latin typeface="+mn-lt"/>
              </a:rPr>
              <a:t>– кормовая</a:t>
            </a:r>
            <a:r>
              <a:rPr lang="ru-RU" sz="1400" dirty="0" smtClean="0">
                <a:latin typeface="+mn-lt"/>
              </a:rPr>
              <a:t>, 2</a:t>
            </a:r>
            <a:r>
              <a:rPr lang="ru-RU" sz="1400" dirty="0">
                <a:latin typeface="+mn-lt"/>
              </a:rPr>
              <a:t>, 3, 4 </a:t>
            </a:r>
            <a:r>
              <a:rPr lang="ru-RU" sz="1400" dirty="0" smtClean="0">
                <a:latin typeface="+mn-lt"/>
              </a:rPr>
              <a:t>– полусахарная, 5 – сахарная</a:t>
            </a:r>
            <a:endParaRPr 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015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Морковь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13-14% СВ, в </a:t>
            </a:r>
            <a:r>
              <a:rPr lang="ru-RU" dirty="0" err="1" smtClean="0"/>
              <a:t>т.ч</a:t>
            </a:r>
            <a:r>
              <a:rPr lang="ru-RU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80% углеводов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6-9% сахара в натуральном веществе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100 </a:t>
            </a:r>
            <a:r>
              <a:rPr lang="ru-RU" dirty="0"/>
              <a:t>до 200 мг и </a:t>
            </a:r>
            <a:r>
              <a:rPr lang="ru-RU" dirty="0" smtClean="0"/>
              <a:t>более каротина на 1 кг.</a:t>
            </a:r>
            <a:endParaRPr lang="ru-RU" dirty="0"/>
          </a:p>
        </p:txBody>
      </p:sp>
      <p:pic>
        <p:nvPicPr>
          <p:cNvPr id="11266" name="Picture 2" descr="https://mr-ogorodnik.ru/wp-content/uploads/2023/01/bb355fb5b7ebdb030932648737843cde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594" y="1664929"/>
            <a:ext cx="3405891" cy="42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 smtClean="0"/>
              <a:t>Корнеклубнеплоды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39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Корма и кормовые добавки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r="4928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8383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Корма</a:t>
            </a:r>
            <a:r>
              <a:rPr lang="ru-RU" dirty="0" smtClean="0"/>
              <a:t> – это все </a:t>
            </a:r>
            <a:r>
              <a:rPr lang="ru-RU" dirty="0"/>
              <a:t>продукты растительного, животного, минерального и искусственного происхождения, которые при скармливании обеспечивают проявление нормальных физиологических функций организма животных и качество получаемой от них </a:t>
            </a:r>
            <a:r>
              <a:rPr lang="ru-RU" dirty="0" smtClean="0"/>
              <a:t>продукции</a:t>
            </a:r>
          </a:p>
          <a:p>
            <a:r>
              <a:rPr lang="ru-RU" b="1" dirty="0" smtClean="0"/>
              <a:t>Кормовые добавки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любые </a:t>
            </a:r>
            <a:r>
              <a:rPr lang="ru-RU" dirty="0"/>
              <a:t>добавки к рациону, регулирующие количество и соотношение в нем питательных и биологически активных веществ, а также обеспечивающие здоровье и наивысшую продуктивность </a:t>
            </a:r>
            <a:r>
              <a:rPr lang="ru-RU" dirty="0" smtClean="0"/>
              <a:t>животных.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8234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Турнепс</a:t>
            </a:r>
            <a:r>
              <a:rPr lang="ru-RU" dirty="0"/>
              <a:t>: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9% СВ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1,2% протеина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0,2% жира</a:t>
            </a:r>
          </a:p>
          <a:p>
            <a:endParaRPr lang="ru-RU" dirty="0"/>
          </a:p>
          <a:p>
            <a:r>
              <a:rPr lang="ru-RU" dirty="0" smtClean="0"/>
              <a:t>Дача – до 50-60 кг при откорме взрослых животных</a:t>
            </a:r>
            <a:endParaRPr lang="ru-RU" dirty="0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 smtClean="0"/>
              <a:t>Корнеклубнеплоды</a:t>
            </a:r>
            <a:endParaRPr lang="ru-RU" dirty="0"/>
          </a:p>
        </p:txBody>
      </p:sp>
      <p:pic>
        <p:nvPicPr>
          <p:cNvPr id="6" name="Picture 4" descr="турнепс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5" y="1399093"/>
            <a:ext cx="3420687" cy="4526280"/>
          </a:xfrm>
        </p:spPr>
      </p:pic>
    </p:spTree>
    <p:extLst>
      <p:ext uri="{BB962C8B-B14F-4D97-AF65-F5344CB8AC3E}">
        <p14:creationId xmlns:p14="http://schemas.microsoft.com/office/powerpoint/2010/main" val="2655035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Брюква</a:t>
            </a:r>
            <a:r>
              <a:rPr lang="ru-RU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Содержит </a:t>
            </a:r>
            <a:r>
              <a:rPr lang="ru-RU" dirty="0" smtClean="0"/>
              <a:t>11-12% </a:t>
            </a:r>
            <a:r>
              <a:rPr lang="ru-RU" dirty="0"/>
              <a:t>сухого </a:t>
            </a:r>
            <a:r>
              <a:rPr lang="ru-RU" dirty="0" smtClean="0"/>
              <a:t>вещества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по </a:t>
            </a:r>
            <a:r>
              <a:rPr lang="ru-RU" dirty="0"/>
              <a:t>питательности приближается к кормовой </a:t>
            </a:r>
            <a:r>
              <a:rPr lang="ru-RU" dirty="0" smtClean="0"/>
              <a:t>свекле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ж</a:t>
            </a:r>
            <a:r>
              <a:rPr lang="ru-RU" dirty="0" smtClean="0"/>
              <a:t>елтые </a:t>
            </a:r>
            <a:r>
              <a:rPr lang="ru-RU" dirty="0"/>
              <a:t>сорта брюквы в кормовом отношении богаче белых.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 smtClean="0"/>
              <a:t>Корнеклубнеплоды</a:t>
            </a:r>
            <a:endParaRPr lang="ru-RU" dirty="0"/>
          </a:p>
        </p:txBody>
      </p:sp>
      <p:pic>
        <p:nvPicPr>
          <p:cNvPr id="6" name="Picture 6" descr="брюква1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5" y="1431688"/>
            <a:ext cx="352875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52334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 smtClean="0"/>
              <a:t>Корнеклубнеплоды</a:t>
            </a:r>
            <a:r>
              <a:rPr lang="ru-RU" dirty="0" smtClean="0"/>
              <a:t>. Бахчевые</a:t>
            </a:r>
            <a:endParaRPr lang="ru-RU" dirty="0"/>
          </a:p>
        </p:txBody>
      </p:sp>
      <p:graphicFrame>
        <p:nvGraphicFramePr>
          <p:cNvPr id="7" name="Group 431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557623870"/>
              </p:ext>
            </p:extLst>
          </p:nvPr>
        </p:nvGraphicFramePr>
        <p:xfrm>
          <a:off x="365159" y="1948543"/>
          <a:ext cx="11375995" cy="4166299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1942612"/>
                <a:gridCol w="922867"/>
                <a:gridCol w="922867"/>
                <a:gridCol w="922867"/>
                <a:gridCol w="922867"/>
                <a:gridCol w="922867"/>
                <a:gridCol w="922867"/>
                <a:gridCol w="922867"/>
                <a:gridCol w="922867"/>
                <a:gridCol w="922867"/>
                <a:gridCol w="1127580"/>
              </a:tblGrid>
              <a:tr h="15623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КОРМА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ЭКЕ</a:t>
                      </a:r>
                      <a:endParaRPr kumimoji="0" lang="ru-RU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Вода, 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СП, г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Жир, г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СК, г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БЭВ, г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Зола, 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Р, г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Каротин,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</a:tr>
              <a:tr h="5072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Картофель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0,30</a:t>
                      </a:r>
                      <a:endParaRPr kumimoji="0" lang="ru-RU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</a:tr>
              <a:tr h="505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Топинамбур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0,29</a:t>
                      </a:r>
                      <a:endParaRPr kumimoji="0" lang="ru-RU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/>
                        <a:t>–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</a:tr>
              <a:tr h="505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Арбуз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кормовой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0,09</a:t>
                      </a:r>
                      <a:endParaRPr kumimoji="0" lang="ru-RU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0,8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</a:tr>
              <a:tr h="505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Тыква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0,10</a:t>
                      </a:r>
                      <a:endParaRPr kumimoji="0" lang="ru-RU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1,1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</a:tr>
              <a:tr h="505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Кабачки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0,07</a:t>
                      </a:r>
                      <a:endParaRPr kumimoji="0" lang="ru-RU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707" marR="38707" anchor="ctr" horzOverflow="overflow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5158" y="1404257"/>
            <a:ext cx="861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Химический состав кормов (в 1 кг)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6414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29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Кормовые средства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Кормовые средства</a:t>
            </a:r>
            <a:r>
              <a:rPr lang="ru-RU" dirty="0" smtClean="0"/>
              <a:t> </a:t>
            </a:r>
            <a:r>
              <a:rPr lang="ru-RU" dirty="0"/>
              <a:t>– понятие более широкое, объединяющее как натуральные, так и синтетические продукты, которые </a:t>
            </a:r>
            <a:r>
              <a:rPr lang="ru-RU" dirty="0" smtClean="0"/>
              <a:t>обладают </a:t>
            </a:r>
            <a:r>
              <a:rPr lang="ru-RU" dirty="0"/>
              <a:t>потенциальной питательной ценностью и могут быть использованы для приготовления кормов или со значительно меньшим эффектом скармливаться животным в неподготовленном </a:t>
            </a:r>
            <a:r>
              <a:rPr lang="ru-RU" dirty="0" smtClean="0"/>
              <a:t>виде.</a:t>
            </a:r>
            <a:endParaRPr lang="ru-RU" dirty="0"/>
          </a:p>
        </p:txBody>
      </p:sp>
      <p:pic>
        <p:nvPicPr>
          <p:cNvPr id="1026" name="Picture 2" descr="https://vsekorma37.ru/uploads/s/x/v/7/xv7qdttwnxrc/img/full_uploaded_by_url_nM6ijKbP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r="1755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36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Комплексная оценка питательности кормов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365158" y="1619211"/>
            <a:ext cx="11376000" cy="431652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dirty="0" smtClean="0"/>
              <a:t>По показателям питательности: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ru-RU" dirty="0" smtClean="0"/>
              <a:t>химически состав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ru-RU" dirty="0" smtClean="0"/>
              <a:t>переваримость </a:t>
            </a:r>
            <a:r>
              <a:rPr lang="ru-RU" dirty="0"/>
              <a:t>питательных </a:t>
            </a:r>
            <a:r>
              <a:rPr lang="ru-RU" dirty="0" smtClean="0"/>
              <a:t>веществ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ru-RU" dirty="0" smtClean="0"/>
              <a:t>показателями </a:t>
            </a:r>
            <a:r>
              <a:rPr lang="ru-RU" dirty="0"/>
              <a:t>общей </a:t>
            </a:r>
            <a:r>
              <a:rPr lang="ru-RU" dirty="0" smtClean="0"/>
              <a:t>питательности</a:t>
            </a:r>
          </a:p>
          <a:p>
            <a:pPr lvl="1" indent="0">
              <a:buNone/>
            </a:pPr>
            <a:endParaRPr lang="ru-RU" dirty="0" smtClean="0"/>
          </a:p>
          <a:p>
            <a:pPr marL="457200" indent="-457200">
              <a:buAutoNum type="arabicPeriod"/>
            </a:pPr>
            <a:r>
              <a:rPr lang="ru-RU" dirty="0" smtClean="0"/>
              <a:t>По оценке </a:t>
            </a:r>
            <a:r>
              <a:rPr lang="ru-RU" dirty="0"/>
              <a:t>хозяйственных </a:t>
            </a:r>
            <a:r>
              <a:rPr lang="ru-RU" dirty="0" smtClean="0"/>
              <a:t>свойств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ru-RU" dirty="0" err="1" smtClean="0"/>
              <a:t>поедаемость</a:t>
            </a:r>
            <a:r>
              <a:rPr lang="ru-RU" dirty="0" smtClean="0"/>
              <a:t> животными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ru-RU" dirty="0" smtClean="0"/>
              <a:t>себестоимость производства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ru-RU" dirty="0" smtClean="0"/>
              <a:t>особенности </a:t>
            </a:r>
            <a:r>
              <a:rPr lang="ru-RU" dirty="0"/>
              <a:t>заготовки и хранения, подготовки к </a:t>
            </a:r>
            <a:r>
              <a:rPr lang="ru-RU" dirty="0" smtClean="0"/>
              <a:t>скармливанию</a:t>
            </a: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ru-RU" dirty="0" smtClean="0"/>
              <a:t>техника </a:t>
            </a:r>
            <a:r>
              <a:rPr lang="ru-RU" dirty="0"/>
              <a:t>скармливания </a:t>
            </a:r>
          </a:p>
        </p:txBody>
      </p:sp>
    </p:spTree>
    <p:extLst>
      <p:ext uri="{BB962C8B-B14F-4D97-AF65-F5344CB8AC3E}">
        <p14:creationId xmlns:p14="http://schemas.microsoft.com/office/powerpoint/2010/main" val="156116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Классификация кормов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37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Классификация кормов</a:t>
            </a:r>
          </a:p>
        </p:txBody>
      </p:sp>
      <p:graphicFrame>
        <p:nvGraphicFramePr>
          <p:cNvPr id="11" name="Рисунок 10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868409807"/>
              </p:ext>
            </p:extLst>
          </p:nvPr>
        </p:nvGraphicFramePr>
        <p:xfrm>
          <a:off x="426000" y="1121789"/>
          <a:ext cx="11340000" cy="52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7957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Классификация кормов</a:t>
            </a:r>
          </a:p>
        </p:txBody>
      </p:sp>
      <p:graphicFrame>
        <p:nvGraphicFramePr>
          <p:cNvPr id="4" name="Рисунок 3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067787199"/>
              </p:ext>
            </p:extLst>
          </p:nvPr>
        </p:nvGraphicFramePr>
        <p:xfrm>
          <a:off x="426000" y="1167792"/>
          <a:ext cx="11340000" cy="52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0018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1">
      <a:dk1>
        <a:srgbClr val="001B71"/>
      </a:dk1>
      <a:lt1>
        <a:srgbClr val="FFFFFF"/>
      </a:lt1>
      <a:dk2>
        <a:srgbClr val="373743"/>
      </a:dk2>
      <a:lt2>
        <a:srgbClr val="F4F4F6"/>
      </a:lt2>
      <a:accent1>
        <a:srgbClr val="67430C"/>
      </a:accent1>
      <a:accent2>
        <a:srgbClr val="D7A534"/>
      </a:accent2>
      <a:accent3>
        <a:srgbClr val="67430C"/>
      </a:accent3>
      <a:accent4>
        <a:srgbClr val="001B71"/>
      </a:accent4>
      <a:accent5>
        <a:srgbClr val="A2A2A2"/>
      </a:accent5>
      <a:accent6>
        <a:srgbClr val="FF0000"/>
      </a:accent6>
      <a:hlink>
        <a:srgbClr val="F4F4F6"/>
      </a:hlink>
      <a:folHlink>
        <a:srgbClr val="383A3F"/>
      </a:folHlink>
    </a:clrScheme>
    <a:fontScheme name="Другая 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5633</TotalTime>
  <Words>1607</Words>
  <Application>Microsoft Office PowerPoint</Application>
  <PresentationFormat>Широкоэкранный</PresentationFormat>
  <Paragraphs>495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Arial</vt:lpstr>
      <vt:lpstr>Arial Narrow</vt:lpstr>
      <vt:lpstr>Calibri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copp-user</dc:creator>
  <cp:lastModifiedBy>Учетная запись Майкрософт</cp:lastModifiedBy>
  <cp:revision>158</cp:revision>
  <dcterms:created xsi:type="dcterms:W3CDTF">2021-11-18T06:01:37Z</dcterms:created>
  <dcterms:modified xsi:type="dcterms:W3CDTF">2024-02-24T10:21:16Z</dcterms:modified>
</cp:coreProperties>
</file>