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78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0" r:id="rId14"/>
    <p:sldId id="271" r:id="rId15"/>
    <p:sldId id="266" r:id="rId16"/>
    <p:sldId id="268" r:id="rId17"/>
    <p:sldId id="269" r:id="rId18"/>
    <p:sldId id="270" r:id="rId19"/>
    <p:sldId id="272" r:id="rId20"/>
    <p:sldId id="279" r:id="rId21"/>
    <p:sldId id="275" r:id="rId22"/>
    <p:sldId id="274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3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5C7959-12F6-4414-A166-50A26D047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9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912A0-E761-4341-A247-8A3CE0448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1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82873-7E4D-40A6-9A8E-99C3C5B8A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62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7EE67-C65F-4A0D-8530-EAD4F4D9A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9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DAB2-3B87-4865-882F-70407CD84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40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65DAB-B84E-42D6-8569-C5D4A29C4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26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1F023-9EEE-409A-BE8B-5D0B36945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31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E2DB4-49C9-4DAE-9C88-2480FBC8B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62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2D5E7-EF37-4AA6-B67C-87F553B1A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3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BD2EB-9C88-4134-8F37-E3B144E5B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8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93A03-B557-48D6-9395-274117EBA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E2852-441D-4B53-8E9F-1789D4344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7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D69722-67FE-4154-9EBC-C42F848BA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20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0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2;&#1086;&#1080;%20&#1076;&#1086;&#1082;&#1091;&#1084;&#1077;&#1085;&#1090;&#1099;\&#1055;&#1086;&#1085;&#1086;&#1084;&#1072;&#1088;&#1077;&#1074;&#1072;\YandexDisk\&#1044;&#1086;&#1082;&#1091;&#1084;&#1077;&#1085;&#1090;&#1099;\02%20&#1044;&#1080;&#1089;&#1094;&#1080;&#1087;&#1083;&#1080;&#1085;&#1099;\&#1047;&#1086;&#1086;&#1083;&#1086;&#1075;&#1080;&#1103;\&#1060;&#1080;&#1083;&#1100;&#1084;&#1099;\&#1050;&#1088;&#1086;&#1074;&#1086;&#1086;&#1073;&#1088;%20&#1083;&#1103;&#1075;&#1091;&#1096;&#1082;&#1080;.sw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4_03"/>
          <p:cNvPicPr>
            <a:picLocks noChangeAspect="1" noChangeArrowheads="1"/>
          </p:cNvPicPr>
          <p:nvPr/>
        </p:nvPicPr>
        <p:blipFill>
          <a:blip r:embed="rId2">
            <a:lum bright="18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700338"/>
            <a:ext cx="8642350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0" smtClean="0"/>
              <a:t>Класс ЗЕМНОВОДНЫЕ (</a:t>
            </a:r>
            <a:r>
              <a:rPr lang="en-US" sz="4800" b="0" smtClean="0"/>
              <a:t>Amphibia)</a:t>
            </a:r>
            <a:endParaRPr lang="ru-RU" sz="4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Пищеварительная система</a:t>
            </a:r>
          </a:p>
        </p:txBody>
      </p:sp>
      <p:pic>
        <p:nvPicPr>
          <p:cNvPr id="13315" name="Picture 5" descr="24_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9438" y="1052513"/>
            <a:ext cx="5602287" cy="580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0" smtClean="0">
                <a:latin typeface="Arial" charset="0"/>
              </a:rPr>
              <a:t>Выделительная и половая системы</a:t>
            </a:r>
          </a:p>
        </p:txBody>
      </p:sp>
      <p:pic>
        <p:nvPicPr>
          <p:cNvPr id="14339" name="Picture 5" descr="24_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22350"/>
            <a:ext cx="9144000" cy="583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Кровеносная система: сердце</a:t>
            </a:r>
          </a:p>
        </p:txBody>
      </p:sp>
      <p:pic>
        <p:nvPicPr>
          <p:cNvPr id="15363" name="Picture 10" descr="24_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836613"/>
            <a:ext cx="5900737" cy="602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ровообр лягушки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Строение головного мозга</a:t>
            </a:r>
          </a:p>
        </p:txBody>
      </p:sp>
      <p:pic>
        <p:nvPicPr>
          <p:cNvPr id="16387" name="Picture 4" descr="24_2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1533525"/>
            <a:ext cx="7596188" cy="5064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Развитие лягушки</a:t>
            </a:r>
          </a:p>
        </p:txBody>
      </p:sp>
      <p:pic>
        <p:nvPicPr>
          <p:cNvPr id="17411" name="Picture 5" descr="24_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3670300" cy="3670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7" descr="060406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6963" y="1773238"/>
            <a:ext cx="5507037" cy="367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Arial" charset="0"/>
              </a:rPr>
              <a:t>Классификация амфибий</a:t>
            </a:r>
          </a:p>
        </p:txBody>
      </p:sp>
      <p:grpSp>
        <p:nvGrpSpPr>
          <p:cNvPr id="2" name="Organization Chart 6"/>
          <p:cNvGrpSpPr>
            <a:grpSpLocks/>
          </p:cNvGrpSpPr>
          <p:nvPr/>
        </p:nvGrpSpPr>
        <p:grpSpPr bwMode="auto">
          <a:xfrm>
            <a:off x="179388" y="1905000"/>
            <a:ext cx="8713787" cy="4191000"/>
            <a:chOff x="-79" y="814"/>
            <a:chExt cx="5489" cy="2640"/>
          </a:xfrm>
        </p:grpSpPr>
        <p:cxnSp>
          <p:nvCxnSpPr>
            <p:cNvPr id="1028" name="_s1028"/>
            <p:cNvCxnSpPr>
              <a:cxnSpLocks noChangeShapeType="1"/>
              <a:stCxn id="6" idx="1"/>
              <a:endCxn id="3" idx="2"/>
            </p:cNvCxnSpPr>
            <p:nvPr/>
          </p:nvCxnSpPr>
          <p:spPr bwMode="auto">
            <a:xfrm rot="10800000">
              <a:off x="1780" y="1207"/>
              <a:ext cx="273" cy="193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1780" y="1207"/>
              <a:ext cx="268" cy="127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4" idx="1"/>
              <a:endCxn id="3" idx="2"/>
            </p:cNvCxnSpPr>
            <p:nvPr/>
          </p:nvCxnSpPr>
          <p:spPr bwMode="auto">
            <a:xfrm rot="10800000">
              <a:off x="1780" y="1207"/>
              <a:ext cx="268" cy="62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1"/>
            <p:cNvSpPr>
              <a:spLocks noChangeArrowheads="1"/>
            </p:cNvSpPr>
            <p:nvPr/>
          </p:nvSpPr>
          <p:spPr bwMode="auto">
            <a:xfrm>
              <a:off x="420" y="867"/>
              <a:ext cx="3401" cy="34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Класс Земноводные (</a:t>
              </a: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Amphibia)</a:t>
              </a: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_s1032"/>
            <p:cNvSpPr>
              <a:spLocks noChangeArrowheads="1"/>
            </p:cNvSpPr>
            <p:nvPr/>
          </p:nvSpPr>
          <p:spPr bwMode="auto">
            <a:xfrm>
              <a:off x="2048" y="1686"/>
              <a:ext cx="2720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Отряд Хвостатые (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Caudata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)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_s1033"/>
            <p:cNvSpPr>
              <a:spLocks noChangeArrowheads="1"/>
            </p:cNvSpPr>
            <p:nvPr/>
          </p:nvSpPr>
          <p:spPr bwMode="auto">
            <a:xfrm>
              <a:off x="2048" y="2342"/>
              <a:ext cx="2720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Отряд Бесхвостые </a:t>
              </a: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(Anura)</a:t>
              </a: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_s1034"/>
            <p:cNvSpPr>
              <a:spLocks noChangeArrowheads="1"/>
            </p:cNvSpPr>
            <p:nvPr/>
          </p:nvSpPr>
          <p:spPr bwMode="auto">
            <a:xfrm>
              <a:off x="2053" y="2999"/>
              <a:ext cx="2720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Отряд Безногие (</a:t>
              </a: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Apoda)</a:t>
              </a: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25_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0"/>
            <a:ext cx="701992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650" y="0"/>
            <a:ext cx="7561263" cy="1412875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Положение земноводных в мире животных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Arial" charset="0"/>
              </a:rPr>
              <a:t>Отряд Хвостатые амфибии</a:t>
            </a:r>
          </a:p>
        </p:txBody>
      </p:sp>
      <p:pic>
        <p:nvPicPr>
          <p:cNvPr id="19459" name="Picture 5" descr="060405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060405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74738"/>
            <a:ext cx="8675688" cy="57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0" y="115888"/>
            <a:ext cx="9144000" cy="8080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smtClean="0">
                <a:latin typeface="Arial" charset="0"/>
              </a:rPr>
              <a:t>Отряд Хвостатые амфибии: аксолотль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признаки: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Конечности наземного типа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Череп подвижно соединен с позвоночником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Дыхание легочное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круга кровообращения.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Примитивные черты строения: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Кожа голая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тела не постоянная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зародыша происходит в воде.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27113" y="6000750"/>
            <a:ext cx="3030537" cy="6397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Аксолотль</a:t>
            </a:r>
            <a:endParaRPr lang="ru-RU" dirty="0"/>
          </a:p>
        </p:txBody>
      </p:sp>
      <p:pic>
        <p:nvPicPr>
          <p:cNvPr id="21507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700" y="2492375"/>
            <a:ext cx="3987800" cy="351790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84763" y="5997575"/>
            <a:ext cx="3032125" cy="6397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Амбистома</a:t>
            </a:r>
            <a:endParaRPr lang="ru-RU" dirty="0"/>
          </a:p>
        </p:txBody>
      </p:sp>
      <p:pic>
        <p:nvPicPr>
          <p:cNvPr id="21509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5200" y="2492375"/>
            <a:ext cx="3975100" cy="3517900"/>
          </a:xfrm>
        </p:spPr>
      </p:pic>
      <p:sp>
        <p:nvSpPr>
          <p:cNvPr id="21510" name="TextBox 4"/>
          <p:cNvSpPr txBox="1">
            <a:spLocks noChangeArrowheads="1"/>
          </p:cNvSpPr>
          <p:nvPr/>
        </p:nvSpPr>
        <p:spPr bwMode="auto">
          <a:xfrm>
            <a:off x="395288" y="333375"/>
            <a:ext cx="84248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000" b="1"/>
              <a:t>Неотении</a:t>
            </a:r>
            <a:r>
              <a:rPr lang="ru-RU" sz="2000"/>
              <a:t> – способность к размножению на ранних (личиночных) стадиях онтогенеза за счет раннего развития половых желез.</a:t>
            </a:r>
          </a:p>
          <a:p>
            <a:pPr algn="l" eaLnBrk="1" hangingPunct="1"/>
            <a:r>
              <a:rPr lang="ru-RU" sz="2000" b="1"/>
              <a:t>Педоморфоз (педогенез)</a:t>
            </a:r>
            <a:r>
              <a:rPr lang="ru-RU" sz="2000"/>
              <a:t> –  утрата взрослого состояния.</a:t>
            </a:r>
          </a:p>
          <a:p>
            <a:pPr algn="l" eaLnBrk="1" hangingPunct="1"/>
            <a:r>
              <a:rPr lang="ru-RU" sz="2000" b="1"/>
              <a:t>Фетализация</a:t>
            </a:r>
            <a:r>
              <a:rPr lang="ru-RU" sz="2000"/>
              <a:t> – сохранение во взрослом состоянии отдельных признаков (тканей, органов, систем органов), характерных для более ранних стадий онтогенеза.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Arial" charset="0"/>
              </a:rPr>
              <a:t>Отряд Бесхвостые амфибии</a:t>
            </a:r>
          </a:p>
        </p:txBody>
      </p:sp>
      <p:pic>
        <p:nvPicPr>
          <p:cNvPr id="22531" name="Picture 3" descr="060406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Arial" charset="0"/>
              </a:rPr>
              <a:t>Отряд Бесхвостые амфибии</a:t>
            </a:r>
          </a:p>
        </p:txBody>
      </p:sp>
      <p:pic>
        <p:nvPicPr>
          <p:cNvPr id="23555" name="Picture 8" descr="060406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Arial" charset="0"/>
              </a:rPr>
              <a:t>Отряд Бесхвостые амфибии</a:t>
            </a:r>
          </a:p>
        </p:txBody>
      </p:sp>
      <p:pic>
        <p:nvPicPr>
          <p:cNvPr id="24579" name="Picture 5" descr="060406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44475"/>
            <a:ext cx="9144000" cy="8080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smtClean="0">
                <a:latin typeface="Arial" charset="0"/>
              </a:rPr>
              <a:t>Отряд Безногие амфибии: червяги</a:t>
            </a:r>
          </a:p>
        </p:txBody>
      </p:sp>
      <p:pic>
        <p:nvPicPr>
          <p:cNvPr id="25603" name="Picture 5" descr="060404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9144000" cy="281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smtClean="0">
                <a:latin typeface="Arial" charset="0"/>
              </a:rPr>
              <a:t>Внешнее строение земноводных</a:t>
            </a:r>
          </a:p>
        </p:txBody>
      </p:sp>
      <p:pic>
        <p:nvPicPr>
          <p:cNvPr id="6147" name="Picture 5" descr="060401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895350"/>
            <a:ext cx="7451725" cy="5962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Строение кожи амфибий</a:t>
            </a:r>
          </a:p>
        </p:txBody>
      </p:sp>
      <p:pic>
        <p:nvPicPr>
          <p:cNvPr id="7171" name="Picture 5" descr="24_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6988" y="919163"/>
            <a:ext cx="6804025" cy="5938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Скелет лягушки</a:t>
            </a:r>
          </a:p>
        </p:txBody>
      </p:sp>
      <p:pic>
        <p:nvPicPr>
          <p:cNvPr id="8195" name="Picture 5" descr="060401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966788"/>
            <a:ext cx="8101013" cy="5891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0" y="42863"/>
            <a:ext cx="9144000" cy="7223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0" smtClean="0">
                <a:latin typeface="Arial" charset="0"/>
              </a:rPr>
              <a:t>Скелет передних и задних конечностей</a:t>
            </a:r>
          </a:p>
        </p:txBody>
      </p:sp>
      <p:pic>
        <p:nvPicPr>
          <p:cNvPr id="9219" name="Picture 11" descr="24_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00100"/>
            <a:ext cx="9144000" cy="605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24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575"/>
            <a:ext cx="91440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Пояс передних конечностей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Пояс задних конечностей</a:t>
            </a:r>
          </a:p>
        </p:txBody>
      </p:sp>
      <p:pic>
        <p:nvPicPr>
          <p:cNvPr id="11267" name="Picture 5" descr="24_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3188"/>
            <a:ext cx="9144000" cy="548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44475"/>
            <a:ext cx="91440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Внутреннее строение лягушки</a:t>
            </a:r>
          </a:p>
        </p:txBody>
      </p:sp>
      <p:pic>
        <p:nvPicPr>
          <p:cNvPr id="12291" name="Picture 4" descr="060401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8000"/>
            <a:ext cx="9144000" cy="5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177</Words>
  <Application>Microsoft Office PowerPoint</Application>
  <PresentationFormat>Экран (4:3)</PresentationFormat>
  <Paragraphs>40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Трава</vt:lpstr>
      <vt:lpstr>Класс ЗЕМНОВОДНЫЕ (Amphibia)</vt:lpstr>
      <vt:lpstr>Основные признаки:</vt:lpstr>
      <vt:lpstr>Внешнее строение земноводных</vt:lpstr>
      <vt:lpstr>Строение кожи амфибий</vt:lpstr>
      <vt:lpstr>Скелет лягушки</vt:lpstr>
      <vt:lpstr>Скелет передних и задних конечностей</vt:lpstr>
      <vt:lpstr>Пояс передних конечностей</vt:lpstr>
      <vt:lpstr>Пояс задних конечностей</vt:lpstr>
      <vt:lpstr>Внутреннее строение лягушки</vt:lpstr>
      <vt:lpstr>Пищеварительная система</vt:lpstr>
      <vt:lpstr>Выделительная и половая системы</vt:lpstr>
      <vt:lpstr>Кровеносная система: сердце</vt:lpstr>
      <vt:lpstr>Презентация PowerPoint</vt:lpstr>
      <vt:lpstr>Строение головного мозга</vt:lpstr>
      <vt:lpstr>Развитие лягушки</vt:lpstr>
      <vt:lpstr>Классификация амфибий</vt:lpstr>
      <vt:lpstr>Положение земноводных в мире животных</vt:lpstr>
      <vt:lpstr>Отряд Хвостатые амфибии</vt:lpstr>
      <vt:lpstr>Отряд Хвостатые амфибии: аксолотль</vt:lpstr>
      <vt:lpstr>Презентация PowerPoint</vt:lpstr>
      <vt:lpstr>Отряд Бесхвостые амфибии</vt:lpstr>
      <vt:lpstr>Отряд Бесхвостые амфибии</vt:lpstr>
      <vt:lpstr>Отряд Бесхвостые амфибии</vt:lpstr>
      <vt:lpstr>Отряд Безногие амфибии: червяги</vt:lpstr>
    </vt:vector>
  </TitlesOfParts>
  <Company>Дом, милый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ЗЕМНОВОДНЫЕ (Amphibia)</dc:title>
  <dc:creator>Маша + Эдик</dc:creator>
  <cp:lastModifiedBy>пк</cp:lastModifiedBy>
  <cp:revision>11</cp:revision>
  <dcterms:created xsi:type="dcterms:W3CDTF">2006-10-10T12:05:02Z</dcterms:created>
  <dcterms:modified xsi:type="dcterms:W3CDTF">2022-11-22T11:06:18Z</dcterms:modified>
</cp:coreProperties>
</file>