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2" r:id="rId5"/>
    <p:sldMasterId id="2147483734" r:id="rId6"/>
    <p:sldMasterId id="2147483752" r:id="rId7"/>
    <p:sldMasterId id="2147483769" r:id="rId8"/>
    <p:sldMasterId id="2147483781" r:id="rId9"/>
    <p:sldMasterId id="2147483793" r:id="rId10"/>
  </p:sldMasterIdLst>
  <p:notesMasterIdLst>
    <p:notesMasterId r:id="rId27"/>
  </p:notesMasterIdLst>
  <p:handoutMasterIdLst>
    <p:handoutMasterId r:id="rId28"/>
  </p:handoutMasterIdLst>
  <p:sldIdLst>
    <p:sldId id="280" r:id="rId11"/>
    <p:sldId id="308" r:id="rId12"/>
    <p:sldId id="314" r:id="rId13"/>
    <p:sldId id="260" r:id="rId14"/>
    <p:sldId id="292" r:id="rId15"/>
    <p:sldId id="272" r:id="rId16"/>
    <p:sldId id="257" r:id="rId17"/>
    <p:sldId id="265" r:id="rId18"/>
    <p:sldId id="279" r:id="rId19"/>
    <p:sldId id="267" r:id="rId20"/>
    <p:sldId id="258" r:id="rId21"/>
    <p:sldId id="259" r:id="rId22"/>
    <p:sldId id="310" r:id="rId23"/>
    <p:sldId id="311" r:id="rId24"/>
    <p:sldId id="312" r:id="rId25"/>
    <p:sldId id="31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0B5"/>
    <a:srgbClr val="FCC133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11"/>
  </p:normalViewPr>
  <p:slideViewPr>
    <p:cSldViewPr snapToGrid="0">
      <p:cViewPr varScale="1">
        <p:scale>
          <a:sx n="78" d="100"/>
          <a:sy n="78" d="100"/>
        </p:scale>
        <p:origin x="1003" y="1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46E24-2A5B-4557-B645-3FBA5ABFE9A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E1C2AF-4386-4408-6E55-65AB97EA0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4"/>
          <a:stretch/>
        </p:blipFill>
        <p:spPr>
          <a:xfrm>
            <a:off x="5157567" y="0"/>
            <a:ext cx="7034434" cy="68718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760196-F790-4414-1F2C-30431190F81D}"/>
              </a:ext>
            </a:extLst>
          </p:cNvPr>
          <p:cNvSpPr/>
          <p:nvPr userDrawn="1"/>
        </p:nvSpPr>
        <p:spPr>
          <a:xfrm>
            <a:off x="4800600" y="0"/>
            <a:ext cx="46898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38000">
                <a:srgbClr val="FFFFFF">
                  <a:alpha val="89860"/>
                </a:srgbClr>
              </a:gs>
              <a:gs pos="18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364752"/>
            <a:ext cx="1976017" cy="62226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A4E7E0-5F69-D3D6-3801-A5302E753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53882" b="52432"/>
          <a:stretch/>
        </p:blipFill>
        <p:spPr>
          <a:xfrm>
            <a:off x="2833315" y="388528"/>
            <a:ext cx="1128687" cy="559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52F7D7-B299-3749-0DCC-4A3414574E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26" y="494590"/>
            <a:ext cx="1883081" cy="37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6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9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5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7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08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2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15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09" y="415428"/>
            <a:ext cx="1680383" cy="5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9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32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52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5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98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6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2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33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7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7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95DE11-486A-04D5-BA14-CA7ADADFF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09" y="415428"/>
            <a:ext cx="1680383" cy="5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67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47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00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4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1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11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5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3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6346E7-ED81-6E73-E0F8-AAD078AB3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43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3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65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34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2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37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68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8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03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710513"/>
            <a:ext cx="10720062" cy="12807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EA590A-1338-675F-52E1-0F189551D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6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2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EE43F-9F98-408A-B531-52344CF64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94B9F-7499-4B62-8D59-C80D1A9E7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A3B32-A27F-4229-A3B4-F247D313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70E3E-036E-41D2-9B42-77E8D72B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78886B-96C1-425C-8216-2BD76A2A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52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C64B9-8251-48C6-B938-5B703DCF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87C20-D239-408F-A826-C46B23C0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2CFE7-8442-417B-9E9C-CBBD2EC0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384521-E13B-447C-BF07-11B39D6B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EA179-B5B9-40FB-B5D7-773CC1B5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83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99355-4E43-413F-955D-959A213A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6A606-9A28-422A-82CB-F6543C87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F0F052-EAC6-41C5-B0E5-D0EB6CB7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984C7-07CD-4263-B90F-9158B8C5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A7A63-D099-48C9-93C6-8D73EAFF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58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9D0B3-DD20-406A-9008-8A18D303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DFE73-457E-4012-A3C2-204D344EB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43CEC5-BEF3-4470-B0FB-A418BA505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0BBAB-4C75-46C7-8A1E-81FDCCDD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0ED5F-6026-44F3-894D-25FD449B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9DDEF1-0878-40A5-93F7-BDC6CE4F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27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22096-4E6D-4747-9992-84B3CE50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48379-3477-4B8A-A07A-8A6D3C230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E7CB5-683A-48BE-AEE6-8B2117210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2C9635-60A8-4BF6-AE8E-E86DCEA4C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BF4899-BC05-4D1C-BC2A-D1768A9D7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D966A9-D8C6-4F27-B116-E39C9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E05B52-52A9-4416-A8DA-92D3E052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100C11-0377-4D54-8242-75EFFD4A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16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EE948-7D8C-411B-8E7B-99AA7C32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ADDE1-84CC-4805-B120-C8D517EE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08BAB3-82B5-44AC-8047-F68255A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0DA471-74F2-49D6-9B21-14BC308B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59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1D7893-EEF3-4C23-A249-53AC2797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2C0B1-2E82-4851-901F-49B504F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108CED-623C-4F3E-AE8D-0803FD57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9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906441"/>
            <a:ext cx="5363058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31F6B-B9F3-EAF7-6C0D-227759BFC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80" y="6223994"/>
            <a:ext cx="1246078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8C854-95F0-4F69-84D6-0B8784CB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1DBB2-4D65-4D9F-97BC-E54E2429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73A2AD-86D1-4319-8CD5-B51F4DD0B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94297-C66C-4386-8416-CFEEBDD2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83A6A1-D4A9-4AFC-9E0D-63C26A7C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71BE-3584-44C0-BE1B-B5308599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0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39B81-007C-486F-9C99-7183855A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7CDCAF-7DE0-48DE-924B-55FB5872F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273EF-3B69-4CB4-B084-1C87C4892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1ACD87-7D89-4FDF-835F-317437A9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EFA2FA-09DE-4A2A-828D-832FA3B3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410E9-42C1-4F5C-A528-23AF461B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37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58A5A-6437-4EAE-A6E4-1566F547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36307-7B5B-4C38-89B3-8699314B3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E4996-400B-4F5C-BE9B-5740AD5C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5027B-3441-4D7F-B82B-5E8A7750C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005C8-5BD3-490F-8AA0-13E05D00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40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AC06A3-B6C6-40D5-80D8-3936952ED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5DC26-AA66-414F-90DE-6A0032E81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2E64F-25F2-493A-AADF-9E166337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FE265-9D70-4BF9-B7BD-0D97B3E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064A2-BC9E-443B-9CB4-0B0E0298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65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2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502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2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45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080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9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588308-2A8B-9F36-97D6-834EAFE5B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" r="53882" b="52432"/>
          <a:stretch/>
        </p:blipFill>
        <p:spPr>
          <a:xfrm>
            <a:off x="10265227" y="338400"/>
            <a:ext cx="1521051" cy="7534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C5A51B-76A7-4C3B-4B55-D07501CE83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58" y="479260"/>
            <a:ext cx="2392481" cy="4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04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67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9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57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96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62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20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86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587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9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04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3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72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1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574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FAAC-1832-4E9E-BFC7-057666C3C8F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6612-D48F-4FDD-819F-148F10627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6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7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3" r:id="rId4"/>
    <p:sldLayoutId id="2147483673" r:id="rId5"/>
    <p:sldLayoutId id="2147483682" r:id="rId6"/>
    <p:sldLayoutId id="2147483684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5E8A-26DB-4E91-AD27-E180BD6049CD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DED9-43DD-4FDA-9525-26C171FCC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9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08FF5-46FE-47E6-9A10-70CE6A63F678}" type="datetimeFigureOut">
              <a:rPr lang="ru-RU" smtClean="0">
                <a:solidFill>
                  <a:prstClr val="black"/>
                </a:solidFill>
              </a:rPr>
              <a:pPr/>
              <a:t>23.10.2024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94B5FA-5064-4841-8D78-5BD9DF5189F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5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B95B8-E858-4645-A57E-C10A969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A81DB-2B7E-44AE-A4BC-1E42AEC03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A90AF-0F25-4255-BC00-E6724D8BE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77D1-8654-4FF7-8C8A-D219051408FC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490F1-A22A-47A5-801C-A3D7629E0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23300-C5F8-46E9-BE3D-6779544B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03214-D218-41D7-9C7B-4C7E80E3C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9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5E8A-26DB-4E91-AD27-E180BD6049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DED9-43DD-4FDA-9525-26C171FCC8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542B-8848-44D1-9E18-DB0CF18C0D67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820D-C7F2-4DAF-8944-2448DC2178D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2E40B83-1A61-4FD7-921F-1A2C539E3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Основы таможенного контроля и регулирования внешнеэкономической деятельности. Экспорт товаров в страны дальнего зарубежья. Экспорт в страны ЕАЭС</a:t>
            </a: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81D13-B67C-4905-8BEE-2755159B0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Халипов Сергей Васильевич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A817B-9B46-4736-B325-34DDFD0D2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331" y="5319253"/>
            <a:ext cx="6694100" cy="6096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b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dirty="0"/>
              <a:t>Кандидат юридических наук, доцент кафедры международных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0" dirty="0"/>
              <a:t>транспортных операций МГИМО МИД России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64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121" y="10630"/>
            <a:ext cx="11865935" cy="83997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ln w="6350">
                  <a:noFill/>
                </a:ln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России по вывозным таможенным пошлинам</a:t>
            </a:r>
            <a:br>
              <a:rPr lang="ru-RU" sz="31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(установление, изменение, отмена ставок, введение тарифных квот)</a:t>
            </a:r>
            <a:br>
              <a:rPr lang="ru-RU" sz="3100" i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5060" y="893135"/>
            <a:ext cx="12025423" cy="5964865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9600" b="1" dirty="0">
                <a:latin typeface="Times New Roman" panose="02020603050405020304" pitchFamily="18" charset="0"/>
              </a:rPr>
              <a:t>а)</a:t>
            </a:r>
            <a:r>
              <a:rPr lang="ru-RU" sz="9600" dirty="0">
                <a:latin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Закон РФ от 21.05.1993 N 5003-1 «О таможенном тарифе»;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effectLst/>
                <a:latin typeface="Times New Roman" panose="02020603050405020304" pitchFamily="18" charset="0"/>
              </a:rPr>
              <a:t>б)</a:t>
            </a:r>
            <a:r>
              <a:rPr lang="ru-RU" sz="9600" b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9600" b="1" dirty="0">
                <a:effectLst/>
                <a:latin typeface="Times New Roman" panose="02020603050405020304" pitchFamily="18" charset="0"/>
              </a:rPr>
              <a:t>Постановления Правительства РФ: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8800" b="1" dirty="0">
                <a:effectLst/>
                <a:latin typeface="Times New Roman" panose="02020603050405020304" pitchFamily="18" charset="0"/>
              </a:rPr>
              <a:t>от 27.11.2021 № 2068 «О ставках вывозных таможенных пошлин на товары, вывозимые из Российской Федерации за пределы таможенной территории Евразийского экономического союза». </a:t>
            </a:r>
            <a:r>
              <a:rPr lang="ru-RU" sz="8800" dirty="0">
                <a:latin typeface="Times New Roman" panose="02020603050405020304" pitchFamily="18" charset="0"/>
              </a:rPr>
              <a:t>Например: тунец, древесина, зерновые культуры, шкуры, удобрения, отходы и лом металлов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sz="8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от 21.09.2023 № 1538 «О ставках вывозных таможенных пошлин на товары, вывозимые из Российской Федерации за пределы таможенной территории Евразийского экономического союза…» </a:t>
            </a:r>
            <a:r>
              <a:rPr lang="ru-RU" sz="8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(курсовые пошлины)</a:t>
            </a:r>
            <a:endParaRPr lang="ru-RU" sz="8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	Например: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0%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 &lt; 80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$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4%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 &gt; 80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$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, но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 85 </a:t>
            </a:r>
            <a:r>
              <a:rPr kumimoji="0" lang="ru-RU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руб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$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4,5%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&gt; 85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$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, но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 90 </a:t>
            </a:r>
            <a:r>
              <a:rPr kumimoji="0" lang="ru-RU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руб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$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5,5%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&gt; 80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$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, но 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&lt; 95 </a:t>
            </a:r>
            <a:r>
              <a:rPr kumimoji="0" lang="ru-RU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руб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$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7%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&gt; 95 </a:t>
            </a:r>
            <a:r>
              <a:rPr lang="ru-RU" sz="8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руб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$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ru-RU" sz="8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от 29.03.2013 № 276 «О расчете ставок вывозных таможенных пошлин на нефть сырую и отдельные категории товаров, выработанных из нефти…»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</a:rPr>
              <a:t>и др. постановления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10319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20B0D-13A4-496A-AE4C-2FA337CB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" y="24471"/>
            <a:ext cx="12075042" cy="9356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и особенности экспорта товаров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1CE57-F03B-4B78-94AF-51EDADE78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551" y="1148316"/>
            <a:ext cx="4816549" cy="555721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Внешнеторговый экспорт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Соблюдение запретов и ограничений;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Соблюдение требований валютного контроля;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Уплата таможенных платежей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Таможенное декларирование товаров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Предоставление преимуществ по уплате внутренних налогов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D14E59-2DC2-467B-8F84-0A4DCE0C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2847" y="1148314"/>
            <a:ext cx="6312195" cy="56852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экспорт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Соблюдение запретов и ограничений;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Соблюдение требований валютного контроля;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Представление форм статистической отчетности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Таможенное декларирование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effectLst/>
                <a:latin typeface="Times New Roman" panose="02020603050405020304" pitchFamily="18" charset="0"/>
              </a:rPr>
              <a:t>топливо минеральное, нефть и продукты их перегонки; битуминозные вещества, воски минеральные, вывозимые в государства-члены ЕАЭС)</a:t>
            </a:r>
            <a:r>
              <a:rPr lang="ru-RU" sz="1800" b="0" dirty="0">
                <a:effectLst/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</a:rPr>
              <a:t>5)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преимуществ по уплате внутренних налогов</a:t>
            </a:r>
            <a:endParaRPr lang="ru-RU" sz="2600" b="1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9118A-3E11-4772-9B1D-AB44FDDB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1" y="54764"/>
            <a:ext cx="11897832" cy="70174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и ограничения экспорта товаров 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62CDA-1452-4272-8DA7-70D66818A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591" y="946298"/>
            <a:ext cx="5742267" cy="5805375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Внешнеторговый экспорт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Запреты: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соболи живые;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отходы и лом драгоценных металлов, азотные удобрения, бензина и др. (из РФ);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«антисанкционные» запреты России (нефть, нефтепродукты, древесина и др. товары);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граничения (разрешительный порядок)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служебное и гражданское оружие, драгоценные металлы, вооружение и военная техника, товары двойного назначения, живые животные, растения, продукция животного и растительного происхождения и др. товары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069DD7-8B52-4488-A231-F7823A3FD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41991"/>
            <a:ext cx="5929422" cy="570968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Взаимный экспорт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Запрет экспорта в Республику Казахстан отдельных видов нефтепродуктов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(Протокол от 06.05.2019 «Об утверждении перечня нефтепродуктов, запрещенных или ограниченных к вывозу из Российской Федерации в Республику Казахстан…»);</a:t>
            </a:r>
          </a:p>
          <a:p>
            <a:pPr marL="0" indent="0" algn="just">
              <a:buNone/>
            </a:pPr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Запрет 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ывоза из РФ бензина товарного, отходов и лома драгоценных металлов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Ограничения: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товары двойного назначения, живые животные, растения, продукция животного и растительного происхождения и др. товары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8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1880C-A49A-92BA-C81D-360FD3F0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1"/>
            <a:ext cx="11926528" cy="7964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Статистическая отчетность взаимного экспорта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2A86E-BD80-2357-1ED5-6B0B8A1C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924232"/>
            <a:ext cx="11926528" cy="586002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Представление в таможенный орган формы статистической отчетности по вывезенным в государства-члены ЕАЭС товарам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10-го рабочего дня календарного месяца, следующего за календарным месяцем отгрузки товаров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(электронная форма отправляется через личный кабинет на сайте ФТС России);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Исключение (отчетность не представляется):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товары декларируются с представлением декларации на товары;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сведения о товарах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отнесены к государственной тайне;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товары вывозятся физическими лицами для личного пользования;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товары, перечисленные в Методологии ведения статистики взаимной торговли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ЕЭК от 25.12.2018 № 210: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товары отдельных категорий лиц, для ремонта, уничтожения, возвратная тара, возвращаемые по рекламации и др.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Административная ответственность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19.7.13 КоАП РФ «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Непредставление или несвоевременное представление в таможенный орган статистической формы учета перемещения товаров»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4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6E26-0ED4-A7CB-4E91-FFC50271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7"/>
            <a:ext cx="10515600" cy="6672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92715-9AB0-76A5-9699-B3F762A8F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894736"/>
            <a:ext cx="11641394" cy="5761704"/>
          </a:xfrm>
        </p:spPr>
        <p:txBody>
          <a:bodyPr>
            <a:normAutofit lnSpcReduction="1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экспорт товаров?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Любые варианты вывоза из России товаров участниками внешнеторговой деятельности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Вывоз из России участниками внешнеторговой деятельности товаров без обязательств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возвращения в страну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В) Вывоз любыми лицами из России товаров за пределы ЕАЭС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ru-RU" sz="1100" i="1" dirty="0">
              <a:solidFill>
                <a:prstClr val="black">
                  <a:lumMod val="85000"/>
                  <a:lumOff val="15000"/>
                </a:prstClr>
              </a:solidFill>
              <a:latin typeface="Garamond" panose="02020404030301010803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орган выдает лицензии на экспорт товаров?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Минпромторг России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Евразийская экономическая комиссия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В) Минэкономразвития России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ли убытие (вывоз) товаров, помещенных под таможенную процедуру экспорта?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Обязательно, так как это одно из условий таможенной процедуры экспорта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Декларант вправе отказаться от вывоза товаров и отозвать таможенную декларацию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Обязательно, так как товар находится под таможенным контролем и декларанту грозит ответственность за невывоз задекларированных товаров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lang="ru-RU" sz="20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9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A833F-5ABD-363C-8BAA-571107A2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29498"/>
            <a:ext cx="11818374" cy="68825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Практические задания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16C1C-4159-65F7-4B7C-35C236D86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49" y="904569"/>
            <a:ext cx="11897032" cy="58846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перечисленных ниже документов не требуется (никогда) для помещения товаров под таможенную процедуру экспорта?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Ветеринарный/фитосанитарный сертификат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Документ о происхождении товара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Документ, подтверждающий соответствие товаров требованиям технических регламентов (сертификат соответствия)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80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документ подтверждает полученную тарифную/нетарифную экспортную квоту?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Разрешение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Лицензия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В) Свидетельство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 </a:t>
            </a: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подать экспортную таможенную декларацию на товар, находящийся в другом государстве-члене Союза, вывозимый за его пределы автомобильным транспортом?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Можно, при условии подачи декларации на товар российским участником внешней торговли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Можно, если товар не облагается вывозной таможенной пошлиной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Нет, нельзя, так как декларируемый товар должен находиться на территории государства-члена Союза, таможенному органу которого подается таможенная декларация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9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F391B-0086-AD8B-81D6-81DA98EA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1"/>
            <a:ext cx="11562735" cy="49161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Практические задания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14FB9-D4B1-F750-A61B-09B4B1B5F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491613"/>
            <a:ext cx="11838039" cy="6366386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 </a:t>
            </a: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ли разрешение правообладателя на экспорт продукции, содержащей товарный знак?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Нет, не требуется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Требуется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В) Требуется, только при условии включения данного товарного знака в Таможенный реестр объектов интеллектуальной собственности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8.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из таможенных процедур переработки способствует экспорту товаров российского происхождения?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Переработка для внутреннего потребления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Переработка на таможенной территории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Переработка вне таможенной территории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9.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таможенные платежи необходимо уплатить при экспорте геологоразведочного оборудования в Исламскую Республику Иран?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Вывозную таможенную пошлину и таможенный сбор за таможенные операции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Таможенный сбор за таможенные операции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Таможенные платежи не уплачиваются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10.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случае требуется таможенное декларирование товаров, ввезенных в РФ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территории государства-члена ЕАЭС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А) При уплате (доплате) ввозной таможенной пошлины по ставкам Единого таможенного тарифа ЕАЭС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Б) Товары не подлежат таможенному декларированию, в виду отсутствия таможенной границы ЕАЭС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В) При обнаружении таможенным органом у добросовестного приобретателя товаров, находящихся на территории России с нарушениями таможенных правил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23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3D3014D-9D1A-20C9-449B-AB0CF3877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155" y="1799302"/>
            <a:ext cx="11877368" cy="5058697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/>
              <a:t>Основы таможенного контроля;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/>
              <a:t>Основы таможенного регулирования внешнеэкономической деятельности;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/>
              <a:t>Экспорт товаров в страны дальнего зарубежья;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/>
              <a:t>Экспорт товаров страны ЕАЭС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ru-RU" sz="3200" dirty="0"/>
              <a:t> Практическое занятие (тестовые задания)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97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314543E0-14AF-049E-F6D9-7465AD9E67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477" y="186813"/>
            <a:ext cx="11887200" cy="6597445"/>
          </a:xfrm>
        </p:spPr>
        <p:txBody>
          <a:bodyPr/>
          <a:lstStyle/>
          <a:p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Таможенный контроль - совокупность совершаемых таможенными органами действий, направленных на проверку и (или) обеспечение соблюдения международных договоров и актов в сфере таможенного регулирования и законодательства государств-членов о таможенном регулировании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(подп. 41 п. 1 ст. 2 Таможенного кодекса ЕАЭС)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4" y="-42856"/>
            <a:ext cx="11972924" cy="7572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Таможенный контроль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4300" y="804936"/>
            <a:ext cx="4457701" cy="58816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таможенного контроля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объяснений;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Проверка таможенных, иных документов и (или) сведений;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Таможенный осмотр;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Таможенный досмотр;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Личный таможенный досмотр;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Таможенный осмотр помещений и территорий;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Таможенная проверка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86300" y="828680"/>
            <a:ext cx="7505701" cy="61579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Меры, обеспечивающие проведение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контроля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устный опрос;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запрос (получение) необходимых документов и сведений;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отбор проб (образцов) товаров, проведение таможенной экспертизы;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идентификация товаров, документов, транспортных средств, помещений и других мест;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применение ТСТК, водных, воздушных судов таможенных органов;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таможенное сопровождение;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установление маршрута перевозки товаров;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учет товаров, находящихся под таможенным контролем;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специалистов;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требовать совершение операций в отношении товаров;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таможенное наблюдение;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наличия системы учета товаров и его ведения;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товаров, изъятие документов и др. меры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-1"/>
            <a:ext cx="11833411" cy="9130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таможенного регулирования ВЭД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230" y="999888"/>
            <a:ext cx="11927540" cy="58630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кодекс Союза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(ТК ЕАЭС),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акты права ЕАЭС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03.08.2018 № 289-ФЗ «О таможенном регулировании в Российской Федерации и о внесении изменений в отдельные законодательные акты Российской Федерации»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(Законодательство РФ о таможенном регулировании)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Постановления Правительства РФ;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Приказы Минфина России;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Приказы ФТС России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53952" y="4052736"/>
            <a:ext cx="0" cy="430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трелка углом 15"/>
          <p:cNvSpPr/>
          <p:nvPr/>
        </p:nvSpPr>
        <p:spPr>
          <a:xfrm>
            <a:off x="3283973" y="4682700"/>
            <a:ext cx="444227" cy="292116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44988" y="1831322"/>
            <a:ext cx="0" cy="43030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Стрелка углом 15">
            <a:extLst>
              <a:ext uri="{FF2B5EF4-FFF2-40B4-BE49-F238E27FC236}">
                <a16:creationId xmlns:a16="http://schemas.microsoft.com/office/drawing/2014/main" id="{389BFDF7-3918-D1B9-DDEB-315514FC2A24}"/>
              </a:ext>
            </a:extLst>
          </p:cNvPr>
          <p:cNvSpPr/>
          <p:nvPr/>
        </p:nvSpPr>
        <p:spPr>
          <a:xfrm>
            <a:off x="3288889" y="5316882"/>
            <a:ext cx="444227" cy="292116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Стрелка углом 15">
            <a:extLst>
              <a:ext uri="{FF2B5EF4-FFF2-40B4-BE49-F238E27FC236}">
                <a16:creationId xmlns:a16="http://schemas.microsoft.com/office/drawing/2014/main" id="{D5EBA77A-37BE-5A0E-1A6E-9AADFD78C16D}"/>
              </a:ext>
            </a:extLst>
          </p:cNvPr>
          <p:cNvSpPr/>
          <p:nvPr/>
        </p:nvSpPr>
        <p:spPr>
          <a:xfrm>
            <a:off x="3323303" y="5960893"/>
            <a:ext cx="444227" cy="292116"/>
          </a:xfrm>
          <a:prstGeom prst="bentArrow">
            <a:avLst>
              <a:gd name="adj1" fmla="val 25000"/>
              <a:gd name="adj2" fmla="val 29957"/>
              <a:gd name="adj3" fmla="val 25000"/>
              <a:gd name="adj4" fmla="val 43750"/>
            </a:avLst>
          </a:prstGeom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83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154" y="41309"/>
            <a:ext cx="11698940" cy="64209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Система таможенного регулирования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1555" y="712576"/>
            <a:ext cx="11999290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 ВЭД ЕАЭС; страна происхождения товаров; таможенная стоимость товаров; деятельность в сфере таможенного дела; уполномоченный экономический оператор;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операции;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платежи;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Таможенный контроль;</a:t>
            </a:r>
          </a:p>
          <a:p>
            <a:pPr marL="0" indent="0" algn="ctr">
              <a:buNone/>
            </a:pPr>
            <a:endParaRPr lang="ru-RU" sz="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положения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процедуры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перемещения товаров,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 для внутреннего потребления,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помещаемых под процедуры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экспорт, временный ввоз, транзит, беспошлинная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перемещение товаров физическими лицами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торговля, переработка на таможенной территории,             (в личных целях);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реимпорт, специальная таможенная процедуры и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перемещение припасов;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  - всего 17 видов процедур)                                 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перемещение транспорт. средств межд. перевозки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61799" y="1411353"/>
            <a:ext cx="153355" cy="5223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82" y="2774172"/>
            <a:ext cx="392079" cy="1647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082" y="3236824"/>
            <a:ext cx="392079" cy="192176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 rot="1272731">
            <a:off x="8304881" y="4248629"/>
            <a:ext cx="1110791" cy="2270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974081" y="2289478"/>
            <a:ext cx="392079" cy="164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Выгнутая вверх стрелка 9">
            <a:extLst>
              <a:ext uri="{FF2B5EF4-FFF2-40B4-BE49-F238E27FC236}">
                <a16:creationId xmlns:a16="http://schemas.microsoft.com/office/drawing/2014/main" id="{89219E8E-326F-CF2A-E0E6-64637EAEB94B}"/>
              </a:ext>
            </a:extLst>
          </p:cNvPr>
          <p:cNvSpPr/>
          <p:nvPr/>
        </p:nvSpPr>
        <p:spPr>
          <a:xfrm rot="20500526" flipH="1">
            <a:off x="2745604" y="4203461"/>
            <a:ext cx="1114905" cy="2549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8148B-5CCC-4C28-8559-44F6AC8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70"/>
            <a:ext cx="12192000" cy="8006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и виды экспорта товаров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3C587A-7C77-4418-BDEF-157AF1081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" y="1061884"/>
            <a:ext cx="5547359" cy="57708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Внешнеторговый экспорт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(пересечение таможенной границы):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вывоз товара с таможенной территории Союза на территорию третьих стран без обязательства об обратном ввозе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2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раздела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№ 7 к Договору о ЕАЭС);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9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9569D39-B176-4D56-8ABF-067A05E7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368" y="1061884"/>
            <a:ext cx="5738272" cy="56751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Взаимный экспорт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пересечения таможенной границы):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вывоз товаров, реализуемых налогоплательщиком, с территории одного государства-члена на территорию другого государства-члена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(раздел </a:t>
            </a:r>
            <a:r>
              <a:rPr lang="en-GB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№ 18 к Договору о ЕАЭС)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23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99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49E99-C5D8-49F4-B675-24F59ADA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74421"/>
            <a:ext cx="11993526" cy="1382232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Таможенная процедура экспорта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- </a:t>
            </a: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вывоз товаров Союза за пределы ЕАЭС без обязательств возвращения</a:t>
            </a:r>
            <a:b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7D2C6-892A-4D02-9A1D-F19B9B27D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59" y="1456653"/>
            <a:ext cx="5539564" cy="52843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платежи: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вывозные таможенные пошлины;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сборы за таможенные операции (</a:t>
            </a:r>
            <a:r>
              <a:rPr lang="ru-RU" sz="5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оформление декларации на товары - ДТ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67C6F9-BE61-4E26-B207-F60C6906E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968" y="1456653"/>
            <a:ext cx="6145618" cy="528438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и ограничения:</a:t>
            </a:r>
          </a:p>
          <a:p>
            <a:pPr marL="0" indent="0" algn="just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ветеринарного, фитосанитарного, экспортного контроля, мер нетарифного регулирования </a:t>
            </a:r>
          </a:p>
          <a:p>
            <a:pPr marL="0" indent="0" algn="ctr">
              <a:buNone/>
            </a:pP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Представляемые документы:</a:t>
            </a:r>
          </a:p>
          <a:p>
            <a:pPr algn="just">
              <a:buFontTx/>
              <a:buChar char="-"/>
            </a:pPr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(экспорт животных, продукции животного происхождения, кормов и др. товаров);</a:t>
            </a:r>
          </a:p>
          <a:p>
            <a:pPr algn="just">
              <a:buFontTx/>
              <a:buChar char="-"/>
            </a:pPr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(экспорт драгоценных металлов, товаров двойного применения);</a:t>
            </a:r>
          </a:p>
          <a:p>
            <a:pPr algn="just">
              <a:buFontTx/>
              <a:buChar char="-"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(экспорт гражданского и служебного оружия)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55CFF928-BE58-4D9E-80D2-E0C4D72FE1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72861" y="3110037"/>
            <a:ext cx="435930" cy="38274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1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20000"/>
                <a:lumOff val="80000"/>
              </a:schemeClr>
            </a:gs>
            <a:gs pos="99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A0217-39AD-B690-0EF3-60984720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7" y="31898"/>
            <a:ext cx="11982893" cy="6911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Экспортные товары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F5A97-6B9E-C7C2-FBB3-F28C0DDB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857" y="872433"/>
            <a:ext cx="4061640" cy="58579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Сырьевой экспорт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(природное сырье)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Энергетический сырьевой экспорт: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газ;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нефть;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уголь;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Неэнергетический сырьевой экспорт: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морского промысла;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ископаемые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(руды металлов, алмазы и др.)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ED5186-3471-3597-DA7E-401C53E41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2874" y="872433"/>
            <a:ext cx="7205334" cy="59536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Несырьевой экспорт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Несырьевой энергетический экспорт: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каменноугольный кокс;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энергия и др. товары;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Несырьевой неэнергетический экспорт: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сельхозпродукция, спирты, удобрения, пиломатериалы; металлолом, макулатура и др. товары;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корма, скот, мясо, мука, крупы, сахар, металлоизделия, стройматериалы и др. товары;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 машиностроения, электроника, фармацевтическая продукция, одежда, обувь, мебель, продукты питания и др. товары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0" i="1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200" b="1" i="1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500" b="1" i="1" dirty="0">
                <a:effectLst/>
                <a:latin typeface="Times New Roman" panose="02020603050405020304" pitchFamily="18" charset="0"/>
              </a:rPr>
              <a:t>Распоряжение Правительства РФ от 20.03.2023 № 661-р </a:t>
            </a:r>
            <a:r>
              <a:rPr lang="ru-RU" sz="2600" b="1" i="1" dirty="0">
                <a:effectLst/>
                <a:latin typeface="Times New Roman" panose="02020603050405020304" pitchFamily="18" charset="0"/>
              </a:rPr>
              <a:t>(товары несырьевого неэнергетического экспорта)</a:t>
            </a:r>
            <a:endParaRPr lang="ru-RU" sz="2600" b="1" dirty="0"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400" b="0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0" dirty="0">
              <a:effectLst/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D6B7DE-83EC-B8ED-A6EE-67E8944B5D8F}"/>
              </a:ext>
            </a:extLst>
          </p:cNvPr>
          <p:cNvCxnSpPr>
            <a:cxnSpLocks/>
          </p:cNvCxnSpPr>
          <p:nvPr/>
        </p:nvCxnSpPr>
        <p:spPr>
          <a:xfrm>
            <a:off x="5061102" y="5964881"/>
            <a:ext cx="327482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8602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b40b01-2001-4db4-a27f-cc05393f7005">
      <Terms xmlns="http://schemas.microsoft.com/office/infopath/2007/PartnerControls"/>
    </lcf76f155ced4ddcb4097134ff3c332f>
    <TaxCatchAll xmlns="8830b3d7-ec2d-4869-ab67-50a85f23a2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286ADFB9B094428AD82372B6139C37" ma:contentTypeVersion="16" ma:contentTypeDescription="Создание документа." ma:contentTypeScope="" ma:versionID="a3071af2bca5b3f98694d2c387afd4a2">
  <xsd:schema xmlns:xsd="http://www.w3.org/2001/XMLSchema" xmlns:xs="http://www.w3.org/2001/XMLSchema" xmlns:p="http://schemas.microsoft.com/office/2006/metadata/properties" xmlns:ns2="87b40b01-2001-4db4-a27f-cc05393f7005" xmlns:ns3="8830b3d7-ec2d-4869-ab67-50a85f23a297" targetNamespace="http://schemas.microsoft.com/office/2006/metadata/properties" ma:root="true" ma:fieldsID="56bc20d292971ed9106755334edb502c" ns2:_="" ns3:_="">
    <xsd:import namespace="87b40b01-2001-4db4-a27f-cc05393f7005"/>
    <xsd:import namespace="8830b3d7-ec2d-4869-ab67-50a85f23a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40b01-2001-4db4-a27f-cc05393f7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fa1c354-077c-4b28-afec-44c3b2a2ec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0b3d7-ec2d-4869-ab67-50a85f23a29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bae96df-868a-4592-a0ff-b221d4aeeade}" ma:internalName="TaxCatchAll" ma:showField="CatchAllData" ma:web="8830b3d7-ec2d-4869-ab67-50a85f23a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2C5E1F-B88D-4990-B05E-2FA0298ADD0E}">
  <ds:schemaRefs>
    <ds:schemaRef ds:uri="http://schemas.microsoft.com/office/2006/metadata/properties"/>
    <ds:schemaRef ds:uri="http://www.w3.org/2000/xmlns/"/>
    <ds:schemaRef ds:uri="87b40b01-2001-4db4-a27f-cc05393f7005"/>
    <ds:schemaRef ds:uri="http://schemas.microsoft.com/office/infopath/2007/PartnerControls"/>
    <ds:schemaRef ds:uri="8830b3d7-ec2d-4869-ab67-50a85f23a297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E80F7486-8310-47D0-B431-01862FA0C2A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7b40b01-2001-4db4-a27f-cc05393f7005"/>
    <ds:schemaRef ds:uri="8830b3d7-ec2d-4869-ab67-50a85f23a29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A97DE2-2E54-443D-889E-C94523E4B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1827</Words>
  <Application>Microsoft Office PowerPoint</Application>
  <PresentationFormat>Широкоэкранный</PresentationFormat>
  <Paragraphs>327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Times New Roman</vt:lpstr>
      <vt:lpstr>Trebuchet MS</vt:lpstr>
      <vt:lpstr>Verdana</vt:lpstr>
      <vt:lpstr>Wingdings 3</vt:lpstr>
      <vt:lpstr>Тема Office</vt:lpstr>
      <vt:lpstr>2_Тема Office</vt:lpstr>
      <vt:lpstr>7_Натуральные материалы</vt:lpstr>
      <vt:lpstr>2_Грань</vt:lpstr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 Таможенный контроль </vt:lpstr>
      <vt:lpstr>Основы таможенного регулирования ВЭД </vt:lpstr>
      <vt:lpstr>Система таможенного регулирования</vt:lpstr>
      <vt:lpstr>Понятия и виды экспорта товаров</vt:lpstr>
      <vt:lpstr>Таможенная процедура экспорта - вывоз товаров Союза за пределы ЕАЭС без обязательств возвращения </vt:lpstr>
      <vt:lpstr>Экспортные товары</vt:lpstr>
      <vt:lpstr> Компетенция России по вывозным таможенным пошлинам (установление, изменение, отмена ставок, введение тарифных квот) </vt:lpstr>
      <vt:lpstr>Общие требования и особенности экспорта товаров</vt:lpstr>
      <vt:lpstr>Запреты и ограничения экспорта товаров </vt:lpstr>
      <vt:lpstr>Статистическая отчетность взаимного экспорта</vt:lpstr>
      <vt:lpstr>Практические задания</vt:lpstr>
      <vt:lpstr>Практические задания</vt:lpstr>
      <vt:lpstr>Практические задания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Acer</cp:lastModifiedBy>
  <cp:revision>109</cp:revision>
  <dcterms:created xsi:type="dcterms:W3CDTF">2021-11-18T06:01:37Z</dcterms:created>
  <dcterms:modified xsi:type="dcterms:W3CDTF">2024-10-23T04:00:29Z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0x0101008D286ADFB9B094428AD82372B6139C37</vt:lpwstr>
  </property>
</Properties>
</file>