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301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133"/>
    <a:srgbClr val="EAE0B5"/>
    <a:srgbClr val="643F07"/>
    <a:srgbClr val="EA0A2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4"/>
    <p:restoredTop sz="94611"/>
  </p:normalViewPr>
  <p:slideViewPr>
    <p:cSldViewPr snapToGrid="0">
      <p:cViewPr>
        <p:scale>
          <a:sx n="66" d="100"/>
          <a:sy n="66" d="100"/>
        </p:scale>
        <p:origin x="-1378" y="-379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85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DFD774F4-657D-4856-89DF-83903EE64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C841A31D-9F94-4995-8B3E-63E7CAF62C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DFEA3B-4E9F-41E1-87FF-3E012EC78E33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FEFB220-C4C2-44C9-A3AE-ADF0A0080C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C57FBEB-CEF5-4245-8BF4-A0EE374688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71AE05-8AAA-4D06-AE4C-2482BAF7A3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7741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D72E1C-1F8D-49E2-B299-7468A682693B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946E24-2A5B-4557-B645-3FBA5ABFE9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419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46E24-2A5B-4557-B645-3FBA5ABFE9A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789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3E1C2AF-4386-4408-6E55-65AB97EA05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14"/>
          <a:stretch/>
        </p:blipFill>
        <p:spPr>
          <a:xfrm>
            <a:off x="5157567" y="0"/>
            <a:ext cx="7034434" cy="687186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C760196-F790-4414-1F2C-30431190F81D}"/>
              </a:ext>
            </a:extLst>
          </p:cNvPr>
          <p:cNvSpPr/>
          <p:nvPr userDrawn="1"/>
        </p:nvSpPr>
        <p:spPr>
          <a:xfrm>
            <a:off x="4800600" y="0"/>
            <a:ext cx="46898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0"/>
                  <a:lumOff val="100000"/>
                </a:schemeClr>
              </a:gs>
              <a:gs pos="38000">
                <a:srgbClr val="FFFFFF">
                  <a:alpha val="89860"/>
                </a:srgbClr>
              </a:gs>
              <a:gs pos="1800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1139094B-1A23-4A79-A191-9BD31304F5B3}"/>
              </a:ext>
            </a:extLst>
          </p:cNvPr>
          <p:cNvCxnSpPr>
            <a:cxnSpLocks/>
          </p:cNvCxnSpPr>
          <p:nvPr/>
        </p:nvCxnSpPr>
        <p:spPr>
          <a:xfrm flipH="1">
            <a:off x="485236" y="4789854"/>
            <a:ext cx="543464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5445929-ABD4-496F-9FAC-EB5F4BFAB4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0332" y="1699406"/>
            <a:ext cx="6484485" cy="2978131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Тема презентации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13ED82C-1866-4F85-B12A-293CDC743D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0332" y="4949746"/>
            <a:ext cx="6694099" cy="277858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Иванов Иван Иванович,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9CAED815-4ACF-4BFE-BCF2-486DF867C3F8}"/>
              </a:ext>
            </a:extLst>
          </p:cNvPr>
          <p:cNvCxnSpPr>
            <a:cxnSpLocks/>
          </p:cNvCxnSpPr>
          <p:nvPr userDrawn="1"/>
        </p:nvCxnSpPr>
        <p:spPr>
          <a:xfrm>
            <a:off x="370936" y="1232501"/>
            <a:ext cx="11490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Текст 4">
            <a:extLst>
              <a:ext uri="{FF2B5EF4-FFF2-40B4-BE49-F238E27FC236}">
                <a16:creationId xmlns:a16="http://schemas.microsoft.com/office/drawing/2014/main" xmlns="" id="{A65BB67D-BC73-4298-8FA6-141DDD6A63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0331" y="5286073"/>
            <a:ext cx="6694100" cy="435735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кандидат экономических наук, доцент (заведующий) кафедры(ой) …полное название кафедры… ставропольского ГАУ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AC02C29-D361-481F-9BEB-E7C6E88DBD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31" y="364752"/>
            <a:ext cx="1976017" cy="62226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CA4E7E0-5F69-D3D6-3801-A5302E7535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" r="53882" b="52432"/>
          <a:stretch/>
        </p:blipFill>
        <p:spPr>
          <a:xfrm>
            <a:off x="2833315" y="388528"/>
            <a:ext cx="1128687" cy="5590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A52F7D7-B299-3749-0DCC-4A3414574E9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026" y="494590"/>
            <a:ext cx="1883081" cy="37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37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5445929-ABD4-496F-9FAC-EB5F4BFAB4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9947" y="2079683"/>
            <a:ext cx="10843403" cy="4485020"/>
          </a:xfrm>
          <a:prstGeom prst="rect">
            <a:avLst/>
          </a:prstGeom>
        </p:spPr>
        <p:txBody>
          <a:bodyPr anchor="t"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000" b="1">
                <a:solidFill>
                  <a:schemeClr val="tx1"/>
                </a:solidFill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Название пункта лекции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Название пункта лекции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9CAED815-4ACF-4BFE-BCF2-486DF867C3F8}"/>
              </a:ext>
            </a:extLst>
          </p:cNvPr>
          <p:cNvCxnSpPr>
            <a:cxnSpLocks/>
          </p:cNvCxnSpPr>
          <p:nvPr userDrawn="1"/>
        </p:nvCxnSpPr>
        <p:spPr>
          <a:xfrm>
            <a:off x="370936" y="1232501"/>
            <a:ext cx="11490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3CE5228-51A9-497E-8F4A-EA1AFC9E5B92}"/>
              </a:ext>
            </a:extLst>
          </p:cNvPr>
          <p:cNvSpPr txBox="1"/>
          <p:nvPr userDrawn="1"/>
        </p:nvSpPr>
        <p:spPr>
          <a:xfrm>
            <a:off x="439947" y="1382400"/>
            <a:ext cx="9318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План: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3694BA1-43C9-4ACA-B71F-D08AD8D963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909" y="415428"/>
            <a:ext cx="1680383" cy="52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53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омер и название пункта лек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9CAED815-4ACF-4BFE-BCF2-486DF867C3F8}"/>
              </a:ext>
            </a:extLst>
          </p:cNvPr>
          <p:cNvCxnSpPr>
            <a:cxnSpLocks/>
          </p:cNvCxnSpPr>
          <p:nvPr userDrawn="1"/>
        </p:nvCxnSpPr>
        <p:spPr>
          <a:xfrm>
            <a:off x="370936" y="1232501"/>
            <a:ext cx="11490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B011E3EF-370F-4031-88C5-DBFE1C0B5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6443" y="2035175"/>
            <a:ext cx="10679113" cy="2881313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0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Номер и название пункта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D95DE11-486A-04D5-BA14-CA7ADADFFD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909" y="415428"/>
            <a:ext cx="1680383" cy="52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99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E1456A9A-B02A-4D75-886F-1263129FF2E0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Текст 4">
            <a:extLst>
              <a:ext uri="{FF2B5EF4-FFF2-40B4-BE49-F238E27FC236}">
                <a16:creationId xmlns:a16="http://schemas.microsoft.com/office/drawing/2014/main" xmlns="" id="{0C326AEA-546B-4F57-BA45-588DA356BF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B6346E7-ED81-6E73-E0F8-AAD078AB33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80" y="6223994"/>
            <a:ext cx="1246078" cy="3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6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E1456A9A-B02A-4D75-886F-1263129FF2E0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Текст 4">
            <a:extLst>
              <a:ext uri="{FF2B5EF4-FFF2-40B4-BE49-F238E27FC236}">
                <a16:creationId xmlns:a16="http://schemas.microsoft.com/office/drawing/2014/main" xmlns="" id="{0C326AEA-546B-4F57-BA45-588DA356BF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23" name="Рисунок 9">
            <a:extLst>
              <a:ext uri="{FF2B5EF4-FFF2-40B4-BE49-F238E27FC236}">
                <a16:creationId xmlns:a16="http://schemas.microsoft.com/office/drawing/2014/main" xmlns="" id="{36CC45C9-24F1-40E1-80A2-873E9F9DF2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64269" y="1471687"/>
            <a:ext cx="3691948" cy="295776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27" name="Рисунок 9">
            <a:extLst>
              <a:ext uri="{FF2B5EF4-FFF2-40B4-BE49-F238E27FC236}">
                <a16:creationId xmlns:a16="http://schemas.microsoft.com/office/drawing/2014/main" xmlns="" id="{5F25DC22-2CF8-4F3D-A1DF-2D85FC4EEF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50652" y="1471687"/>
            <a:ext cx="3691948" cy="295776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28" name="Текст 2">
            <a:extLst>
              <a:ext uri="{FF2B5EF4-FFF2-40B4-BE49-F238E27FC236}">
                <a16:creationId xmlns:a16="http://schemas.microsoft.com/office/drawing/2014/main" xmlns="" id="{C6EF832C-C77D-4097-980B-27F22D0E9E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5969" y="4710513"/>
            <a:ext cx="10720062" cy="128078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1pPr>
            <a:lvl2pPr>
              <a:buClr>
                <a:schemeClr val="accent2"/>
              </a:buClr>
              <a:defRPr sz="1050"/>
            </a:lvl2pPr>
          </a:lstStyle>
          <a:p>
            <a:pPr lvl="0"/>
            <a:r>
              <a:rPr lang="ru-RU" dirty="0"/>
              <a:t>Образец текста: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…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0EA590A-1338-675F-52E1-0F189551D9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80" y="6223994"/>
            <a:ext cx="1246078" cy="3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9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E1456A9A-B02A-4D75-886F-1263129FF2E0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Текст 4">
            <a:extLst>
              <a:ext uri="{FF2B5EF4-FFF2-40B4-BE49-F238E27FC236}">
                <a16:creationId xmlns:a16="http://schemas.microsoft.com/office/drawing/2014/main" xmlns="" id="{0C326AEA-546B-4F57-BA45-588DA356BF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7" name="Рисунок 9">
            <a:extLst>
              <a:ext uri="{FF2B5EF4-FFF2-40B4-BE49-F238E27FC236}">
                <a16:creationId xmlns:a16="http://schemas.microsoft.com/office/drawing/2014/main" xmlns="" id="{08029809-C4FD-4994-9E8C-E191852DB9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94595" y="1906444"/>
            <a:ext cx="3646417" cy="374205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xmlns="" id="{DFF71793-0B89-4636-8ED2-AF0219A597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34347" y="1906441"/>
            <a:ext cx="5363058" cy="374205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>
              <a:buClr>
                <a:schemeClr val="accent2"/>
              </a:buClr>
              <a:defRPr sz="2000"/>
            </a:lvl2pPr>
          </a:lstStyle>
          <a:p>
            <a:pPr lvl="0"/>
            <a:r>
              <a:rPr lang="ru-RU" dirty="0"/>
              <a:t>Образец текста: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…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DA31F6B-B9F3-EAF7-6C0D-227759BFCA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80" y="6223994"/>
            <a:ext cx="1246078" cy="3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23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за внимание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9CAED815-4ACF-4BFE-BCF2-486DF867C3F8}"/>
              </a:ext>
            </a:extLst>
          </p:cNvPr>
          <p:cNvCxnSpPr>
            <a:cxnSpLocks/>
          </p:cNvCxnSpPr>
          <p:nvPr userDrawn="1"/>
        </p:nvCxnSpPr>
        <p:spPr>
          <a:xfrm>
            <a:off x="370936" y="1232501"/>
            <a:ext cx="11490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125481E-93B3-4F69-91AA-E879506F45CE}"/>
              </a:ext>
            </a:extLst>
          </p:cNvPr>
          <p:cNvSpPr txBox="1"/>
          <p:nvPr userDrawn="1"/>
        </p:nvSpPr>
        <p:spPr>
          <a:xfrm>
            <a:off x="1406800" y="3090469"/>
            <a:ext cx="9378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Спасибо за внимание!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1B22699-20E9-4C0C-8D56-79DDD6583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36" y="338400"/>
            <a:ext cx="2392481" cy="7534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588308-2A8B-9F36-97D6-834EAFE5B6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" r="53882" b="52432"/>
          <a:stretch/>
        </p:blipFill>
        <p:spPr>
          <a:xfrm>
            <a:off x="10265227" y="338400"/>
            <a:ext cx="1521051" cy="75341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DC5A51B-76A7-4C3B-4B55-D07501CE83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758" y="479260"/>
            <a:ext cx="2392481" cy="47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32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пасибо за внимание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322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126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5" r:id="rId2"/>
    <p:sldLayoutId id="2147483686" r:id="rId3"/>
    <p:sldLayoutId id="2147483683" r:id="rId4"/>
    <p:sldLayoutId id="2147483673" r:id="rId5"/>
    <p:sldLayoutId id="2147483682" r:id="rId6"/>
    <p:sldLayoutId id="2147483684" r:id="rId7"/>
    <p:sldLayoutId id="214748368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D2E40B83-1A61-4FD7-921F-1A2C539E3A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Международные торговые контракты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A881D13-B67C-4905-8BEE-2755159B0A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Иволга Анна Григорьевна 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35A817B-9B46-4736-B325-34DDFD0D21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 smtClean="0"/>
              <a:t>К.э.н. доцент, заведующая кафедрой Международного </a:t>
            </a:r>
            <a:r>
              <a:rPr lang="ru-RU" dirty="0" err="1" smtClean="0"/>
              <a:t>бе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6647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sz="3600" dirty="0"/>
              <a:t>Структура торгового </a:t>
            </a:r>
            <a:r>
              <a:rPr lang="ru-RU" sz="3600" dirty="0" smtClean="0"/>
              <a:t>контракта</a:t>
            </a:r>
            <a:endParaRPr lang="ru-RU" sz="3600" dirty="0"/>
          </a:p>
        </p:txBody>
      </p:sp>
      <p:sp>
        <p:nvSpPr>
          <p:cNvPr id="69" name="Прямоугольник 68"/>
          <p:cNvSpPr/>
          <p:nvPr/>
        </p:nvSpPr>
        <p:spPr>
          <a:xfrm>
            <a:off x="13645" y="5792866"/>
            <a:ext cx="107490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Торговый контракт — это юридически обязательный документ, который оформляет условия сделки между двумя сторонами. Он защищает интересы обеих сторон и устанавливает четкие рамки для выполнения обязательств.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9" y="1238491"/>
            <a:ext cx="11975445" cy="418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1346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Ключевые элементы контракта</a:t>
            </a:r>
          </a:p>
          <a:p>
            <a:r>
              <a:rPr lang="ru-RU" dirty="0" smtClean="0"/>
              <a:t>Существенные условия </a:t>
            </a:r>
          </a:p>
          <a:p>
            <a:endParaRPr lang="ru-RU" dirty="0"/>
          </a:p>
        </p:txBody>
      </p:sp>
      <p:sp>
        <p:nvSpPr>
          <p:cNvPr id="3" name="Shape 1"/>
          <p:cNvSpPr/>
          <p:nvPr/>
        </p:nvSpPr>
        <p:spPr>
          <a:xfrm>
            <a:off x="780812" y="1122460"/>
            <a:ext cx="501968" cy="501968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</p:sp>
      <p:sp>
        <p:nvSpPr>
          <p:cNvPr id="4" name="Text 2"/>
          <p:cNvSpPr/>
          <p:nvPr/>
        </p:nvSpPr>
        <p:spPr>
          <a:xfrm>
            <a:off x="953333" y="1206042"/>
            <a:ext cx="156924" cy="3346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600" dirty="0"/>
          </a:p>
        </p:txBody>
      </p:sp>
      <p:sp>
        <p:nvSpPr>
          <p:cNvPr id="5" name="Text 3"/>
          <p:cNvSpPr/>
          <p:nvPr/>
        </p:nvSpPr>
        <p:spPr>
          <a:xfrm>
            <a:off x="1505783" y="1122460"/>
            <a:ext cx="2909888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1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1. Предмет контракта</a:t>
            </a:r>
            <a:endParaRPr lang="en-US" sz="2150" dirty="0"/>
          </a:p>
        </p:txBody>
      </p:sp>
      <p:sp>
        <p:nvSpPr>
          <p:cNvPr id="6" name="Text 4"/>
          <p:cNvSpPr/>
          <p:nvPr/>
        </p:nvSpPr>
        <p:spPr>
          <a:xfrm>
            <a:off x="1505783" y="1604783"/>
            <a:ext cx="3869174" cy="21416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 этом разделе указывается конкретный товар или услуга, который является предметом сделки. Описывается количество, качество, характеристики, упаковка, маркировка и другие важные детали.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5597962" y="1122460"/>
            <a:ext cx="501968" cy="501968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</p:sp>
      <p:sp>
        <p:nvSpPr>
          <p:cNvPr id="8" name="Text 6"/>
          <p:cNvSpPr/>
          <p:nvPr/>
        </p:nvSpPr>
        <p:spPr>
          <a:xfrm>
            <a:off x="5755838" y="1206042"/>
            <a:ext cx="186095" cy="3346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600" dirty="0"/>
          </a:p>
        </p:txBody>
      </p:sp>
      <p:sp>
        <p:nvSpPr>
          <p:cNvPr id="9" name="Text 7"/>
          <p:cNvSpPr/>
          <p:nvPr/>
        </p:nvSpPr>
        <p:spPr>
          <a:xfrm>
            <a:off x="6322933" y="1122460"/>
            <a:ext cx="3479125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1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2. Цена и условия оплаты</a:t>
            </a:r>
            <a:endParaRPr lang="en-US" sz="2150" dirty="0"/>
          </a:p>
        </p:txBody>
      </p:sp>
      <p:sp>
        <p:nvSpPr>
          <p:cNvPr id="10" name="Text 8"/>
          <p:cNvSpPr/>
          <p:nvPr/>
        </p:nvSpPr>
        <p:spPr>
          <a:xfrm>
            <a:off x="6322933" y="1604783"/>
            <a:ext cx="3869174" cy="17847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Определяется стоимость товара или услуги, валюта платежа, сроки оплаты, а также способы перевода денег, например, аккредитив, банковский перевод или другие.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780812" y="4220467"/>
            <a:ext cx="501968" cy="501968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</p:sp>
      <p:sp>
        <p:nvSpPr>
          <p:cNvPr id="12" name="Text 10"/>
          <p:cNvSpPr/>
          <p:nvPr/>
        </p:nvSpPr>
        <p:spPr>
          <a:xfrm>
            <a:off x="937736" y="4304049"/>
            <a:ext cx="188119" cy="3346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600" dirty="0"/>
          </a:p>
        </p:txBody>
      </p:sp>
      <p:sp>
        <p:nvSpPr>
          <p:cNvPr id="13" name="Text 11"/>
          <p:cNvSpPr/>
          <p:nvPr/>
        </p:nvSpPr>
        <p:spPr>
          <a:xfrm>
            <a:off x="1505783" y="4220467"/>
            <a:ext cx="2788801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1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3. Сроки поставки</a:t>
            </a:r>
            <a:endParaRPr lang="en-US" sz="2150" dirty="0"/>
          </a:p>
        </p:txBody>
      </p:sp>
      <p:sp>
        <p:nvSpPr>
          <p:cNvPr id="14" name="Text 12"/>
          <p:cNvSpPr/>
          <p:nvPr/>
        </p:nvSpPr>
        <p:spPr>
          <a:xfrm>
            <a:off x="1505783" y="4702789"/>
            <a:ext cx="3869174" cy="21416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 договоре должны быть четко указаны даты поставки товара, а также условия, которые могут повлиять на сроки. Это может быть, например, сроки отправки, доставки и получения товара.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5597962" y="4220467"/>
            <a:ext cx="501968" cy="501968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</p:sp>
      <p:sp>
        <p:nvSpPr>
          <p:cNvPr id="16" name="Text 14"/>
          <p:cNvSpPr/>
          <p:nvPr/>
        </p:nvSpPr>
        <p:spPr>
          <a:xfrm>
            <a:off x="5741194" y="4304049"/>
            <a:ext cx="215503" cy="3346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4</a:t>
            </a:r>
            <a:endParaRPr lang="en-US" sz="2600" dirty="0"/>
          </a:p>
        </p:txBody>
      </p:sp>
      <p:sp>
        <p:nvSpPr>
          <p:cNvPr id="17" name="Text 15"/>
          <p:cNvSpPr/>
          <p:nvPr/>
        </p:nvSpPr>
        <p:spPr>
          <a:xfrm>
            <a:off x="6322933" y="4220467"/>
            <a:ext cx="3666887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1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4. Ответственность сторон</a:t>
            </a:r>
            <a:endParaRPr lang="en-US" sz="2150" dirty="0"/>
          </a:p>
        </p:txBody>
      </p:sp>
      <p:sp>
        <p:nvSpPr>
          <p:cNvPr id="18" name="Text 16"/>
          <p:cNvSpPr/>
          <p:nvPr/>
        </p:nvSpPr>
        <p:spPr>
          <a:xfrm>
            <a:off x="6322933" y="4702789"/>
            <a:ext cx="3869174" cy="17847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Важно определить ответственность каждой стороны за неисполнение обязательств, а также условия возврата товара, возмещения убытков и решения споров.</a:t>
            </a:r>
            <a:endParaRPr lang="en-US" sz="1750" dirty="0"/>
          </a:p>
        </p:txBody>
      </p:sp>
    </p:spTree>
    <p:extLst>
      <p:ext uri="{BB962C8B-B14F-4D97-AF65-F5344CB8AC3E}">
        <p14:creationId xmlns:p14="http://schemas.microsoft.com/office/powerpoint/2010/main" val="2254198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Базисные условия поставки (</a:t>
            </a:r>
            <a:r>
              <a:rPr lang="ru-RU" dirty="0" err="1"/>
              <a:t>Инкотермс</a:t>
            </a:r>
            <a:r>
              <a:rPr lang="ru-RU" dirty="0"/>
              <a:t> 2020)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07" y="1013449"/>
            <a:ext cx="11135530" cy="490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7856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23" y="129586"/>
            <a:ext cx="9216562" cy="6400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796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Ценообразование в контрактах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4173" y="1076446"/>
            <a:ext cx="1194507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Ценообразование в международных торговых контрактах является ключевым элементом, определяющим финансовые условия сделки. Выбор подходящего метода </a:t>
            </a:r>
            <a:r>
              <a:rPr lang="ru-RU" sz="2800" dirty="0" smtClean="0"/>
              <a:t>ценообразования </a:t>
            </a:r>
            <a:r>
              <a:rPr lang="ru-RU" sz="2800" dirty="0"/>
              <a:t>зависит от различных факторов, таких как тип товара, условия поставки, валюта платежа, а также от рыночной ситуации.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3777" y="4115213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Существует несколько основных методов ценообразования в международной торговле, каждый из которых имеет свои преимущества и недостатки. Например, метод "цена FOB" (</a:t>
            </a:r>
            <a:r>
              <a:rPr lang="ru-RU" dirty="0" err="1"/>
              <a:t>Free</a:t>
            </a:r>
            <a:r>
              <a:rPr lang="ru-RU" dirty="0"/>
              <a:t> </a:t>
            </a:r>
            <a:r>
              <a:rPr lang="ru-RU" dirty="0" err="1"/>
              <a:t>On</a:t>
            </a:r>
            <a:r>
              <a:rPr lang="ru-RU" dirty="0"/>
              <a:t> </a:t>
            </a:r>
            <a:r>
              <a:rPr lang="ru-RU" dirty="0" err="1"/>
              <a:t>Board</a:t>
            </a:r>
            <a:r>
              <a:rPr lang="ru-RU" dirty="0"/>
              <a:t>) предполагает, что продавец несет ответственность за доставку товара до борта судна в порту отправления, а покупатель - за остальные расходы по доставке.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889" y="3432306"/>
            <a:ext cx="4687747" cy="2625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954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Способы платежей по контрактам</a:t>
            </a:r>
          </a:p>
          <a:p>
            <a:endParaRPr lang="ru-RU" dirty="0"/>
          </a:p>
        </p:txBody>
      </p:sp>
      <p:sp>
        <p:nvSpPr>
          <p:cNvPr id="4" name="Text 0"/>
          <p:cNvSpPr/>
          <p:nvPr/>
        </p:nvSpPr>
        <p:spPr>
          <a:xfrm>
            <a:off x="676989" y="761048"/>
            <a:ext cx="7790021" cy="12089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750"/>
              </a:lnSpc>
              <a:buNone/>
            </a:pPr>
            <a:endParaRPr lang="en-US" sz="3800" dirty="0"/>
          </a:p>
        </p:txBody>
      </p:sp>
      <p:sp>
        <p:nvSpPr>
          <p:cNvPr id="5" name="Shape 1"/>
          <p:cNvSpPr/>
          <p:nvPr/>
        </p:nvSpPr>
        <p:spPr>
          <a:xfrm>
            <a:off x="676988" y="1122402"/>
            <a:ext cx="3798332" cy="2662238"/>
          </a:xfrm>
          <a:prstGeom prst="roundRect">
            <a:avLst>
              <a:gd name="adj" fmla="val 1090"/>
            </a:avLst>
          </a:prstGeom>
          <a:solidFill>
            <a:srgbClr val="F3EEE3"/>
          </a:solidFill>
          <a:ln/>
        </p:spPr>
      </p:sp>
      <p:sp>
        <p:nvSpPr>
          <p:cNvPr id="6" name="Text 2"/>
          <p:cNvSpPr/>
          <p:nvPr/>
        </p:nvSpPr>
        <p:spPr>
          <a:xfrm>
            <a:off x="870346" y="1315760"/>
            <a:ext cx="2417921" cy="302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r>
              <a:rPr lang="en-US" sz="19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Аккредитив</a:t>
            </a:r>
            <a:endParaRPr lang="en-US" sz="1900" dirty="0"/>
          </a:p>
        </p:txBody>
      </p:sp>
      <p:sp>
        <p:nvSpPr>
          <p:cNvPr id="7" name="Text 3"/>
          <p:cNvSpPr/>
          <p:nvPr/>
        </p:nvSpPr>
        <p:spPr>
          <a:xfrm>
            <a:off x="870346" y="1733907"/>
            <a:ext cx="3411617" cy="1857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5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Аккредитив – это банковская гарантия платежа, обеспечивающая безопасность сделки для продавца. Покупатель открывает аккредитив в банке и предоставляет деньги в обмен на уверенность в получении товара.</a:t>
            </a:r>
            <a:endParaRPr lang="en-US" sz="1500" dirty="0"/>
          </a:p>
        </p:txBody>
      </p:sp>
      <p:sp>
        <p:nvSpPr>
          <p:cNvPr id="8" name="Shape 4"/>
          <p:cNvSpPr/>
          <p:nvPr/>
        </p:nvSpPr>
        <p:spPr>
          <a:xfrm>
            <a:off x="4668678" y="1122402"/>
            <a:ext cx="3798332" cy="2662238"/>
          </a:xfrm>
          <a:prstGeom prst="roundRect">
            <a:avLst>
              <a:gd name="adj" fmla="val 1090"/>
            </a:avLst>
          </a:prstGeom>
          <a:solidFill>
            <a:srgbClr val="F3EEE3"/>
          </a:solidFill>
          <a:ln/>
        </p:spPr>
      </p:sp>
      <p:sp>
        <p:nvSpPr>
          <p:cNvPr id="9" name="Text 5"/>
          <p:cNvSpPr/>
          <p:nvPr/>
        </p:nvSpPr>
        <p:spPr>
          <a:xfrm>
            <a:off x="4862035" y="1315760"/>
            <a:ext cx="2917627" cy="302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r>
              <a:rPr lang="en-US" sz="19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Документарный инкассо</a:t>
            </a:r>
            <a:endParaRPr lang="en-US" sz="1900" dirty="0"/>
          </a:p>
        </p:txBody>
      </p:sp>
      <p:sp>
        <p:nvSpPr>
          <p:cNvPr id="10" name="Text 6"/>
          <p:cNvSpPr/>
          <p:nvPr/>
        </p:nvSpPr>
        <p:spPr>
          <a:xfrm>
            <a:off x="4862035" y="1733907"/>
            <a:ext cx="3411617" cy="1238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5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Документарный инкассо – это способ платежа, когда банк продавца передает документы на товар покупателю только после получения платежа.</a:t>
            </a:r>
            <a:endParaRPr lang="en-US" sz="1500" dirty="0"/>
          </a:p>
        </p:txBody>
      </p:sp>
      <p:sp>
        <p:nvSpPr>
          <p:cNvPr id="11" name="Shape 7"/>
          <p:cNvSpPr/>
          <p:nvPr/>
        </p:nvSpPr>
        <p:spPr>
          <a:xfrm>
            <a:off x="676988" y="3977997"/>
            <a:ext cx="3798332" cy="2352675"/>
          </a:xfrm>
          <a:prstGeom prst="roundRect">
            <a:avLst>
              <a:gd name="adj" fmla="val 1233"/>
            </a:avLst>
          </a:prstGeom>
          <a:solidFill>
            <a:srgbClr val="F3EEE3"/>
          </a:solidFill>
          <a:ln/>
        </p:spPr>
      </p:sp>
      <p:sp>
        <p:nvSpPr>
          <p:cNvPr id="12" name="Text 8"/>
          <p:cNvSpPr/>
          <p:nvPr/>
        </p:nvSpPr>
        <p:spPr>
          <a:xfrm>
            <a:off x="870346" y="4171355"/>
            <a:ext cx="2417921" cy="302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r>
              <a:rPr lang="en-US" sz="19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Предоплата</a:t>
            </a:r>
            <a:endParaRPr lang="en-US" sz="1900" dirty="0"/>
          </a:p>
        </p:txBody>
      </p:sp>
      <p:sp>
        <p:nvSpPr>
          <p:cNvPr id="13" name="Text 9"/>
          <p:cNvSpPr/>
          <p:nvPr/>
        </p:nvSpPr>
        <p:spPr>
          <a:xfrm>
            <a:off x="870346" y="4589502"/>
            <a:ext cx="3411617" cy="15478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5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Предоплата – это оплата товара покупателем перед его отправкой. Риск несвоевременной поставки лежит на продавце, а риск неплатежа – на покупателе.</a:t>
            </a:r>
            <a:endParaRPr lang="en-US" sz="1500" dirty="0"/>
          </a:p>
        </p:txBody>
      </p:sp>
      <p:sp>
        <p:nvSpPr>
          <p:cNvPr id="14" name="Shape 10"/>
          <p:cNvSpPr/>
          <p:nvPr/>
        </p:nvSpPr>
        <p:spPr>
          <a:xfrm>
            <a:off x="4668678" y="3977997"/>
            <a:ext cx="3798332" cy="2352675"/>
          </a:xfrm>
          <a:prstGeom prst="roundRect">
            <a:avLst>
              <a:gd name="adj" fmla="val 1233"/>
            </a:avLst>
          </a:prstGeom>
          <a:solidFill>
            <a:srgbClr val="F3EEE3"/>
          </a:solidFill>
          <a:ln/>
        </p:spPr>
      </p:sp>
      <p:sp>
        <p:nvSpPr>
          <p:cNvPr id="15" name="Text 11"/>
          <p:cNvSpPr/>
          <p:nvPr/>
        </p:nvSpPr>
        <p:spPr>
          <a:xfrm>
            <a:off x="4862035" y="4171355"/>
            <a:ext cx="2417921" cy="302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r>
              <a:rPr lang="en-US" sz="19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Постоплата</a:t>
            </a:r>
            <a:endParaRPr lang="en-US" sz="1900" dirty="0"/>
          </a:p>
        </p:txBody>
      </p:sp>
      <p:sp>
        <p:nvSpPr>
          <p:cNvPr id="16" name="Text 12"/>
          <p:cNvSpPr/>
          <p:nvPr/>
        </p:nvSpPr>
        <p:spPr>
          <a:xfrm>
            <a:off x="4862035" y="4589502"/>
            <a:ext cx="3411617" cy="15478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5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Постоплата – оплата покупателем товара после его получения. Риск неплатежа лежит на продавце, а риск несвоевременной поставки – на покупателе.</a:t>
            </a:r>
            <a:endParaRPr lang="en-US" sz="15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739" y="1122402"/>
            <a:ext cx="3395636" cy="5093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5998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Гарантии и рекламации в контрактах</a:t>
            </a:r>
          </a:p>
          <a:p>
            <a:endParaRPr lang="ru-RU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31" y="1039653"/>
            <a:ext cx="3358232" cy="207548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51031" y="3415316"/>
            <a:ext cx="2310592" cy="246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Гарантии качества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51031" y="3993198"/>
            <a:ext cx="3358232" cy="12629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Поставщик гарантирует соответствие товара определенным стандартам. Покупатель может вернуть товар в случае несоответствия. В контракте указываются условия гарантии.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8076" y="1039653"/>
            <a:ext cx="3358329" cy="207558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195256" y="3430834"/>
            <a:ext cx="2310592" cy="246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Рекламации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4195256" y="4116508"/>
            <a:ext cx="3358329" cy="10103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Рекламация - это претензия покупателя в случае обнаружения дефектов. В контракте указывается порядок подачи рекламаций.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0223" y="1039652"/>
            <a:ext cx="3358232" cy="207548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140223" y="3307524"/>
            <a:ext cx="2425476" cy="246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Споры и разрешение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8386363" y="4116507"/>
            <a:ext cx="3358232" cy="10103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 случае возникновения споров, стороны могут обратиться в суд. В контракте указывается порядок разрешения споров.</a:t>
            </a:r>
            <a:endParaRPr lang="en-US" sz="1750" dirty="0"/>
          </a:p>
        </p:txBody>
      </p:sp>
    </p:spTree>
    <p:extLst>
      <p:ext uri="{BB962C8B-B14F-4D97-AF65-F5344CB8AC3E}">
        <p14:creationId xmlns:p14="http://schemas.microsoft.com/office/powerpoint/2010/main" val="3611865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Разрешение споров в контрактах</a:t>
            </a:r>
          </a:p>
          <a:p>
            <a:endParaRPr lang="ru-RU" dirty="0"/>
          </a:p>
        </p:txBody>
      </p:sp>
      <p:sp>
        <p:nvSpPr>
          <p:cNvPr id="3" name="Shape 1"/>
          <p:cNvSpPr/>
          <p:nvPr/>
        </p:nvSpPr>
        <p:spPr>
          <a:xfrm>
            <a:off x="494825" y="1044678"/>
            <a:ext cx="445294" cy="445294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</p:sp>
      <p:sp>
        <p:nvSpPr>
          <p:cNvPr id="4" name="Text 2"/>
          <p:cNvSpPr/>
          <p:nvPr/>
        </p:nvSpPr>
        <p:spPr>
          <a:xfrm>
            <a:off x="647820" y="1118854"/>
            <a:ext cx="139303" cy="2969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300" dirty="0"/>
          </a:p>
        </p:txBody>
      </p:sp>
      <p:sp>
        <p:nvSpPr>
          <p:cNvPr id="5" name="Text 3"/>
          <p:cNvSpPr/>
          <p:nvPr/>
        </p:nvSpPr>
        <p:spPr>
          <a:xfrm>
            <a:off x="1138000" y="1044678"/>
            <a:ext cx="2474238" cy="309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 err="1" smtClean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Переговоры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1138000" y="1472589"/>
            <a:ext cx="4051578" cy="2533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Переговоры - это наиболее распространенный и предпочтительный метод разрешения споров. Стороны стремятся найти компромиссное решение, удовлетворяющее обе стороны. Этот метод позволяет сохранить деловые отношения и избежать длительных судебных разбирательств.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5387460" y="1044678"/>
            <a:ext cx="445294" cy="445294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</p:sp>
      <p:sp>
        <p:nvSpPr>
          <p:cNvPr id="8" name="Text 6"/>
          <p:cNvSpPr/>
          <p:nvPr/>
        </p:nvSpPr>
        <p:spPr>
          <a:xfrm>
            <a:off x="5527477" y="1118854"/>
            <a:ext cx="165140" cy="2969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300" dirty="0"/>
          </a:p>
        </p:txBody>
      </p:sp>
      <p:sp>
        <p:nvSpPr>
          <p:cNvPr id="9" name="Text 7"/>
          <p:cNvSpPr/>
          <p:nvPr/>
        </p:nvSpPr>
        <p:spPr>
          <a:xfrm>
            <a:off x="6030636" y="1044678"/>
            <a:ext cx="2474238" cy="309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 smtClean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</a:t>
            </a:r>
            <a:r>
              <a:rPr lang="en-US" sz="19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Медиация</a:t>
            </a:r>
            <a:endParaRPr lang="en-US" sz="1900" dirty="0"/>
          </a:p>
        </p:txBody>
      </p:sp>
      <p:sp>
        <p:nvSpPr>
          <p:cNvPr id="10" name="Text 8"/>
          <p:cNvSpPr/>
          <p:nvPr/>
        </p:nvSpPr>
        <p:spPr>
          <a:xfrm>
            <a:off x="6030636" y="1472589"/>
            <a:ext cx="4051578" cy="15835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Медиация - это процедура, в которой нейтральная третья сторона помогает сторонам найти решение. Медиатор не выносит решения, а помогает сторонам найти общее понимание.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494825" y="4426767"/>
            <a:ext cx="445294" cy="445294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</p:sp>
      <p:sp>
        <p:nvSpPr>
          <p:cNvPr id="12" name="Text 10"/>
          <p:cNvSpPr/>
          <p:nvPr/>
        </p:nvSpPr>
        <p:spPr>
          <a:xfrm>
            <a:off x="634009" y="4500943"/>
            <a:ext cx="166926" cy="2969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300" dirty="0"/>
          </a:p>
        </p:txBody>
      </p:sp>
      <p:sp>
        <p:nvSpPr>
          <p:cNvPr id="13" name="Text 11"/>
          <p:cNvSpPr/>
          <p:nvPr/>
        </p:nvSpPr>
        <p:spPr>
          <a:xfrm>
            <a:off x="1138000" y="4426767"/>
            <a:ext cx="2474238" cy="309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 smtClean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</a:t>
            </a:r>
            <a:r>
              <a:rPr lang="en-US" sz="19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Арбитраж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1138000" y="4854678"/>
            <a:ext cx="4051578" cy="1266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Арбитраж - это альтернатива суду, где споры рассматривает независимый арбитражный суд. Решение арбитража является обязательным для сторон.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5387460" y="4426767"/>
            <a:ext cx="445294" cy="445294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</p:sp>
      <p:sp>
        <p:nvSpPr>
          <p:cNvPr id="16" name="Text 14"/>
          <p:cNvSpPr/>
          <p:nvPr/>
        </p:nvSpPr>
        <p:spPr>
          <a:xfrm>
            <a:off x="5514500" y="4500943"/>
            <a:ext cx="191214" cy="2969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4</a:t>
            </a:r>
            <a:endParaRPr lang="en-US" sz="2300" dirty="0"/>
          </a:p>
        </p:txBody>
      </p:sp>
      <p:sp>
        <p:nvSpPr>
          <p:cNvPr id="17" name="Text 15"/>
          <p:cNvSpPr/>
          <p:nvPr/>
        </p:nvSpPr>
        <p:spPr>
          <a:xfrm>
            <a:off x="6030636" y="4426767"/>
            <a:ext cx="3571994" cy="309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 smtClean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</a:t>
            </a:r>
            <a:r>
              <a:rPr lang="en-US" sz="19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Судебное разбирательство</a:t>
            </a:r>
            <a:endParaRPr lang="en-US" sz="1900" dirty="0"/>
          </a:p>
        </p:txBody>
      </p:sp>
      <p:sp>
        <p:nvSpPr>
          <p:cNvPr id="18" name="Text 16"/>
          <p:cNvSpPr/>
          <p:nvPr/>
        </p:nvSpPr>
        <p:spPr>
          <a:xfrm>
            <a:off x="6030636" y="4854678"/>
            <a:ext cx="4051578" cy="15835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Судебное разбирательство - это наиболее формальный и дорогостоящий метод разрешения споров. Это крайняя мера, к которой прибегают, если другие методы не увенчались успехом.</a:t>
            </a:r>
            <a:endParaRPr lang="en-US" sz="1550" dirty="0"/>
          </a:p>
        </p:txBody>
      </p:sp>
    </p:spTree>
    <p:extLst>
      <p:ext uri="{BB962C8B-B14F-4D97-AF65-F5344CB8AC3E}">
        <p14:creationId xmlns:p14="http://schemas.microsoft.com/office/powerpoint/2010/main" val="20846913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Особенности сельскохозяйственных контрактов</a:t>
            </a:r>
          </a:p>
          <a:p>
            <a:endParaRPr lang="ru-RU" dirty="0"/>
          </a:p>
        </p:txBody>
      </p:sp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922" y="1241088"/>
            <a:ext cx="504230" cy="50423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05922" y="1947010"/>
            <a:ext cx="2521506" cy="315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Сезонность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05922" y="2383136"/>
            <a:ext cx="4629150" cy="12906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Сельскохозяйственные товары имеют четкий сезонный цикл. Поставки зависят от времени года и могут быть ограничены. Важно учесть этот фактор при планировании контракта.</a:t>
            </a:r>
            <a:endParaRPr lang="en-US" sz="1550" dirty="0"/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7609" y="1241088"/>
            <a:ext cx="504230" cy="50423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637609" y="1947010"/>
            <a:ext cx="2521506" cy="315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География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5637609" y="2383136"/>
            <a:ext cx="4629269" cy="12906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Сельхозпродукция может иметь разные стандарты качества в разных странах. Важно прописать требования к качеству, упаковке и маркировке товара.</a:t>
            </a:r>
            <a:endParaRPr lang="en-US" sz="1550" dirty="0"/>
          </a:p>
        </p:txBody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22" y="4278849"/>
            <a:ext cx="504230" cy="50423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05922" y="4984770"/>
            <a:ext cx="2521506" cy="315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Цены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705922" y="5420896"/>
            <a:ext cx="4629150" cy="967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Цены на сельхозпродукцию подвержены колебаниям. Необходимо предусмотреть механизмы корректировки цен в контракте.</a:t>
            </a:r>
            <a:endParaRPr lang="en-US" sz="1550" dirty="0"/>
          </a:p>
        </p:txBody>
      </p:sp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7609" y="4278849"/>
            <a:ext cx="504230" cy="50423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5637609" y="4984770"/>
            <a:ext cx="2521506" cy="315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Доверие</a:t>
            </a:r>
            <a:endParaRPr lang="en-US" sz="1950" dirty="0"/>
          </a:p>
        </p:txBody>
      </p:sp>
      <p:sp>
        <p:nvSpPr>
          <p:cNvPr id="14" name="Text 8"/>
          <p:cNvSpPr/>
          <p:nvPr/>
        </p:nvSpPr>
        <p:spPr>
          <a:xfrm>
            <a:off x="5637609" y="5420896"/>
            <a:ext cx="4629269" cy="967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Долгосрочные контракты на поставку сельхозпродукции строятся на доверии. Важно выбирать надежного партнера.</a:t>
            </a:r>
            <a:endParaRPr lang="en-US" sz="1550" dirty="0"/>
          </a:p>
        </p:txBody>
      </p:sp>
    </p:spTree>
    <p:extLst>
      <p:ext uri="{BB962C8B-B14F-4D97-AF65-F5344CB8AC3E}">
        <p14:creationId xmlns:p14="http://schemas.microsoft.com/office/powerpoint/2010/main" val="2827204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Экспорт сельхозпродукции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67" y="1123951"/>
            <a:ext cx="12301583" cy="4293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4766" y="5419905"/>
            <a:ext cx="87392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Экспорт сельскохозяйственной продукции является важной частью международной торговли, позволяя странам специализироваться на производстве определенных видов сельскохозяйственных товаров и получать выгоду от их продажи на мировом рынке.</a:t>
            </a:r>
          </a:p>
        </p:txBody>
      </p:sp>
    </p:spTree>
    <p:extLst>
      <p:ext uri="{BB962C8B-B14F-4D97-AF65-F5344CB8AC3E}">
        <p14:creationId xmlns:p14="http://schemas.microsoft.com/office/powerpoint/2010/main" val="1601545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Виды контрактов</a:t>
            </a:r>
          </a:p>
          <a:p>
            <a:r>
              <a:rPr lang="ru-RU" dirty="0" smtClean="0"/>
              <a:t>Структура торгового контракта</a:t>
            </a:r>
          </a:p>
          <a:p>
            <a:r>
              <a:rPr lang="ru-RU" dirty="0" smtClean="0"/>
              <a:t>Базисные условия поставок</a:t>
            </a:r>
          </a:p>
          <a:p>
            <a:r>
              <a:rPr lang="ru-RU" dirty="0" smtClean="0"/>
              <a:t>Цена и сумма контракта </a:t>
            </a:r>
          </a:p>
          <a:p>
            <a:r>
              <a:rPr lang="ru-RU" dirty="0" smtClean="0"/>
              <a:t>Гарантии рекламации </a:t>
            </a:r>
          </a:p>
          <a:p>
            <a:r>
              <a:rPr lang="ru-RU" dirty="0" smtClean="0"/>
              <a:t>Особенности контрактов сельскохозяйственной продукции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777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Приоритеты экспорта АПК РФ к 2030</a:t>
            </a: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99" y="1092202"/>
            <a:ext cx="9759870" cy="5318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75960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Импорт сельхозпродукции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63" y="1097968"/>
            <a:ext cx="9410218" cy="541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889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2320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Международные торговые контракты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8174" y="1141491"/>
            <a:ext cx="110005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Международные торговые контракты - </a:t>
            </a:r>
            <a:r>
              <a:rPr lang="ru-RU" dirty="0"/>
              <a:t>это юридические документы, которые регулируют отношения между продавцом и покупателем, находящимися в разных странах. Они устанавливают условия поставки, оплаты, гарантии качества, а также ответственность сторон в случае неисполнения обязательств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915593" y="315128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В РФ используется понятие "Внешнеэкономическая сделка"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6951" y="4347524"/>
            <a:ext cx="1123049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отличие от внутренних контрактов, международные контракты должны учитывать особенности международного права, валютные риски, таможенные процедуры, а также языковые и культурные различия. Для успешного заключения и исполнения международного контракта требуется профессиональная юридическая и финансовая экспертиза.</a:t>
            </a:r>
          </a:p>
        </p:txBody>
      </p:sp>
    </p:spTree>
    <p:extLst>
      <p:ext uri="{BB962C8B-B14F-4D97-AF65-F5344CB8AC3E}">
        <p14:creationId xmlns:p14="http://schemas.microsoft.com/office/powerpoint/2010/main" val="159821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Виды контрактов</a:t>
            </a:r>
          </a:p>
          <a:p>
            <a:endParaRPr lang="ru-RU" dirty="0"/>
          </a:p>
        </p:txBody>
      </p:sp>
      <p:sp>
        <p:nvSpPr>
          <p:cNvPr id="3" name="Shape 1"/>
          <p:cNvSpPr/>
          <p:nvPr/>
        </p:nvSpPr>
        <p:spPr>
          <a:xfrm>
            <a:off x="419100" y="1465517"/>
            <a:ext cx="5819062" cy="2018371"/>
          </a:xfrm>
          <a:prstGeom prst="roundRect">
            <a:avLst>
              <a:gd name="adj" fmla="val 1420"/>
            </a:avLst>
          </a:prstGeom>
          <a:solidFill>
            <a:srgbClr val="F3EEE3"/>
          </a:solidFill>
          <a:ln/>
        </p:spPr>
      </p:sp>
      <p:sp>
        <p:nvSpPr>
          <p:cNvPr id="4" name="Text 2"/>
          <p:cNvSpPr/>
          <p:nvPr/>
        </p:nvSpPr>
        <p:spPr>
          <a:xfrm>
            <a:off x="623168" y="1649351"/>
            <a:ext cx="2651336" cy="2985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8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Контракты купли-продажи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05009" y="2046899"/>
            <a:ext cx="5493898" cy="12232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300"/>
              </a:lnSpc>
              <a:buNone/>
            </a:pPr>
            <a:r>
              <a:rPr lang="en-US" sz="14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Данный тип контракта регулирует передачу права собственности на товар от продавца к покупателю. Обычно контракты купли-продажи подробно описывают товар, цену, сроки поставки, условия оплаты и ответственность сторон.</a:t>
            </a:r>
            <a:endParaRPr lang="en-US" sz="1400" dirty="0"/>
          </a:p>
        </p:txBody>
      </p:sp>
      <p:sp>
        <p:nvSpPr>
          <p:cNvPr id="6" name="Shape 4"/>
          <p:cNvSpPr/>
          <p:nvPr/>
        </p:nvSpPr>
        <p:spPr>
          <a:xfrm>
            <a:off x="6353888" y="1465517"/>
            <a:ext cx="5714287" cy="1942507"/>
          </a:xfrm>
          <a:prstGeom prst="roundRect">
            <a:avLst>
              <a:gd name="adj" fmla="val 1420"/>
            </a:avLst>
          </a:prstGeom>
          <a:solidFill>
            <a:srgbClr val="F3EEE3"/>
          </a:solidFill>
          <a:ln/>
        </p:spPr>
      </p:sp>
      <p:sp>
        <p:nvSpPr>
          <p:cNvPr id="7" name="Text 5"/>
          <p:cNvSpPr/>
          <p:nvPr/>
        </p:nvSpPr>
        <p:spPr>
          <a:xfrm>
            <a:off x="6345013" y="1492705"/>
            <a:ext cx="1996620" cy="287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8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Контракты поставки</a:t>
            </a:r>
            <a:endParaRPr lang="en-US" sz="1800" dirty="0"/>
          </a:p>
        </p:txBody>
      </p:sp>
      <p:sp>
        <p:nvSpPr>
          <p:cNvPr id="8" name="Text 6"/>
          <p:cNvSpPr/>
          <p:nvPr/>
        </p:nvSpPr>
        <p:spPr>
          <a:xfrm>
            <a:off x="6521170" y="1946627"/>
            <a:ext cx="5394977" cy="88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300"/>
              </a:lnSpc>
              <a:buNone/>
            </a:pPr>
            <a:r>
              <a:rPr lang="en-US" sz="14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Контракт поставки применяется для регулярных поставок товаров. Он устанавливает обязательство поставщика регулярно поставлять определенный товар в установленные сроки и объемах.</a:t>
            </a:r>
            <a:endParaRPr lang="en-US" sz="1400" dirty="0"/>
          </a:p>
        </p:txBody>
      </p:sp>
      <p:sp>
        <p:nvSpPr>
          <p:cNvPr id="9" name="Shape 7"/>
          <p:cNvSpPr/>
          <p:nvPr/>
        </p:nvSpPr>
        <p:spPr>
          <a:xfrm>
            <a:off x="419100" y="3591854"/>
            <a:ext cx="5819062" cy="2018371"/>
          </a:xfrm>
          <a:prstGeom prst="roundRect">
            <a:avLst>
              <a:gd name="adj" fmla="val 1420"/>
            </a:avLst>
          </a:prstGeom>
          <a:solidFill>
            <a:srgbClr val="F3EEE3"/>
          </a:solidFill>
          <a:ln/>
        </p:spPr>
      </p:sp>
      <p:sp>
        <p:nvSpPr>
          <p:cNvPr id="10" name="Text 8"/>
          <p:cNvSpPr/>
          <p:nvPr/>
        </p:nvSpPr>
        <p:spPr>
          <a:xfrm>
            <a:off x="627115" y="3775689"/>
            <a:ext cx="2033229" cy="2985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8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Контракты подряда</a:t>
            </a:r>
            <a:endParaRPr lang="en-US" sz="1800" dirty="0"/>
          </a:p>
        </p:txBody>
      </p:sp>
      <p:sp>
        <p:nvSpPr>
          <p:cNvPr id="11" name="Text 9"/>
          <p:cNvSpPr/>
          <p:nvPr/>
        </p:nvSpPr>
        <p:spPr>
          <a:xfrm>
            <a:off x="605009" y="4173236"/>
            <a:ext cx="5493898" cy="12232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300"/>
              </a:lnSpc>
              <a:buNone/>
            </a:pPr>
            <a:r>
              <a:rPr lang="en-US" sz="14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 контракте подряда одна сторона (подрядчик) обязуется выполнить определенную работу по заданию другой стороны (заказчика). В контракте четко прописываются сроки, материалы, стоимость, порядок оплаты и ответственность сторон.</a:t>
            </a:r>
            <a:endParaRPr lang="en-US" sz="1400" dirty="0"/>
          </a:p>
        </p:txBody>
      </p:sp>
      <p:sp>
        <p:nvSpPr>
          <p:cNvPr id="12" name="Shape 10"/>
          <p:cNvSpPr/>
          <p:nvPr/>
        </p:nvSpPr>
        <p:spPr>
          <a:xfrm>
            <a:off x="6353888" y="3591854"/>
            <a:ext cx="5714287" cy="1942507"/>
          </a:xfrm>
          <a:prstGeom prst="roundRect">
            <a:avLst>
              <a:gd name="adj" fmla="val 1420"/>
            </a:avLst>
          </a:prstGeom>
          <a:solidFill>
            <a:srgbClr val="F3EEE3"/>
          </a:solidFill>
          <a:ln/>
        </p:spPr>
      </p:sp>
      <p:sp>
        <p:nvSpPr>
          <p:cNvPr id="13" name="Text 11"/>
          <p:cNvSpPr/>
          <p:nvPr/>
        </p:nvSpPr>
        <p:spPr>
          <a:xfrm>
            <a:off x="6374809" y="3619043"/>
            <a:ext cx="2571439" cy="287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8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Лицензионные контракты</a:t>
            </a:r>
            <a:endParaRPr lang="en-US" sz="1800" dirty="0"/>
          </a:p>
        </p:txBody>
      </p:sp>
      <p:sp>
        <p:nvSpPr>
          <p:cNvPr id="14" name="Text 12"/>
          <p:cNvSpPr/>
          <p:nvPr/>
        </p:nvSpPr>
        <p:spPr>
          <a:xfrm>
            <a:off x="6521170" y="4100818"/>
            <a:ext cx="5394977" cy="11772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300"/>
              </a:lnSpc>
              <a:buNone/>
            </a:pPr>
            <a:r>
              <a:rPr lang="en-US" sz="14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Лицензионный контракт предоставляет право пользования интеллектуальной собственностью (например, патентами, авторскими правами) другому лицу. Лицензионные контракты определяют условия использования, сроки, платежи и другие условия.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17846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Виды контрактов</a:t>
            </a:r>
          </a:p>
          <a:p>
            <a:endParaRPr lang="ru-RU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47" y="1085850"/>
            <a:ext cx="2401403" cy="148411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14324" y="2731449"/>
            <a:ext cx="2315051" cy="8419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Международные дистрибьюторские контракты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190500" y="3785422"/>
            <a:ext cx="3009900" cy="28630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Устанавливают взаимоотношения между поставщиком и дистрибьютором, который </a:t>
            </a:r>
            <a:r>
              <a:rPr lang="en-US" sz="1750" dirty="0" err="1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продает</a:t>
            </a: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ru-RU" sz="1750" dirty="0" smtClean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т</a:t>
            </a:r>
            <a:r>
              <a:rPr lang="en-US" sz="1750" dirty="0" err="1" smtClean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овары</a:t>
            </a:r>
            <a:r>
              <a:rPr lang="en-US" sz="1750" dirty="0" smtClean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конечным потребителям в определенной территории.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2659" y="1085850"/>
            <a:ext cx="2401403" cy="148411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442659" y="2660277"/>
            <a:ext cx="2534753" cy="5613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Международный агентский договор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3442659" y="3720899"/>
            <a:ext cx="2805741" cy="2927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Предполагает, что агент действует от имени принципала, заключенного с ним контракта, чтобы продать или купить товары.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5447" y="1085850"/>
            <a:ext cx="2401403" cy="148411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486525" y="2731449"/>
            <a:ext cx="2838926" cy="8419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Посреднические международные контракты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6591301" y="3952875"/>
            <a:ext cx="2734150" cy="15563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Определяют отношения между сторонами, где посредник помогает заключить сделку между продавцом и покупателем.</a:t>
            </a:r>
            <a:endParaRPr lang="en-US" sz="17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5334" y="1085850"/>
            <a:ext cx="2401403" cy="1484114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448800" y="2724066"/>
            <a:ext cx="2557937" cy="5613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Международный франчайзинг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9325451" y="3535682"/>
            <a:ext cx="2866549" cy="19735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Предполагает, что франчайзер предоставляет право использовать свой бренд, торговую марку и бизнес-модель другому лицу (франчайзи) за определенную плату.</a:t>
            </a:r>
            <a:endParaRPr lang="en-US" sz="1750" dirty="0"/>
          </a:p>
        </p:txBody>
      </p:sp>
    </p:spTree>
    <p:extLst>
      <p:ext uri="{BB962C8B-B14F-4D97-AF65-F5344CB8AC3E}">
        <p14:creationId xmlns:p14="http://schemas.microsoft.com/office/powerpoint/2010/main" val="612841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виды договоров купли-продажи</a:t>
            </a:r>
          </a:p>
          <a:p>
            <a:endParaRPr lang="ru-RU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989587"/>
            <a:ext cx="3657600" cy="240282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09550" y="3539396"/>
            <a:ext cx="3181350" cy="5426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Контракт с разовой поставкой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66675" y="4359769"/>
            <a:ext cx="387667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6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предусматривает поставку товара единовременно, в определенный момент времени. Он включает в себя согласованное количество товаров, определенную дату и срок поставки.</a:t>
            </a:r>
            <a:endParaRPr lang="en-US" sz="16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1839" y="973943"/>
            <a:ext cx="3644861" cy="239450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241839" y="3466320"/>
            <a:ext cx="387678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Контракт с периодической поставкой</a:t>
            </a:r>
            <a:endParaRPr lang="en-US" sz="2000" dirty="0"/>
          </a:p>
        </p:txBody>
      </p:sp>
      <p:sp>
        <p:nvSpPr>
          <p:cNvPr id="8" name="Text 4"/>
          <p:cNvSpPr/>
          <p:nvPr/>
        </p:nvSpPr>
        <p:spPr>
          <a:xfrm>
            <a:off x="4125875" y="4174980"/>
            <a:ext cx="3876787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6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предполагает поставки товара в определенный период времени, с установленной периодичностью (например, ежемесячно, ежеквартально).. Бывают долгосрочные</a:t>
            </a:r>
            <a:endParaRPr lang="en-US" sz="16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699" y="1009394"/>
            <a:ext cx="3597300" cy="236321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702872" y="3392711"/>
            <a:ext cx="387667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Контракты на поставку комплектного оборудования</a:t>
            </a:r>
            <a:endParaRPr lang="en-US" sz="2000" dirty="0"/>
          </a:p>
        </p:txBody>
      </p:sp>
      <p:sp>
        <p:nvSpPr>
          <p:cNvPr id="11" name="Text 6"/>
          <p:cNvSpPr/>
          <p:nvPr/>
        </p:nvSpPr>
        <p:spPr>
          <a:xfrm>
            <a:off x="8531423" y="4174980"/>
            <a:ext cx="387667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6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регулируют поставку оборудования, которое состоит из нескольких взаимосвязанных компонентов (например, системы отопления, станков).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39686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292631" y="158344"/>
            <a:ext cx="11376000" cy="650670"/>
          </a:xfrm>
        </p:spPr>
        <p:txBody>
          <a:bodyPr/>
          <a:lstStyle/>
          <a:p>
            <a:r>
              <a:rPr lang="ru-RU" dirty="0"/>
              <a:t>Бартерные сделки - вид встречных операций</a:t>
            </a:r>
          </a:p>
          <a:p>
            <a:endParaRPr lang="ru-RU" dirty="0"/>
          </a:p>
        </p:txBody>
      </p:sp>
      <p:sp>
        <p:nvSpPr>
          <p:cNvPr id="4" name="Text 2"/>
          <p:cNvSpPr/>
          <p:nvPr/>
        </p:nvSpPr>
        <p:spPr>
          <a:xfrm>
            <a:off x="292630" y="707619"/>
            <a:ext cx="3471981" cy="2027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Обмен товарами или услугами</a:t>
            </a:r>
            <a:endParaRPr lang="en-US" dirty="0"/>
          </a:p>
        </p:txBody>
      </p:sp>
      <p:sp>
        <p:nvSpPr>
          <p:cNvPr id="5" name="Text 3"/>
          <p:cNvSpPr/>
          <p:nvPr/>
        </p:nvSpPr>
        <p:spPr>
          <a:xfrm>
            <a:off x="292631" y="1145412"/>
            <a:ext cx="5410702" cy="6230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4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Бартерные сделки, также известные как товарообмен, представляют собой форму обмена товарами или услугами без использования денежных средств.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6752724" y="793344"/>
            <a:ext cx="2302380" cy="2027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Равная ценность</a:t>
            </a: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6752724" y="1231136"/>
            <a:ext cx="5410702" cy="4153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4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Две или более сторон обмениваются товарами или услугами, которые имеют для них равную ценность.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292630" y="2547492"/>
            <a:ext cx="3302605" cy="2027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Выгода от избытка/дефицита</a:t>
            </a:r>
            <a:endParaRPr lang="en-US" dirty="0"/>
          </a:p>
        </p:txBody>
      </p:sp>
      <p:sp>
        <p:nvSpPr>
          <p:cNvPr id="11" name="Text 9"/>
          <p:cNvSpPr/>
          <p:nvPr/>
        </p:nvSpPr>
        <p:spPr>
          <a:xfrm>
            <a:off x="292631" y="2985285"/>
            <a:ext cx="5410702" cy="6230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4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Бартерные сделки могут быть выгодны, когда у одной стороны есть избыток определенного товара или услуги, а у другой — дефицит.</a:t>
            </a:r>
            <a:endParaRPr lang="en-US" sz="1400" dirty="0"/>
          </a:p>
        </p:txBody>
      </p:sp>
      <p:sp>
        <p:nvSpPr>
          <p:cNvPr id="13" name="Text 11"/>
          <p:cNvSpPr/>
          <p:nvPr/>
        </p:nvSpPr>
        <p:spPr>
          <a:xfrm>
            <a:off x="6752724" y="2633217"/>
            <a:ext cx="2302380" cy="2027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Разнообразие форм</a:t>
            </a:r>
            <a:endParaRPr lang="en-US" dirty="0"/>
          </a:p>
        </p:txBody>
      </p:sp>
      <p:sp>
        <p:nvSpPr>
          <p:cNvPr id="14" name="Text 12"/>
          <p:cNvSpPr/>
          <p:nvPr/>
        </p:nvSpPr>
        <p:spPr>
          <a:xfrm>
            <a:off x="6752724" y="3071009"/>
            <a:ext cx="5410702" cy="830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4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Существует множество форм бартерных сделок. Например, одна сторона может обменять сельскохозяйственную продукцию на промышленное оборудование, а другая — услуги по ремонту на товары первой необходимости.</a:t>
            </a:r>
            <a:endParaRPr lang="en-US" sz="1400" dirty="0"/>
          </a:p>
        </p:txBody>
      </p:sp>
      <p:sp>
        <p:nvSpPr>
          <p:cNvPr id="16" name="Text 14"/>
          <p:cNvSpPr/>
          <p:nvPr/>
        </p:nvSpPr>
        <p:spPr>
          <a:xfrm>
            <a:off x="292630" y="4711334"/>
            <a:ext cx="4928025" cy="2027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Использование в международной торговле</a:t>
            </a:r>
            <a:endParaRPr lang="en-US" dirty="0"/>
          </a:p>
        </p:txBody>
      </p:sp>
      <p:sp>
        <p:nvSpPr>
          <p:cNvPr id="17" name="Text 15"/>
          <p:cNvSpPr/>
          <p:nvPr/>
        </p:nvSpPr>
        <p:spPr>
          <a:xfrm>
            <a:off x="292631" y="5149127"/>
            <a:ext cx="5410702" cy="6230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4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Бартерные сделки часто используются в международной торговле, особенно в условиях нестабильности валютных курсов или ограничений на конвертацию валют.</a:t>
            </a:r>
            <a:endParaRPr lang="en-US" sz="1400" dirty="0"/>
          </a:p>
        </p:txBody>
      </p:sp>
      <p:sp>
        <p:nvSpPr>
          <p:cNvPr id="19" name="Text 17"/>
          <p:cNvSpPr/>
          <p:nvPr/>
        </p:nvSpPr>
        <p:spPr>
          <a:xfrm>
            <a:off x="6752723" y="4797059"/>
            <a:ext cx="2958873" cy="2027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Компенсационные сделки</a:t>
            </a:r>
            <a:endParaRPr lang="en-US" dirty="0"/>
          </a:p>
        </p:txBody>
      </p:sp>
      <p:sp>
        <p:nvSpPr>
          <p:cNvPr id="20" name="Text 18"/>
          <p:cNvSpPr/>
          <p:nvPr/>
        </p:nvSpPr>
        <p:spPr>
          <a:xfrm>
            <a:off x="6752724" y="5234852"/>
            <a:ext cx="5410702" cy="6230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4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Компенсационные сделки — это разновидность бартерных сделок, где стороны обмениваются товарами или услугами с одновременной оплатой части стоимости в денежной форме.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92020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Особенности </a:t>
            </a:r>
            <a:r>
              <a:rPr lang="ru-RU" dirty="0" smtClean="0"/>
              <a:t>экспортных </a:t>
            </a:r>
            <a:r>
              <a:rPr lang="ru-RU" dirty="0"/>
              <a:t>контрактов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00025" y="1266824"/>
            <a:ext cx="894397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1) подготовка товара к поставке для экспорта;</a:t>
            </a:r>
          </a:p>
          <a:p>
            <a:r>
              <a:rPr lang="ru-RU" sz="2400" dirty="0"/>
              <a:t>2) таможенное оформление экспортного товара;</a:t>
            </a:r>
          </a:p>
          <a:p>
            <a:r>
              <a:rPr lang="ru-RU" sz="2400" dirty="0"/>
              <a:t>3) организация отгрузки (транспортировки) товара иностранному</a:t>
            </a:r>
          </a:p>
          <a:p>
            <a:r>
              <a:rPr lang="ru-RU" sz="2400" dirty="0"/>
              <a:t>покупателю;</a:t>
            </a:r>
          </a:p>
          <a:p>
            <a:r>
              <a:rPr lang="ru-RU" sz="2400" dirty="0"/>
              <a:t>4) проведение расчетов с иностранным покупателем;</a:t>
            </a:r>
          </a:p>
          <a:p>
            <a:r>
              <a:rPr lang="ru-RU" sz="2400" dirty="0"/>
              <a:t>5) рассмотрение поступивших претензий.</a:t>
            </a: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802" y="4141113"/>
            <a:ext cx="500539" cy="50053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04707" y="4206716"/>
            <a:ext cx="2810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Экспортные пошлины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0025" y="477631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Экспортные контракты часто включают пошлины и сборы. Пошлины могут взиматься как с товаров, так и с услуг. Важно учитывать пошлины при расчете себестоимости товара и формировании цены</a:t>
            </a: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755" y="4075509"/>
            <a:ext cx="500539" cy="50053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786972" y="4141112"/>
            <a:ext cx="21804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Валютные риски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096000" y="4525982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Экспортные операции связаны с валютными рисками, так как цена товара и платежи осуществляются в иностранной валюте. Необходимо учитывать колебания валютного курса при заключении контракта и использовать инструменты хеджирования для минимизации рисков.</a:t>
            </a:r>
          </a:p>
        </p:txBody>
      </p:sp>
    </p:spTree>
    <p:extLst>
      <p:ext uri="{BB962C8B-B14F-4D97-AF65-F5344CB8AC3E}">
        <p14:creationId xmlns:p14="http://schemas.microsoft.com/office/powerpoint/2010/main" val="3823730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Особенности импортных контрактов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5749" y="1251288"/>
            <a:ext cx="1132522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1) контроль за качеством и своевременным изготовлением</a:t>
            </a:r>
          </a:p>
          <a:p>
            <a:r>
              <a:rPr lang="ru-RU" sz="2000" dirty="0"/>
              <a:t>закупленного товара и за подготовкой его к отгрузке из-за границы;</a:t>
            </a:r>
          </a:p>
          <a:p>
            <a:r>
              <a:rPr lang="ru-RU" sz="2000" dirty="0"/>
              <a:t>2) организация транспортировки товара и сдача его</a:t>
            </a:r>
          </a:p>
          <a:p>
            <a:r>
              <a:rPr lang="ru-RU" sz="2000" dirty="0"/>
              <a:t>отечественному заказчику (получателю</a:t>
            </a:r>
            <a:r>
              <a:rPr lang="ru-RU" sz="2000" dirty="0" smtClean="0"/>
              <a:t>);</a:t>
            </a:r>
          </a:p>
          <a:p>
            <a:r>
              <a:rPr lang="ru-RU" sz="2000" dirty="0"/>
              <a:t>3) таможенное оформление завезенного товара на территории</a:t>
            </a:r>
          </a:p>
          <a:p>
            <a:r>
              <a:rPr lang="ru-RU" sz="2000" dirty="0"/>
              <a:t>России;</a:t>
            </a:r>
          </a:p>
          <a:p>
            <a:r>
              <a:rPr lang="ru-RU" sz="2000" dirty="0"/>
              <a:t>4) проведение расчетов за поставленный товар;</a:t>
            </a:r>
          </a:p>
          <a:p>
            <a:r>
              <a:rPr lang="ru-RU" sz="2000" dirty="0"/>
              <a:t>5) претензионная работа с иностранным поставщиком и</a:t>
            </a:r>
          </a:p>
          <a:p>
            <a:r>
              <a:rPr lang="ru-RU" sz="2000" dirty="0"/>
              <a:t>транспортными </a:t>
            </a:r>
            <a:r>
              <a:rPr lang="ru-RU" sz="2000" dirty="0" smtClean="0"/>
              <a:t>организациями</a:t>
            </a:r>
          </a:p>
          <a:p>
            <a:r>
              <a:rPr lang="ru-RU" sz="2000" dirty="0" smtClean="0"/>
              <a:t>6) </a:t>
            </a:r>
            <a:r>
              <a:rPr lang="en-US" sz="2000" dirty="0"/>
              <a:t>Необходимо предусмотреть </a:t>
            </a:r>
            <a:r>
              <a:rPr lang="en-US" sz="2000" dirty="0" err="1"/>
              <a:t>возможность</a:t>
            </a:r>
            <a:r>
              <a:rPr lang="en-US" sz="2000" dirty="0"/>
              <a:t> </a:t>
            </a:r>
            <a:r>
              <a:rPr lang="en-US" sz="2000" dirty="0" err="1"/>
              <a:t>страхования</a:t>
            </a:r>
            <a:r>
              <a:rPr lang="en-US" sz="2000" dirty="0"/>
              <a:t> </a:t>
            </a:r>
            <a:r>
              <a:rPr lang="en-US" sz="2000" dirty="0" err="1"/>
              <a:t>рисков</a:t>
            </a:r>
            <a:r>
              <a:rPr lang="en-US" sz="2000" dirty="0"/>
              <a:t>, </a:t>
            </a:r>
            <a:r>
              <a:rPr lang="en-US" sz="2000" dirty="0" err="1"/>
              <a:t>связанных</a:t>
            </a:r>
            <a:r>
              <a:rPr lang="en-US" sz="2000" dirty="0"/>
              <a:t> с перевозкой </a:t>
            </a:r>
            <a:r>
              <a:rPr lang="en-US" sz="2000" dirty="0" err="1"/>
              <a:t>груза</a:t>
            </a:r>
            <a:r>
              <a:rPr lang="en-US" sz="2000" dirty="0"/>
              <a:t>.</a:t>
            </a:r>
          </a:p>
          <a:p>
            <a:r>
              <a:rPr lang="ru-RU" sz="2000" dirty="0" smtClean="0"/>
              <a:t>7) </a:t>
            </a:r>
            <a:r>
              <a:rPr lang="en-US" sz="2000" dirty="0"/>
              <a:t>Импортные </a:t>
            </a:r>
            <a:r>
              <a:rPr lang="en-US" sz="2000" dirty="0" err="1"/>
              <a:t>контракты</a:t>
            </a:r>
            <a:r>
              <a:rPr lang="en-US" sz="2000" dirty="0"/>
              <a:t> </a:t>
            </a:r>
            <a:r>
              <a:rPr lang="en-US" sz="2000" dirty="0" err="1"/>
              <a:t>часто</a:t>
            </a:r>
            <a:r>
              <a:rPr lang="en-US" sz="2000" dirty="0"/>
              <a:t> </a:t>
            </a:r>
            <a:r>
              <a:rPr lang="en-US" sz="2000" dirty="0" err="1"/>
              <a:t>включают</a:t>
            </a:r>
            <a:r>
              <a:rPr lang="en-US" sz="2000" dirty="0"/>
              <a:t> в </a:t>
            </a:r>
            <a:r>
              <a:rPr lang="en-US" sz="2000" dirty="0" err="1"/>
              <a:t>себя</a:t>
            </a:r>
            <a:r>
              <a:rPr lang="en-US" sz="2000" dirty="0"/>
              <a:t> </a:t>
            </a:r>
            <a:r>
              <a:rPr lang="en-US" sz="2000" dirty="0" err="1"/>
              <a:t>дополнительные</a:t>
            </a:r>
            <a:r>
              <a:rPr lang="en-US" sz="2000" dirty="0"/>
              <a:t> </a:t>
            </a:r>
            <a:r>
              <a:rPr lang="en-US" sz="2000" dirty="0" err="1"/>
              <a:t>условия</a:t>
            </a:r>
            <a:r>
              <a:rPr lang="en-US" sz="2000" dirty="0"/>
              <a:t>. </a:t>
            </a:r>
            <a:r>
              <a:rPr lang="en-US" sz="2000" dirty="0" err="1"/>
              <a:t>Например</a:t>
            </a:r>
            <a:r>
              <a:rPr lang="en-US" sz="2000" dirty="0"/>
              <a:t>, </a:t>
            </a:r>
            <a:r>
              <a:rPr lang="en-US" sz="2000" dirty="0" err="1"/>
              <a:t>условия</a:t>
            </a:r>
            <a:r>
              <a:rPr lang="en-US" sz="2000" dirty="0"/>
              <a:t> </a:t>
            </a:r>
            <a:r>
              <a:rPr lang="en-US" sz="2000" dirty="0" err="1"/>
              <a:t>технической</a:t>
            </a:r>
            <a:r>
              <a:rPr lang="en-US" sz="2000" dirty="0"/>
              <a:t> </a:t>
            </a:r>
            <a:r>
              <a:rPr lang="en-US" sz="2000" dirty="0" err="1"/>
              <a:t>спецификации</a:t>
            </a:r>
            <a:r>
              <a:rPr lang="en-US" sz="2000" dirty="0"/>
              <a:t> </a:t>
            </a:r>
            <a:r>
              <a:rPr lang="en-US" sz="2000" dirty="0" err="1"/>
              <a:t>товара</a:t>
            </a:r>
            <a:r>
              <a:rPr lang="en-US" sz="2000" dirty="0"/>
              <a:t>, </a:t>
            </a:r>
            <a:r>
              <a:rPr lang="en-US" sz="2000" dirty="0" err="1"/>
              <a:t>требования</a:t>
            </a:r>
            <a:r>
              <a:rPr lang="en-US" sz="2000" dirty="0"/>
              <a:t> к </a:t>
            </a:r>
            <a:r>
              <a:rPr lang="en-US" sz="2000" dirty="0" err="1"/>
              <a:t>упаковке</a:t>
            </a:r>
            <a:r>
              <a:rPr lang="en-US" sz="2000" dirty="0"/>
              <a:t> и </a:t>
            </a:r>
            <a:r>
              <a:rPr lang="ru-RU" sz="2000" dirty="0"/>
              <a:t> маркировке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857124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21">
      <a:dk1>
        <a:srgbClr val="001B71"/>
      </a:dk1>
      <a:lt1>
        <a:srgbClr val="FFFFFF"/>
      </a:lt1>
      <a:dk2>
        <a:srgbClr val="373743"/>
      </a:dk2>
      <a:lt2>
        <a:srgbClr val="F4F4F6"/>
      </a:lt2>
      <a:accent1>
        <a:srgbClr val="67430C"/>
      </a:accent1>
      <a:accent2>
        <a:srgbClr val="D7A534"/>
      </a:accent2>
      <a:accent3>
        <a:srgbClr val="67430C"/>
      </a:accent3>
      <a:accent4>
        <a:srgbClr val="001B71"/>
      </a:accent4>
      <a:accent5>
        <a:srgbClr val="A2A2A2"/>
      </a:accent5>
      <a:accent6>
        <a:srgbClr val="FF0000"/>
      </a:accent6>
      <a:hlink>
        <a:srgbClr val="F4F4F6"/>
      </a:hlink>
      <a:folHlink>
        <a:srgbClr val="383A3F"/>
      </a:folHlink>
    </a:clrScheme>
    <a:fontScheme name="Другая 6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7b40b01-2001-4db4-a27f-cc05393f7005">
      <Terms xmlns="http://schemas.microsoft.com/office/infopath/2007/PartnerControls"/>
    </lcf76f155ced4ddcb4097134ff3c332f>
    <TaxCatchAll xmlns="8830b3d7-ec2d-4869-ab67-50a85f23a29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D286ADFB9B094428AD82372B6139C37" ma:contentTypeVersion="16" ma:contentTypeDescription="Создание документа." ma:contentTypeScope="" ma:versionID="a3071af2bca5b3f98694d2c387afd4a2">
  <xsd:schema xmlns:xsd="http://www.w3.org/2001/XMLSchema" xmlns:xs="http://www.w3.org/2001/XMLSchema" xmlns:p="http://schemas.microsoft.com/office/2006/metadata/properties" xmlns:ns2="87b40b01-2001-4db4-a27f-cc05393f7005" xmlns:ns3="8830b3d7-ec2d-4869-ab67-50a85f23a297" targetNamespace="http://schemas.microsoft.com/office/2006/metadata/properties" ma:root="true" ma:fieldsID="56bc20d292971ed9106755334edb502c" ns2:_="" ns3:_="">
    <xsd:import namespace="87b40b01-2001-4db4-a27f-cc05393f7005"/>
    <xsd:import namespace="8830b3d7-ec2d-4869-ab67-50a85f23a2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b40b01-2001-4db4-a27f-cc05393f70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Теги изображений" ma:readOnly="false" ma:fieldId="{5cf76f15-5ced-4ddc-b409-7134ff3c332f}" ma:taxonomyMulti="true" ma:sspId="afa1c354-077c-4b28-afec-44c3b2a2ec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30b3d7-ec2d-4869-ab67-50a85f23a297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6bae96df-868a-4592-a0ff-b221d4aeeade}" ma:internalName="TaxCatchAll" ma:showField="CatchAllData" ma:web="8830b3d7-ec2d-4869-ab67-50a85f23a2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82C5E1F-B88D-4990-B05E-2FA0298ADD0E}">
  <ds:schemaRefs>
    <ds:schemaRef ds:uri="http://schemas.microsoft.com/office/2006/metadata/properties"/>
    <ds:schemaRef ds:uri="http://schemas.microsoft.com/office/infopath/2007/PartnerControls"/>
    <ds:schemaRef ds:uri="87b40b01-2001-4db4-a27f-cc05393f7005"/>
    <ds:schemaRef ds:uri="8830b3d7-ec2d-4869-ab67-50a85f23a297"/>
  </ds:schemaRefs>
</ds:datastoreItem>
</file>

<file path=customXml/itemProps2.xml><?xml version="1.0" encoding="utf-8"?>
<ds:datastoreItem xmlns:ds="http://schemas.openxmlformats.org/officeDocument/2006/customXml" ds:itemID="{E80F7486-8310-47D0-B431-01862FA0C2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b40b01-2001-4db4-a27f-cc05393f7005"/>
    <ds:schemaRef ds:uri="8830b3d7-ec2d-4869-ab67-50a85f23a2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8A97DE2-2E54-443D-889E-C94523E4B11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4525</TotalTime>
  <Words>1474</Words>
  <Application>Microsoft Office PowerPoint</Application>
  <PresentationFormat>Произвольный</PresentationFormat>
  <Paragraphs>137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copp-user</dc:creator>
  <cp:lastModifiedBy>LENOVO</cp:lastModifiedBy>
  <cp:revision>109</cp:revision>
  <dcterms:created xsi:type="dcterms:W3CDTF">2021-11-18T06:01:37Z</dcterms:created>
  <dcterms:modified xsi:type="dcterms:W3CDTF">2024-10-23T19:23:03Z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0x0101008D286ADFB9B094428AD82372B6139C37</vt:lpwstr>
  </property>
</Properties>
</file>