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2" r:id="rId5"/>
    <p:sldId id="264" r:id="rId6"/>
    <p:sldId id="279" r:id="rId7"/>
    <p:sldId id="265" r:id="rId8"/>
    <p:sldId id="267" r:id="rId9"/>
    <p:sldId id="280" r:id="rId10"/>
    <p:sldId id="268" r:id="rId11"/>
    <p:sldId id="287" r:id="rId12"/>
    <p:sldId id="269" r:id="rId13"/>
    <p:sldId id="286" r:id="rId14"/>
    <p:sldId id="281" r:id="rId15"/>
    <p:sldId id="283" r:id="rId16"/>
    <p:sldId id="282" r:id="rId17"/>
    <p:sldId id="277" r:id="rId18"/>
    <p:sldId id="278" r:id="rId19"/>
    <p:sldId id="273" r:id="rId20"/>
    <p:sldId id="261" r:id="rId21"/>
    <p:sldId id="284" r:id="rId22"/>
    <p:sldId id="25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0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4698"/>
  </p:normalViewPr>
  <p:slideViewPr>
    <p:cSldViewPr snapToGrid="0">
      <p:cViewPr varScale="1">
        <p:scale>
          <a:sx n="81" d="100"/>
          <a:sy n="81" d="100"/>
        </p:scale>
        <p:origin x="-25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65E37-E21A-40BB-BA73-FF524F6B11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6597-D7DB-4916-AA5E-A1210AE8F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0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уровень — стратегический менеджмент</a:t>
            </a:r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подразумевающий разработку обобщенной стратегии, бизнес-модели организации, направленных на достижение будущего устойчивого преимущества перед конкурентами бизнеса в целом или какой-либо его части. При этом выполнения задач, определенных на предыдущих двух уровнях учитываются не только внутренние, но и внешние обстоятельства, в которых действует организация. Решение этих задач возлагается на топ-менеджмент организации;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уровень — операционный (регулярный) менеджмент</a:t>
            </a:r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предполагающий принятие решений по использованию всех видов ресурсов организации для производства продуктов и услуг в соответствии с тактическими и стратегическими целями организации. Постановка и решение задач этого уровня является целью менеджеров среднего и нижнего звена;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уровень — административный менеджмент</a:t>
            </a:r>
            <a:r>
              <a:rPr lang="ru-RU" sz="1200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включающий контроль успешности, и осуществляемый всеми менеджерами организации.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6597-D7DB-4916-AA5E-A1210AE8F98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C40C307-18A4-4630-90C5-A62C8ED2CC4F}"/>
              </a:ext>
            </a:extLst>
          </p:cNvPr>
          <p:cNvSpPr/>
          <p:nvPr userDrawn="1"/>
        </p:nvSpPr>
        <p:spPr>
          <a:xfrm>
            <a:off x="4854432" y="4935125"/>
            <a:ext cx="7337568" cy="775133"/>
          </a:xfrm>
          <a:prstGeom prst="rect">
            <a:avLst/>
          </a:prstGeom>
          <a:solidFill>
            <a:schemeClr val="bg2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endParaRPr lang="ru-RU" dirty="0">
              <a:solidFill>
                <a:srgbClr val="03145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97BC398-D7CE-48DC-9DF1-F20A01226271}"/>
              </a:ext>
            </a:extLst>
          </p:cNvPr>
          <p:cNvSpPr/>
          <p:nvPr userDrawn="1"/>
        </p:nvSpPr>
        <p:spPr>
          <a:xfrm rot="5400000">
            <a:off x="5448001" y="-5448001"/>
            <a:ext cx="1296000" cy="12192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3F08922-49F7-4AA1-B488-EB6E6E19017C}"/>
              </a:ext>
            </a:extLst>
          </p:cNvPr>
          <p:cNvGrpSpPr/>
          <p:nvPr userDrawn="1"/>
        </p:nvGrpSpPr>
        <p:grpSpPr>
          <a:xfrm>
            <a:off x="324769" y="324000"/>
            <a:ext cx="4282266" cy="5393326"/>
            <a:chOff x="324767" y="324000"/>
            <a:chExt cx="4282266" cy="5393326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="" xmlns:a16="http://schemas.microsoft.com/office/drawing/2014/main" id="{1139094B-1A23-4A79-A191-9BD31304F5B3}"/>
                </a:ext>
              </a:extLst>
            </p:cNvPr>
            <p:cNvCxnSpPr>
              <a:cxnSpLocks/>
            </p:cNvCxnSpPr>
            <p:nvPr/>
          </p:nvCxnSpPr>
          <p:spPr>
            <a:xfrm>
              <a:off x="4607033" y="2599726"/>
              <a:ext cx="0" cy="3117600"/>
            </a:xfrm>
            <a:prstGeom prst="line">
              <a:avLst/>
            </a:prstGeom>
            <a:ln w="38100">
              <a:solidFill>
                <a:srgbClr val="EA0A2A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30C39954-6A27-4C46-B80C-0ADB09F67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4767" y="324000"/>
              <a:ext cx="649523" cy="64800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512599" y="2632877"/>
            <a:ext cx="3471116" cy="2809092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4575" y="2600325"/>
            <a:ext cx="6613881" cy="220027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ЛЕКЦИИ/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4575" y="4935104"/>
            <a:ext cx="7337425" cy="77513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ФИО лектора, должность, ученая степень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87" y="423038"/>
            <a:ext cx="2784425" cy="548962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/>
          <p:nvPr userDrawn="1"/>
        </p:nvCxnSpPr>
        <p:spPr>
          <a:xfrm>
            <a:off x="0" y="1299176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ject 8">
            <a:extLst>
              <a:ext uri="{FF2B5EF4-FFF2-40B4-BE49-F238E27FC236}">
                <a16:creationId xmlns="" xmlns:a16="http://schemas.microsoft.com/office/drawing/2014/main" id="{57957137-8C65-4300-A96D-8D6F3B9074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767385" y="230701"/>
            <a:ext cx="1125724" cy="8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F7D8AE4A-A889-44A0-A2E0-51CDC9C34A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83364" y="2431072"/>
            <a:ext cx="3087343" cy="2768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50F4EB50-6A81-42D4-BD09-F8E794069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3" y="1358790"/>
            <a:ext cx="7451933" cy="512469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8ED795B-9803-4F81-92F6-9B43C7F1BE8A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6B0EF7C7-920F-493B-8E61-9E0491BD1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169ED30C-6E1A-4DE0-9824-BE8E6C5774B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5A7C0C29-D871-48A8-AADF-48ED973F66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115C332-99FF-43D3-BAFD-3E36F111E9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0" y="572018"/>
            <a:ext cx="1784188" cy="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9">
            <a:extLst>
              <a:ext uri="{FF2B5EF4-FFF2-40B4-BE49-F238E27FC236}">
                <a16:creationId xmlns="" xmlns:a16="http://schemas.microsoft.com/office/drawing/2014/main" id="{9A8939A3-7DB3-4C00-B8E8-3DC7E341D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53735" y="1322928"/>
            <a:ext cx="4970266" cy="3159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521070F8-D425-4924-A2C1-384A1CCE5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2" y="4760007"/>
            <a:ext cx="10143858" cy="17234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B705AB0-0828-449D-88F6-DF23A6515325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D07903E6-99BF-4EF4-8A9F-D044F0014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BF1FA62-4A9D-4D72-89C9-AC16A0157E8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DAFB164B-1F6C-4671-A963-6E89F93AAA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AECB75A-7ED9-4137-961D-C5B635547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0" y="572018"/>
            <a:ext cx="1784188" cy="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3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9">
            <a:extLst>
              <a:ext uri="{FF2B5EF4-FFF2-40B4-BE49-F238E27FC236}">
                <a16:creationId xmlns="" xmlns:a16="http://schemas.microsoft.com/office/drawing/2014/main" id="{9A8939A3-7DB3-4C00-B8E8-3DC7E341DA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1311" y="1401671"/>
            <a:ext cx="4637519" cy="3159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521070F8-D425-4924-A2C1-384A1CCE5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1312" y="4760007"/>
            <a:ext cx="10143858" cy="172348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="" xmlns:a16="http://schemas.microsoft.com/office/drawing/2014/main" id="{52E29CF5-FC4E-4C6A-A261-C6ADC8CD0E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63170" y="1401670"/>
            <a:ext cx="4572000" cy="31597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0AFB62E-0FCC-414D-8850-9D7FFD175F82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F52B9E88-3CC8-4957-8DA6-C700EFD00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591840F5-A45C-425D-98A2-116A15950AA4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Текст 4">
            <a:extLst>
              <a:ext uri="{FF2B5EF4-FFF2-40B4-BE49-F238E27FC236}">
                <a16:creationId xmlns="" xmlns:a16="http://schemas.microsoft.com/office/drawing/2014/main" id="{9C47A699-E8DE-46A1-BBCF-3976816DF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02B632A-26AA-4EDB-8FC1-010A10DC0D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0" y="572018"/>
            <a:ext cx="1784188" cy="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7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5D1834D-9B52-4621-A4EC-468C9F56F09F}"/>
              </a:ext>
            </a:extLst>
          </p:cNvPr>
          <p:cNvSpPr/>
          <p:nvPr userDrawn="1"/>
        </p:nvSpPr>
        <p:spPr>
          <a:xfrm>
            <a:off x="11364686" y="6184902"/>
            <a:ext cx="827314" cy="409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751D3161-9084-463C-97BB-0E9CD5E08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4686" y="6188598"/>
            <a:ext cx="827314" cy="409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№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4690DD5-7CCC-4C3A-BB0F-4C4D911C589E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66FD15-F3EE-463E-976F-8E7709178D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2724" y="374503"/>
            <a:ext cx="4332288" cy="549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D1D0327-8A78-4814-9D3D-BE0872ED4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70" y="572018"/>
            <a:ext cx="1784188" cy="3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8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DABDEC-A185-457D-B5B2-4D50C3B2C741}"/>
              </a:ext>
            </a:extLst>
          </p:cNvPr>
          <p:cNvSpPr txBox="1"/>
          <p:nvPr userDrawn="1"/>
        </p:nvSpPr>
        <p:spPr>
          <a:xfrm>
            <a:off x="1979715" y="3013501"/>
            <a:ext cx="823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198FACE-D716-43A3-BCEC-DE2C6CB7C5F3}"/>
              </a:ext>
            </a:extLst>
          </p:cNvPr>
          <p:cNvSpPr/>
          <p:nvPr userDrawn="1"/>
        </p:nvSpPr>
        <p:spPr>
          <a:xfrm rot="5400000">
            <a:off x="5448001" y="-5448001"/>
            <a:ext cx="1296000" cy="12192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BA431C75-8591-4D04-9A60-BBA93C346CFD}"/>
              </a:ext>
            </a:extLst>
          </p:cNvPr>
          <p:cNvGrpSpPr/>
          <p:nvPr userDrawn="1"/>
        </p:nvGrpSpPr>
        <p:grpSpPr>
          <a:xfrm>
            <a:off x="324769" y="48441"/>
            <a:ext cx="11829130" cy="1184060"/>
            <a:chOff x="324767" y="48441"/>
            <a:chExt cx="11829130" cy="1184060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DB29B2E7-5576-4118-90C5-BD5A4E8B7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4767" y="324000"/>
              <a:ext cx="649523" cy="648000"/>
            </a:xfrm>
            <a:prstGeom prst="rect">
              <a:avLst/>
            </a:prstGeom>
          </p:spPr>
        </p:pic>
        <p:pic>
          <p:nvPicPr>
            <p:cNvPr id="22" name="object 8">
              <a:extLst>
                <a:ext uri="{FF2B5EF4-FFF2-40B4-BE49-F238E27FC236}">
                  <a16:creationId xmlns="" xmlns:a16="http://schemas.microsoft.com/office/drawing/2014/main" id="{7096799E-FD74-4EDC-9362-CF2F89159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59113" y="48441"/>
              <a:ext cx="1594784" cy="1184060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2619CA4-2F86-4AF0-A4DB-101D6286D6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87" y="423038"/>
            <a:ext cx="2784425" cy="5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71" r:id="rId4"/>
    <p:sldLayoutId id="2147483677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C23B9C96-0B36-4C51-BD54-FD1AAF473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Управленческий учет в работе бухгалтера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01D704-BC5B-4A1D-A00B-3AC44A17A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Костюкова Елена Ивановна, д.э.н., профессор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8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" b="1723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35593" y="1907312"/>
            <a:ext cx="7451933" cy="3362679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3000"/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управленческий учет законодательно не регламентируется;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3000"/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правила его ведения вырабатываются организацией самостоятельно;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73000"/>
              <a:buFont typeface="Wingdings" panose="05000000000000000000" pitchFamily="2" charset="2"/>
              <a:buChar char="§"/>
              <a:defRPr/>
            </a:pPr>
            <a:r>
              <a:rPr lang="ru-RU" sz="2400" dirty="0"/>
              <a:t>управленческий учет является информационной базой менеджмента организации.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0208"/>
          <a:stretch>
            <a:fillRect/>
          </a:stretch>
        </p:blipFill>
        <p:spPr>
          <a:xfrm>
            <a:off x="8477856" y="2117436"/>
            <a:ext cx="3087343" cy="2768581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30085" y="1684107"/>
            <a:ext cx="7451933" cy="3635240"/>
          </a:xfrm>
        </p:spPr>
        <p:txBody>
          <a:bodyPr/>
          <a:lstStyle/>
          <a:p>
            <a:pPr marL="285750" lvl="0" indent="-285750" fontAlgn="base">
              <a:buClr>
                <a:srgbClr val="EA0029"/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1B71"/>
                </a:solidFill>
              </a:rPr>
              <a:t>Оперативность </a:t>
            </a:r>
            <a:r>
              <a:rPr lang="ru-RU" sz="1800" dirty="0">
                <a:solidFill>
                  <a:srgbClr val="001B71"/>
                </a:solidFill>
              </a:rPr>
              <a:t>представления информации</a:t>
            </a:r>
          </a:p>
          <a:p>
            <a:pPr marL="285750" lvl="0" indent="-285750" fontAlgn="base">
              <a:buClr>
                <a:srgbClr val="EA0029"/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1B71"/>
                </a:solidFill>
              </a:rPr>
              <a:t>Полезность представляемой информации</a:t>
            </a:r>
          </a:p>
          <a:p>
            <a:pPr marL="285750" lvl="0" indent="-285750" fontAlgn="base">
              <a:buClr>
                <a:srgbClr val="EA0029"/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1B71"/>
                </a:solidFill>
              </a:rPr>
              <a:t>Гибкость системы управленческого учета</a:t>
            </a:r>
          </a:p>
          <a:p>
            <a:pPr marL="285750" lvl="0" indent="-285750" fontAlgn="base">
              <a:buClr>
                <a:srgbClr val="EA0029"/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 err="1">
                <a:solidFill>
                  <a:srgbClr val="001B71"/>
                </a:solidFill>
              </a:rPr>
              <a:t>Прогнозность</a:t>
            </a:r>
            <a:r>
              <a:rPr lang="ru-RU" sz="1800" dirty="0">
                <a:solidFill>
                  <a:srgbClr val="001B71"/>
                </a:solidFill>
              </a:rPr>
              <a:t> системы управленческого учета</a:t>
            </a:r>
          </a:p>
          <a:p>
            <a:pPr marL="285750" lvl="0" indent="-285750" fontAlgn="base">
              <a:buClr>
                <a:srgbClr val="EA0029"/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1B71"/>
                </a:solidFill>
              </a:rPr>
              <a:t>Экономичность представляемой информации</a:t>
            </a:r>
          </a:p>
          <a:p>
            <a:pPr marL="285750" lvl="0" indent="-285750" fontAlgn="base">
              <a:buClr>
                <a:srgbClr val="EA0029"/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1B71"/>
                </a:solidFill>
              </a:rPr>
              <a:t>Принцип делегирования ответственности и мотивации исполнителей</a:t>
            </a:r>
          </a:p>
          <a:p>
            <a:pPr marL="285750" lvl="0" indent="-285750" fontAlgn="base">
              <a:buClr>
                <a:srgbClr val="EA0029"/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1B71"/>
                </a:solidFill>
              </a:rPr>
              <a:t>Принцип управления по отклонениям</a:t>
            </a:r>
          </a:p>
          <a:p>
            <a:pPr marL="285750" lvl="0" indent="-285750" fontAlgn="base">
              <a:buClr>
                <a:srgbClr val="EA0029"/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1B71"/>
                </a:solidFill>
              </a:rPr>
              <a:t>Принцип контролируемости показателей внутренней отчетности</a:t>
            </a:r>
          </a:p>
          <a:p>
            <a:pPr marL="285750" lvl="0" indent="-285750" fontAlgn="base">
              <a:buClr>
                <a:srgbClr val="EA0029"/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1B71"/>
                </a:solidFill>
              </a:rPr>
              <a:t>Представление релевантной информации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068739" y="369845"/>
            <a:ext cx="7083719" cy="549275"/>
          </a:xfrm>
        </p:spPr>
        <p:txBody>
          <a:bodyPr/>
          <a:lstStyle/>
          <a:p>
            <a:r>
              <a:rPr lang="ru-RU" dirty="0"/>
              <a:t>Принципы управленческого учета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4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8848986" y="1466971"/>
            <a:ext cx="3189061" cy="681025"/>
          </a:xfrm>
        </p:spPr>
        <p:txBody>
          <a:bodyPr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— 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менеджмент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861646" y="369845"/>
            <a:ext cx="8475785" cy="549275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1800" dirty="0" smtClean="0"/>
              <a:t>Система </a:t>
            </a:r>
            <a:r>
              <a:rPr lang="ru-RU" sz="1800" dirty="0"/>
              <a:t>управленческого учета призвана «сопровождать» менеджмент на всех его уровнях:</a:t>
            </a:r>
          </a:p>
          <a:p>
            <a:endParaRPr lang="ru-RU" dirty="0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flipV="1">
            <a:off x="211015" y="3323805"/>
            <a:ext cx="8637971" cy="108114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5758017" y="2092880"/>
            <a:ext cx="6181938" cy="12309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91308" y="3825923"/>
            <a:ext cx="3352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уровень —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  <a:endParaRPr lang="ru-RU" sz="2800" dirty="0">
              <a:solidFill>
                <a:srgbClr val="001B7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12863" y="2735112"/>
            <a:ext cx="4336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уровень —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(регулярный) менеджмент </a:t>
            </a:r>
          </a:p>
        </p:txBody>
      </p:sp>
      <p:pic>
        <p:nvPicPr>
          <p:cNvPr id="1026" name="Picture 2" descr="https://www.iag.biz/wp-content/uploads/Lean-Portfolio-Management-Workshop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98" y="4507785"/>
            <a:ext cx="2124876" cy="21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udderanalytics.com/wp-content/uploads/2020/05/helth-uai-15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85" y="3517359"/>
            <a:ext cx="2971278" cy="19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ipiteng.ru/wp-content/uploads/2021/03/adobestock_99809203-scale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108" y="2326489"/>
            <a:ext cx="2274815" cy="15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b="5167"/>
          <a:stretch>
            <a:fillRect/>
          </a:stretch>
        </p:blipFill>
        <p:spPr>
          <a:xfrm>
            <a:off x="4262202" y="2017714"/>
            <a:ext cx="3087687" cy="276860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771598" y="1614821"/>
            <a:ext cx="4006745" cy="3697479"/>
          </a:xfrm>
        </p:spPr>
        <p:txBody>
          <a:bodyPr/>
          <a:lstStyle/>
          <a:p>
            <a:r>
              <a:rPr lang="ru-RU" sz="1800" dirty="0" smtClean="0"/>
              <a:t>1</a:t>
            </a:r>
            <a:r>
              <a:rPr lang="ru-RU" sz="1800" dirty="0"/>
              <a:t>) менеджер каждого уровня управления должен не только обладать определенными полномочиями в части принятия решений, но и обеспечиваться информацией соответствующего элемента управленческого учета;</a:t>
            </a:r>
          </a:p>
          <a:p>
            <a:r>
              <a:rPr lang="ru-RU" sz="1800" dirty="0"/>
              <a:t>2) управленческий учет в организации должен строиться таким образом, чтобы обеспечить решение управленческих задач на любом уровне менеджмента.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57162" y="2467771"/>
            <a:ext cx="3694186" cy="18684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Решение задач менеджмента на выделенных уровнях должно подкрепляться информацией соответствующего элемента системы управленческого учета.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290146" y="488803"/>
            <a:ext cx="9917724" cy="549275"/>
          </a:xfrm>
        </p:spPr>
        <p:txBody>
          <a:bodyPr/>
          <a:lstStyle/>
          <a:p>
            <a:r>
              <a:rPr lang="ru-RU" dirty="0"/>
              <a:t>Виды управленческого учета и их место в системе управления организацией</a:t>
            </a:r>
          </a:p>
          <a:p>
            <a:endParaRPr lang="ru-RU" dirty="0"/>
          </a:p>
        </p:txBody>
      </p:sp>
      <p:pic>
        <p:nvPicPr>
          <p:cNvPr id="4" name="Picture 2" descr="Виды управленческого учета и их место в системе управления организаци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669" y="1369703"/>
            <a:ext cx="727280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8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7" b="753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39615" y="4760007"/>
            <a:ext cx="10695555" cy="1723482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</a:rPr>
              <a:t>Тактический управленческий учет</a:t>
            </a:r>
            <a:r>
              <a:rPr lang="ru-RU" sz="2000" dirty="0"/>
              <a:t> — внутрифирменная учетно-аналитическая система, оперирующая краткосрочной информацией, предопределенной событиями, ограниченными, как правило, годом и происходящими внутри организации. Подготовка управленческой информации начинается с момента запуска материалов в производство и заканчивается процессом реализации продукции (товаров, работ или услуг).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756138" y="374503"/>
            <a:ext cx="6848874" cy="549275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Тактический управленческий учет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3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0" b="18730"/>
          <a:stretch>
            <a:fillRect/>
          </a:stretch>
        </p:blipFill>
        <p:spPr>
          <a:xfrm>
            <a:off x="2954338" y="1107832"/>
            <a:ext cx="5160962" cy="2901364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93431" y="4123592"/>
            <a:ext cx="11816861" cy="2359897"/>
          </a:xfrm>
        </p:spPr>
        <p:txBody>
          <a:bodyPr/>
          <a:lstStyle/>
          <a:p>
            <a:r>
              <a:rPr lang="ru-RU" sz="1400" dirty="0">
                <a:solidFill>
                  <a:srgbClr val="C00000"/>
                </a:solidFill>
              </a:rPr>
              <a:t>Стратегический управленческий учет</a:t>
            </a:r>
            <a:r>
              <a:rPr lang="ru-RU" sz="1400" dirty="0"/>
              <a:t> — прогнозно-аналитическая система организации, устанавливающая соответствие финансовых и нефинансовых целей организации ее корпоративной стратегии, способствующая выявлению конкурентных преимуществ организации на различных стадиях ее жизненного цикла. </a:t>
            </a:r>
          </a:p>
          <a:p>
            <a:r>
              <a:rPr lang="ru-RU" sz="1400" dirty="0"/>
              <a:t>Не ограничиваясь сбором информации об организации, этот вид учетно-аналитической деятельности аккумулирует данные о внешней среде организации, в первую очередь о деятельности конкурентов, сигнализирует о необходимости внесения изменений в стратегию организации. </a:t>
            </a:r>
          </a:p>
          <a:p>
            <a:r>
              <a:rPr lang="ru-RU" sz="1400" dirty="0"/>
              <a:t>Обладая собственным набором планов и показателей, стратегический управленческий учет обеспечивает взаимосвязь между стратегической и оперативной деятельностью организации, ее корпоративной стратегией и финансовыми целями.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81354" y="374503"/>
            <a:ext cx="9319846" cy="549275"/>
          </a:xfrm>
        </p:spPr>
        <p:txBody>
          <a:bodyPr/>
          <a:lstStyle/>
          <a:p>
            <a:r>
              <a:rPr lang="ru-RU" dirty="0"/>
              <a:t>Стратегический управленческий учет</a:t>
            </a:r>
          </a:p>
        </p:txBody>
      </p:sp>
    </p:spTree>
    <p:extLst>
      <p:ext uri="{BB962C8B-B14F-4D97-AF65-F5344CB8AC3E}">
        <p14:creationId xmlns:p14="http://schemas.microsoft.com/office/powerpoint/2010/main" val="18218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8953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986951" y="1833196"/>
            <a:ext cx="6618061" cy="1754066"/>
          </a:xfrm>
        </p:spPr>
        <p:txBody>
          <a:bodyPr/>
          <a:lstStyle/>
          <a:p>
            <a:pPr lvl="0" fontAlgn="base">
              <a:defRPr/>
            </a:pPr>
            <a:r>
              <a:rPr lang="ru-RU" sz="1800" dirty="0">
                <a:solidFill>
                  <a:srgbClr val="C00000"/>
                </a:solidFill>
              </a:rPr>
              <a:t>Управленческий учет </a:t>
            </a:r>
            <a:r>
              <a:rPr lang="ru-RU" sz="1800" dirty="0"/>
              <a:t>информационно дополняет данные бухгалтерского финансового учета. В ближайшей перспективе он станет важнейшим каналом поступления данных, необходимых для подготовки социальной и интегрированной отчетности, отчетности об устойчивом развитии.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7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11364686" y="6171341"/>
            <a:ext cx="827314" cy="409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0" y="365711"/>
            <a:ext cx="10084777" cy="549275"/>
          </a:xfrm>
        </p:spPr>
        <p:txBody>
          <a:bodyPr/>
          <a:lstStyle/>
          <a:p>
            <a:r>
              <a:rPr lang="ru-RU" dirty="0"/>
              <a:t>Требования менеджеров к управленческой отчетности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51894" y="1330972"/>
            <a:ext cx="8132883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accent2"/>
                </a:solidFill>
              </a:rPr>
              <a:t>Управленческий учет  предназначен </a:t>
            </a:r>
            <a:r>
              <a:rPr lang="ru-RU" b="1" dirty="0">
                <a:solidFill>
                  <a:schemeClr val="accent2"/>
                </a:solidFill>
              </a:rPr>
              <a:t>ДЛЯ МЕНЕДЖЕРОВ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Поэтому правила диктуют не финансисты, а производственники!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704789"/>
              </p:ext>
            </p:extLst>
          </p:nvPr>
        </p:nvGraphicFramePr>
        <p:xfrm>
          <a:off x="1059473" y="2188646"/>
          <a:ext cx="9917724" cy="4184762"/>
        </p:xfrm>
        <a:graphic>
          <a:graphicData uri="http://schemas.openxmlformats.org/drawingml/2006/table">
            <a:tbl>
              <a:tblPr firstRow="1" bandRow="1"/>
              <a:tblGrid>
                <a:gridCol w="3360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5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0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СВОЕВРЕМЕННОСТЬ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должна актуализироваться так часто, как это нужно для оценки ситуации, принятия решений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ДИФФЕРЕНЦИРОВАННОСТЬ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Представить только нужную на данной позиции информацию – ни дефицита, ни избыточности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7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ДОСТОВЕРНОСТЬ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Несмотря на отсутствие требований по документированию, информация должна быть достоверной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7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ДОСТУПНОСТЬ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Терминология, форма представления должны быть понятны ПОЛЬЗОВАТЕЛЮ и удобны для восприятия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73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КОМПАКТНОСТЬ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должна ранжироваться по значимости, </a:t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основных показателей  - 5-7, и возможность углубления в детали…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5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ВАРИАТИВНОСТЬ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возможностей для анализа и сравнения вариантов решения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7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30087" y="1681992"/>
            <a:ext cx="3048384" cy="3969348"/>
          </a:xfrm>
        </p:spPr>
        <p:txBody>
          <a:bodyPr/>
          <a:lstStyle/>
          <a:p>
            <a:pPr lvl="0" algn="ctr" fontAlgn="base">
              <a:defRPr/>
            </a:pPr>
            <a:r>
              <a:rPr lang="ru-RU" sz="1600" dirty="0">
                <a:solidFill>
                  <a:srgbClr val="C00000"/>
                </a:solidFill>
              </a:rPr>
              <a:t>Бухгалтер-аналитик</a:t>
            </a:r>
            <a:r>
              <a:rPr lang="ru-RU" sz="1600" dirty="0"/>
              <a:t> </a:t>
            </a:r>
          </a:p>
          <a:p>
            <a:pPr lvl="0" algn="ctr" fontAlgn="base">
              <a:defRPr/>
            </a:pPr>
            <a:r>
              <a:rPr lang="ru-RU" sz="1600" dirty="0"/>
              <a:t>должен не только владеть техническими приемами сбора и обработки информации, но и обладать широким набором «коммерческих» знаний, знаний в области бизнеса. </a:t>
            </a:r>
          </a:p>
          <a:p>
            <a:pPr lvl="0" fontAlgn="base">
              <a:defRPr/>
            </a:pPr>
            <a:endParaRPr lang="ru-RU" sz="1600" dirty="0"/>
          </a:p>
          <a:p>
            <a:pPr marL="285750" lvl="0" indent="-285750" fontAlgn="base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микроэкономика</a:t>
            </a:r>
          </a:p>
          <a:p>
            <a:pPr marL="285750" lvl="0" indent="-285750" fontAlgn="base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экономика </a:t>
            </a:r>
            <a:r>
              <a:rPr lang="ru-RU" sz="1600" dirty="0"/>
              <a:t>своей организации</a:t>
            </a:r>
          </a:p>
          <a:p>
            <a:pPr marL="285750" lvl="0" indent="-285750" fontAlgn="base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/>
              <a:t>маркетинг </a:t>
            </a:r>
            <a:r>
              <a:rPr lang="ru-RU" sz="1600" dirty="0"/>
              <a:t>и сбыт</a:t>
            </a:r>
          </a:p>
          <a:p>
            <a:pPr marL="285750" lvl="0" indent="-285750" fontAlgn="base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1Т-технологии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716486" y="453634"/>
            <a:ext cx="7638530" cy="549275"/>
          </a:xfrm>
        </p:spPr>
        <p:txBody>
          <a:bodyPr/>
          <a:lstStyle/>
          <a:p>
            <a:r>
              <a:rPr lang="ru-RU" dirty="0" smtClean="0"/>
              <a:t>Специалист по управленческому учету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66892" y="1958021"/>
            <a:ext cx="36224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Бухгалтер-аналитик</a:t>
            </a:r>
            <a:r>
              <a:rPr lang="ru-RU" dirty="0" smtClean="0"/>
              <a:t> должен обладать следующими компетенциями: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сбор и анализ данных, необходимых для принятия решения;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разработка рекомендаций по развитию предприятия;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эффективная презентация развития предприятия</a:t>
            </a:r>
          </a:p>
          <a:p>
            <a:endParaRPr lang="ru-RU" dirty="0"/>
          </a:p>
        </p:txBody>
      </p:sp>
      <p:pic>
        <p:nvPicPr>
          <p:cNvPr id="5122" name="Picture 2" descr="https://pc4g.com.br/wp-content/uploads/2017/10/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21" y="2402141"/>
            <a:ext cx="3794521" cy="252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793630" y="1881555"/>
            <a:ext cx="8853853" cy="1503483"/>
          </a:xfrm>
        </p:spPr>
        <p:txBody>
          <a:bodyPr/>
          <a:lstStyle/>
          <a:p>
            <a:r>
              <a:rPr lang="ru-RU" dirty="0" smtClean="0"/>
              <a:t>Управленческий учет:</a:t>
            </a:r>
            <a:endParaRPr lang="ru-RU" dirty="0"/>
          </a:p>
          <a:p>
            <a:r>
              <a:rPr lang="ru-RU" dirty="0"/>
              <a:t>н</a:t>
            </a:r>
            <a:r>
              <a:rPr lang="ru-RU" dirty="0" smtClean="0"/>
              <a:t>ужен ли он бухгалтеру и руководителю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555" y="3490547"/>
            <a:ext cx="3780692" cy="251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459523" y="374503"/>
            <a:ext cx="7877541" cy="549275"/>
          </a:xfrm>
        </p:spPr>
        <p:txBody>
          <a:bodyPr/>
          <a:lstStyle/>
          <a:p>
            <a:r>
              <a:rPr lang="ru-RU" dirty="0"/>
              <a:t>Автоматизация</a:t>
            </a:r>
            <a:r>
              <a:rPr lang="ru-RU" dirty="0" smtClean="0"/>
              <a:t> управленческого учета</a:t>
            </a:r>
            <a:endParaRPr lang="ru-RU" dirty="0"/>
          </a:p>
        </p:txBody>
      </p:sp>
      <p:pic>
        <p:nvPicPr>
          <p:cNvPr id="10" name="Picture 3" descr="C:\Users\УФФ\Downloads\Screenshot_20211107-212533_Chro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14946" r="253" b="8020"/>
          <a:stretch/>
        </p:blipFill>
        <p:spPr bwMode="auto">
          <a:xfrm>
            <a:off x="1654939" y="1210780"/>
            <a:ext cx="3235569" cy="528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УФФ\Downloads\Screenshot_20211107-212608_Chro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3" b="15384"/>
          <a:stretch/>
        </p:blipFill>
        <p:spPr bwMode="auto">
          <a:xfrm>
            <a:off x="6089040" y="1311287"/>
            <a:ext cx="3248025" cy="508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8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4447" y="1406817"/>
            <a:ext cx="6928338" cy="47817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Управленческий учет: электронный учебник/О.Н. Волкова-Электрон. дан.-М.:КНОРУС, 2010. – 1 Электрон. опт. диск: </a:t>
            </a:r>
            <a:r>
              <a:rPr lang="ru-RU" sz="1600" dirty="0" err="1" smtClean="0"/>
              <a:t>зв</a:t>
            </a:r>
            <a:r>
              <a:rPr lang="ru-RU" sz="1600" dirty="0" smtClean="0"/>
              <a:t>. </a:t>
            </a:r>
            <a:r>
              <a:rPr lang="ru-RU" sz="1600" dirty="0" err="1" smtClean="0"/>
              <a:t>цв</a:t>
            </a:r>
            <a:r>
              <a:rPr lang="ru-RU" sz="1600" dirty="0" smtClean="0"/>
              <a:t>. Изд. №2106. Тираж 1000 экз.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Бухгалтерский управленческий учет: учебное пособие/ коллектив авторов; под ред. Е.И. Костюковой. – М.: КНОРУС, 2014. – 272 с. – (</a:t>
            </a:r>
            <a:r>
              <a:rPr lang="ru-RU" sz="1600" dirty="0" err="1" smtClean="0"/>
              <a:t>Бакалавриат</a:t>
            </a:r>
            <a:r>
              <a:rPr lang="ru-RU" sz="16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Управленческий учет для менеджеров + </a:t>
            </a:r>
            <a:r>
              <a:rPr lang="ru-RU" sz="1600" dirty="0" err="1" smtClean="0"/>
              <a:t>еПриложение</a:t>
            </a:r>
            <a:r>
              <a:rPr lang="ru-RU" sz="1600" dirty="0" smtClean="0"/>
              <a:t>: тесты: учебник/М.А. Вахрушина. – Москва: КНОРУС, 2018. – 320 с. – (</a:t>
            </a:r>
            <a:r>
              <a:rPr lang="ru-RU" sz="1600" dirty="0" err="1" smtClean="0"/>
              <a:t>Бакалавриат</a:t>
            </a:r>
            <a:r>
              <a:rPr lang="ru-RU" sz="16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Методы принятия управленческих решений (в схемах и таблицах): учебное пособие/И.Ю. Беляева, О.В. Панина, М.Е. </a:t>
            </a:r>
            <a:r>
              <a:rPr lang="ru-RU" sz="1600" dirty="0" err="1" smtClean="0"/>
              <a:t>Белокурова</a:t>
            </a:r>
            <a:r>
              <a:rPr lang="ru-RU" sz="1600" dirty="0" smtClean="0"/>
              <a:t> </a:t>
            </a:r>
            <a:r>
              <a:rPr lang="en-US" sz="1600" dirty="0" smtClean="0"/>
              <a:t>[</a:t>
            </a:r>
            <a:r>
              <a:rPr lang="ru-RU" sz="1600" dirty="0" smtClean="0"/>
              <a:t>и др.</a:t>
            </a:r>
            <a:r>
              <a:rPr lang="en-US" sz="1600" dirty="0" smtClean="0"/>
              <a:t>]</a:t>
            </a:r>
            <a:r>
              <a:rPr lang="ru-RU" sz="1600" dirty="0"/>
              <a:t> </a:t>
            </a:r>
            <a:r>
              <a:rPr lang="ru-RU" sz="1600" dirty="0" smtClean="0"/>
              <a:t>; под ред. И.Ю. Беляевой, О.В. Паниной. – М.: КНОРУС, 2014. - 232с. -(</a:t>
            </a:r>
            <a:r>
              <a:rPr lang="ru-RU" sz="1600" dirty="0" err="1" smtClean="0"/>
              <a:t>Бакалавриат</a:t>
            </a:r>
            <a:r>
              <a:rPr lang="ru-RU" sz="1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Иванов В.В., Хан О.К. Управленческий учет для эффективного менеджмента.-М.: ИНФРА-М, 2012.-208 с.- (Национальные проекты)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>
                <a:solidFill>
                  <a:srgbClr val="001B71"/>
                </a:solidFill>
              </a:rPr>
              <a:t>Бухгалтерский управленческий учет </a:t>
            </a:r>
            <a:r>
              <a:rPr lang="ru-RU" sz="1600" dirty="0">
                <a:solidFill>
                  <a:srgbClr val="001B71"/>
                </a:solidFill>
              </a:rPr>
              <a:t>+ </a:t>
            </a:r>
            <a:r>
              <a:rPr lang="ru-RU" sz="1600" dirty="0" err="1">
                <a:solidFill>
                  <a:srgbClr val="001B71"/>
                </a:solidFill>
              </a:rPr>
              <a:t>еПриложение</a:t>
            </a:r>
            <a:r>
              <a:rPr lang="ru-RU" sz="1600" dirty="0">
                <a:solidFill>
                  <a:srgbClr val="001B71"/>
                </a:solidFill>
              </a:rPr>
              <a:t>: тесты: </a:t>
            </a:r>
            <a:r>
              <a:rPr lang="ru-RU" sz="1600" dirty="0" smtClean="0">
                <a:solidFill>
                  <a:srgbClr val="001B71"/>
                </a:solidFill>
              </a:rPr>
              <a:t>учебник / М.А</a:t>
            </a:r>
            <a:r>
              <a:rPr lang="ru-RU" sz="1600" dirty="0">
                <a:solidFill>
                  <a:srgbClr val="001B71"/>
                </a:solidFill>
              </a:rPr>
              <a:t>. Вахрушина. – Москва: КНОРУС, </a:t>
            </a:r>
            <a:r>
              <a:rPr lang="ru-RU" sz="1600" dirty="0" smtClean="0">
                <a:solidFill>
                  <a:srgbClr val="001B71"/>
                </a:solidFill>
              </a:rPr>
              <a:t>2019. </a:t>
            </a:r>
            <a:r>
              <a:rPr lang="ru-RU" sz="1600" dirty="0">
                <a:solidFill>
                  <a:srgbClr val="001B71"/>
                </a:solidFill>
              </a:rPr>
              <a:t>– </a:t>
            </a:r>
            <a:r>
              <a:rPr lang="ru-RU" sz="1600" dirty="0" smtClean="0">
                <a:solidFill>
                  <a:srgbClr val="001B71"/>
                </a:solidFill>
              </a:rPr>
              <a:t>392 </a:t>
            </a:r>
            <a:r>
              <a:rPr lang="ru-RU" sz="1600" dirty="0">
                <a:solidFill>
                  <a:srgbClr val="001B71"/>
                </a:solidFill>
              </a:rPr>
              <a:t>с. – (</a:t>
            </a:r>
            <a:r>
              <a:rPr lang="ru-RU" sz="1600" dirty="0" err="1">
                <a:solidFill>
                  <a:srgbClr val="001B71"/>
                </a:solidFill>
              </a:rPr>
              <a:t>Бакалавриат</a:t>
            </a:r>
            <a:r>
              <a:rPr lang="ru-RU" sz="1600" dirty="0">
                <a:solidFill>
                  <a:srgbClr val="001B71"/>
                </a:solidFill>
              </a:rPr>
              <a:t>).</a:t>
            </a:r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92" y="1214573"/>
            <a:ext cx="3455156" cy="5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10185"/>
          <a:stretch>
            <a:fillRect/>
          </a:stretch>
        </p:blipFill>
        <p:spPr>
          <a:xfrm>
            <a:off x="8598877" y="2273190"/>
            <a:ext cx="3087343" cy="2768581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21293" y="1846385"/>
            <a:ext cx="8077584" cy="4637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Задачи 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ru-RU" sz="2400" dirty="0"/>
              <a:t>Изучить особенности управленческого учета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ru-RU" sz="2400" dirty="0"/>
              <a:t>Рассмотреть функции и компетенции специалиста по управленческому учету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ru-RU" sz="2400" dirty="0"/>
              <a:t>Что такое тактический управленческий учет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ru-RU" sz="2400" dirty="0"/>
              <a:t>Что такое стратегический управленческий учет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21293" y="374503"/>
            <a:ext cx="9299715" cy="5492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Цель:</a:t>
            </a:r>
            <a:r>
              <a:rPr lang="ru-RU" dirty="0" smtClean="0"/>
              <a:t> изучить особенности управленческого учета, место в работе экономического субъекта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9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2074435" y="262087"/>
            <a:ext cx="6849206" cy="549275"/>
          </a:xfrm>
        </p:spPr>
        <p:txBody>
          <a:bodyPr/>
          <a:lstStyle/>
          <a:p>
            <a:r>
              <a:rPr lang="ru-RU" dirty="0"/>
              <a:t>Стратегия – фундамент </a:t>
            </a:r>
            <a:br>
              <a:rPr lang="ru-RU" dirty="0"/>
            </a:br>
            <a:r>
              <a:rPr lang="ru-RU" dirty="0"/>
              <a:t>системы управленческого учета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2232757" y="1332646"/>
            <a:ext cx="7272338" cy="5060596"/>
            <a:chOff x="2232757" y="1332646"/>
            <a:chExt cx="7272338" cy="506059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232757" y="1332646"/>
              <a:ext cx="7272338" cy="4606925"/>
              <a:chOff x="755650" y="1341438"/>
              <a:chExt cx="7272338" cy="4606925"/>
            </a:xfrm>
          </p:grpSpPr>
          <p:pic>
            <p:nvPicPr>
              <p:cNvPr id="6" name="Picture 3" descr="j023117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76600" y="2636838"/>
                <a:ext cx="2305050" cy="1844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035050" y="2781300"/>
                <a:ext cx="1684338" cy="830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Миссия,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видение</a:t>
                </a: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3534568" y="4348228"/>
                <a:ext cx="1789113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Стратегия</a:t>
                </a:r>
              </a:p>
            </p:txBody>
          </p:sp>
          <p:pic>
            <p:nvPicPr>
              <p:cNvPr id="9" name="Picture 7" descr="j0365258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650" y="1341438"/>
                <a:ext cx="2232025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8" descr="j028073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525" y="4292600"/>
                <a:ext cx="2303463" cy="1655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2411413" y="4581525"/>
                <a:ext cx="0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 rot="-3599906">
                <a:off x="3655219" y="1197769"/>
                <a:ext cx="733425" cy="1655763"/>
              </a:xfrm>
              <a:prstGeom prst="curvedLeftArrow">
                <a:avLst>
                  <a:gd name="adj1" fmla="val 45152"/>
                  <a:gd name="adj2" fmla="val 90303"/>
                  <a:gd name="adj3" fmla="val 33333"/>
                </a:avLst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 rot="-3349611">
                <a:off x="6328569" y="2751931"/>
                <a:ext cx="733425" cy="1655763"/>
              </a:xfrm>
              <a:prstGeom prst="curvedLeftArrow">
                <a:avLst>
                  <a:gd name="adj1" fmla="val 45152"/>
                  <a:gd name="adj2" fmla="val 90303"/>
                  <a:gd name="adj3" fmla="val 33333"/>
                </a:avLst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7818375" y="5931279"/>
              <a:ext cx="10699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ЦЕЛИ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10354" y="4472721"/>
              <a:ext cx="281354" cy="178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606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r="899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58685" y="1165359"/>
            <a:ext cx="7451933" cy="5124699"/>
          </a:xfrm>
        </p:spPr>
        <p:txBody>
          <a:bodyPr/>
          <a:lstStyle/>
          <a:p>
            <a:pPr lvl="0">
              <a:spcBef>
                <a:spcPts val="1000"/>
              </a:spcBef>
              <a:buClr>
                <a:srgbClr val="B13F9A"/>
              </a:buClr>
              <a:buSzPct val="73000"/>
              <a:defRPr/>
            </a:pPr>
            <a:r>
              <a:rPr lang="ru-RU" sz="2000" dirty="0"/>
              <a:t>представляет собой сферу деятельности, не подлежащую регламентации и контроля со стороны государства. Это относится как к российской практике, так и международной практике.</a:t>
            </a:r>
          </a:p>
          <a:p>
            <a:pPr marL="514350" lvl="0" indent="-514350">
              <a:spcBef>
                <a:spcPts val="1000"/>
              </a:spcBef>
              <a:buClr>
                <a:schemeClr val="accent2"/>
              </a:buClr>
              <a:buSzPct val="73000"/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В России  управленческий учет считается относительно молодым, в 2022 году исполнилось 27 лет</a:t>
            </a:r>
            <a:r>
              <a:rPr lang="ru-RU" sz="2000" dirty="0" smtClean="0"/>
              <a:t>.</a:t>
            </a:r>
            <a:endParaRPr lang="ru-RU" sz="2000" dirty="0"/>
          </a:p>
          <a:p>
            <a:pPr marL="514350" lvl="0" indent="-514350">
              <a:spcBef>
                <a:spcPts val="1000"/>
              </a:spcBef>
              <a:buClr>
                <a:schemeClr val="accent2"/>
              </a:buClr>
              <a:buSzPct val="73000"/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РФ не так давно обратилась к рыночным преобразованиям, в конце прошлого столетия</a:t>
            </a:r>
            <a:r>
              <a:rPr lang="ru-RU" sz="2000" dirty="0" smtClean="0"/>
              <a:t>.</a:t>
            </a:r>
            <a:endParaRPr lang="ru-RU" sz="2000" dirty="0"/>
          </a:p>
          <a:p>
            <a:pPr marL="514350" lvl="0" indent="-514350">
              <a:spcBef>
                <a:spcPts val="1000"/>
              </a:spcBef>
              <a:buClr>
                <a:schemeClr val="accent2"/>
              </a:buClr>
              <a:buSzPct val="73000"/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В настоящее время в РФ есть только Институт профессиональных бухгалтеров и аудиторов России</a:t>
            </a:r>
            <a:r>
              <a:rPr lang="ru-RU" sz="2000" dirty="0" smtClean="0"/>
              <a:t>.</a:t>
            </a:r>
            <a:endParaRPr lang="ru-RU" sz="2000" dirty="0"/>
          </a:p>
          <a:p>
            <a:pPr marL="514350" lvl="0" indent="-514350">
              <a:spcBef>
                <a:spcPts val="1000"/>
              </a:spcBef>
              <a:buClr>
                <a:schemeClr val="accent2"/>
              </a:buClr>
              <a:buSzPct val="73000"/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Отдельной профессиональной организации, занимающейся  проблемами управленческого учета нет.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72724" y="374503"/>
            <a:ext cx="4937894" cy="549275"/>
          </a:xfrm>
        </p:spPr>
        <p:txBody>
          <a:bodyPr/>
          <a:lstStyle/>
          <a:p>
            <a:r>
              <a:rPr lang="ru-RU" dirty="0"/>
              <a:t>УПРАВЛЕНЧЕСКИЙ УЧЕТ-</a:t>
            </a:r>
          </a:p>
        </p:txBody>
      </p:sp>
    </p:spTree>
    <p:extLst>
      <p:ext uri="{BB962C8B-B14F-4D97-AF65-F5344CB8AC3E}">
        <p14:creationId xmlns:p14="http://schemas.microsoft.com/office/powerpoint/2010/main" val="22712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1037491" y="158261"/>
            <a:ext cx="8871439" cy="840044"/>
          </a:xfrm>
        </p:spPr>
        <p:txBody>
          <a:bodyPr/>
          <a:lstStyle/>
          <a:p>
            <a:r>
              <a:rPr lang="ru-RU" dirty="0"/>
              <a:t>Построение системы управленческого учета</a:t>
            </a:r>
          </a:p>
        </p:txBody>
      </p:sp>
      <p:sp>
        <p:nvSpPr>
          <p:cNvPr id="11" name="Лента лицом вверх 10"/>
          <p:cNvSpPr/>
          <p:nvPr/>
        </p:nvSpPr>
        <p:spPr bwMode="auto">
          <a:xfrm>
            <a:off x="7918502" y="1389377"/>
            <a:ext cx="2357437" cy="612775"/>
          </a:xfrm>
          <a:prstGeom prst="ribbon2">
            <a:avLst/>
          </a:prstGeom>
          <a:solidFill>
            <a:srgbClr val="C00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СИСТЕМА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ВНЕДРЕНА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/>
              </a:rPr>
              <a:t>!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228902" y="2246132"/>
            <a:ext cx="7994650" cy="4031576"/>
            <a:chOff x="755650" y="1412875"/>
            <a:chExt cx="7994650" cy="4946650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755650" y="5300663"/>
              <a:ext cx="7993063" cy="105886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rIns="3690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1. СТРАТЕГИЯ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6588125" y="1412875"/>
              <a:ext cx="2159000" cy="8429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5. Автоматизация</a:t>
              </a:r>
            </a:p>
          </p:txBody>
        </p:sp>
        <p:pic>
          <p:nvPicPr>
            <p:cNvPr id="15" name="Picture 11" descr="j03207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088" y="4292600"/>
              <a:ext cx="1008062" cy="79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364163" y="2349500"/>
              <a:ext cx="3384550" cy="8429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4. Учетная политика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779838" y="3284538"/>
              <a:ext cx="4970462" cy="84296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3. Показатели и отчетность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2051050" y="4292600"/>
              <a:ext cx="6697663" cy="84296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2. Финансовая структуризация</a:t>
              </a:r>
            </a:p>
          </p:txBody>
        </p:sp>
        <p:pic>
          <p:nvPicPr>
            <p:cNvPr id="19" name="Picture 9" descr="j035187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338" y="3429000"/>
              <a:ext cx="1008062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0" descr="j03519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638" y="2133600"/>
              <a:ext cx="4318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" descr="j03519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563" y="2133600"/>
              <a:ext cx="4318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3" descr="j035194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7900" y="2133600"/>
              <a:ext cx="4318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4" descr="j03518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8625" y="1557338"/>
              <a:ext cx="936625" cy="66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" name="Прямая со стрелкой 23"/>
          <p:cNvCxnSpPr/>
          <p:nvPr/>
        </p:nvCxnSpPr>
        <p:spPr bwMode="auto">
          <a:xfrm flipV="1">
            <a:off x="2681654" y="2030553"/>
            <a:ext cx="5960330" cy="3745993"/>
          </a:xfrm>
          <a:prstGeom prst="straightConnector1">
            <a:avLst/>
          </a:prstGeom>
          <a:solidFill>
            <a:srgbClr val="4F81BD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26" name="Picture 8" descr="j02311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8502" y="5368720"/>
            <a:ext cx="2183684" cy="133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3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05548" y="2277208"/>
            <a:ext cx="4369738" cy="2655277"/>
          </a:xfrm>
        </p:spPr>
        <p:txBody>
          <a:bodyPr/>
          <a:lstStyle/>
          <a:p>
            <a:pPr algn="ctr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ru-RU" sz="2000" dirty="0"/>
              <a:t>представляет собой систему использования всей экономической информации для разработки, обоснования, принятия и контроля исполнения управленческих решений с целью повышения эффективности бизнеса внутри организации. </a:t>
            </a:r>
            <a:endParaRPr lang="en-US" sz="2000" dirty="0"/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  <a:cs typeface="Arial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1F497D">
                  <a:lumMod val="75000"/>
                </a:srgbClr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1301262" y="374503"/>
            <a:ext cx="8414238" cy="549275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1F497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1F497D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ru-RU" dirty="0"/>
              <a:t>Целевые задачи управленческого учета представлены на рис.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 descr="Целевые задачи управленческого уч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38" y="1318847"/>
            <a:ext cx="6321670" cy="49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5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78" y="1045198"/>
            <a:ext cx="7789984" cy="581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94792" y="5154474"/>
            <a:ext cx="7254701" cy="103412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Специалист по управленческому учету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бухгалтер-аналитик, или </a:t>
            </a:r>
            <a:r>
              <a:rPr lang="ru-RU" dirty="0" smtClean="0">
                <a:solidFill>
                  <a:srgbClr val="C00000"/>
                </a:solidFill>
              </a:rPr>
              <a:t>финансовый контроллер</a:t>
            </a:r>
            <a:r>
              <a:rPr lang="ru-RU" dirty="0">
                <a:solidFill>
                  <a:srgbClr val="C00000"/>
                </a:solidFill>
              </a:rPr>
              <a:t>)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1485900" y="374503"/>
            <a:ext cx="8062546" cy="54927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Специалист </a:t>
            </a:r>
            <a:r>
              <a:rPr lang="ru-RU" dirty="0"/>
              <a:t>по управленческому учету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9423" y="1861791"/>
            <a:ext cx="51698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является полноправным партнером менеджеров всех уровней управления в организации, предлагая им свои знания и умения в области планирования, принятия и поддержки бизнес-решений в части стратегического развития организации.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33782" y="1861791"/>
            <a:ext cx="48445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должен понимать используемые организацией маркетинговую политику, модель создания стоимости для клиента, как на стадии производства продукта, так и в процессе его обслуживания на протяжении всего жизненного цикла.</a:t>
            </a:r>
          </a:p>
        </p:txBody>
      </p:sp>
    </p:spTree>
    <p:extLst>
      <p:ext uri="{BB962C8B-B14F-4D97-AF65-F5344CB8AC3E}">
        <p14:creationId xmlns:p14="http://schemas.microsoft.com/office/powerpoint/2010/main" val="18803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2030">
      <a:dk1>
        <a:srgbClr val="001B71"/>
      </a:dk1>
      <a:lt1>
        <a:srgbClr val="FFFFFF"/>
      </a:lt1>
      <a:dk2>
        <a:srgbClr val="F4F4F6"/>
      </a:dk2>
      <a:lt2>
        <a:srgbClr val="F4F4F6"/>
      </a:lt2>
      <a:accent1>
        <a:srgbClr val="A2A2A2"/>
      </a:accent1>
      <a:accent2>
        <a:srgbClr val="EA0029"/>
      </a:accent2>
      <a:accent3>
        <a:srgbClr val="383A3F"/>
      </a:accent3>
      <a:accent4>
        <a:srgbClr val="001B71"/>
      </a:accent4>
      <a:accent5>
        <a:srgbClr val="A2A2A2"/>
      </a:accent5>
      <a:accent6>
        <a:srgbClr val="FFFFFF"/>
      </a:accent6>
      <a:hlink>
        <a:srgbClr val="F4F4F6"/>
      </a:hlink>
      <a:folHlink>
        <a:srgbClr val="383A3F"/>
      </a:folHlink>
    </a:clrScheme>
    <a:fontScheme name="203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970</Words>
  <Application>Microsoft Office PowerPoint</Application>
  <PresentationFormat>Произвольный</PresentationFormat>
  <Paragraphs>114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Admin</cp:lastModifiedBy>
  <cp:revision>66</cp:revision>
  <dcterms:created xsi:type="dcterms:W3CDTF">2021-11-18T06:01:37Z</dcterms:created>
  <dcterms:modified xsi:type="dcterms:W3CDTF">2022-11-28T12:00:10Z</dcterms:modified>
</cp:coreProperties>
</file>