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74" r:id="rId3"/>
    <p:sldId id="275" r:id="rId4"/>
    <p:sldId id="276" r:id="rId5"/>
    <p:sldId id="279" r:id="rId6"/>
    <p:sldId id="278" r:id="rId7"/>
    <p:sldId id="277" r:id="rId8"/>
    <p:sldId id="283" r:id="rId9"/>
    <p:sldId id="282" r:id="rId10"/>
    <p:sldId id="296" r:id="rId11"/>
    <p:sldId id="281" r:id="rId12"/>
    <p:sldId id="288" r:id="rId13"/>
    <p:sldId id="294" r:id="rId14"/>
    <p:sldId id="289" r:id="rId15"/>
    <p:sldId id="297" r:id="rId16"/>
    <p:sldId id="298" r:id="rId17"/>
    <p:sldId id="299" r:id="rId18"/>
    <p:sldId id="300" r:id="rId19"/>
    <p:sldId id="266" r:id="rId20"/>
    <p:sldId id="286" r:id="rId21"/>
    <p:sldId id="287" r:id="rId22"/>
    <p:sldId id="291" r:id="rId23"/>
    <p:sldId id="293" r:id="rId24"/>
    <p:sldId id="290" r:id="rId25"/>
    <p:sldId id="292" r:id="rId26"/>
    <p:sldId id="29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0"/>
    <p:restoredTop sz="94707"/>
  </p:normalViewPr>
  <p:slideViewPr>
    <p:cSldViewPr snapToGrid="0">
      <p:cViewPr varScale="1">
        <p:scale>
          <a:sx n="73" d="100"/>
          <a:sy n="73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03EB8-E68E-44A0-A162-3BB9D2A2B89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57F8E-841E-43EC-860F-5AD9C2A88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2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8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16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3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4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4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0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2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15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3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1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5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012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9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A5DA4-EB6A-42B3-8EA7-306EF70C403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7A643-971F-408C-B875-C8E46408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4C119DA-CF99-F436-2FDF-1F92B3255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332" y="1699406"/>
            <a:ext cx="6814868" cy="2978131"/>
          </a:xfrm>
        </p:spPr>
        <p:txBody>
          <a:bodyPr>
            <a:normAutofit fontScale="85000" lnSpcReduction="10000"/>
          </a:bodyPr>
          <a:lstStyle/>
          <a:p>
            <a: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Правила телефонного обслуживания, приема и передачи информации по факсу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413B38-AEDC-B043-46A5-76B17E6B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Сергиенко Екатерина Геннадьевна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318A8-7EB3-EDFF-3955-D82EB829D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01" y="5281945"/>
            <a:ext cx="6694100" cy="4357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экономических наук, доцент кафедры менеджмента и устойчивого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912550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39D81E-3622-0BAC-D0C0-6F1A347681B1}"/>
              </a:ext>
            </a:extLst>
          </p:cNvPr>
          <p:cNvSpPr txBox="1"/>
          <p:nvPr/>
        </p:nvSpPr>
        <p:spPr>
          <a:xfrm>
            <a:off x="371475" y="2136338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Используйте профессиональный факсимильный аппарат.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правильность номера факса получателя.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Используйте качественную бумагу и чернила.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Оставьте в факсе контактную информацию (номер телефона, адрес).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отправленное сообщение на отсутствие ошибок.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99E67031-2BC5-23A2-EDC0-6DB06DCFC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00" y="2136338"/>
            <a:ext cx="5098525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3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F070091-30C8-C228-D5EE-20AD9D2B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25" y="1838959"/>
            <a:ext cx="5034089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762326-FD5D-7213-0EA1-EDF0CF1E2A7D}"/>
              </a:ext>
            </a:extLst>
          </p:cNvPr>
          <p:cNvSpPr txBox="1"/>
          <p:nvPr/>
        </p:nvSpPr>
        <p:spPr>
          <a:xfrm>
            <a:off x="200025" y="1838959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факсимильных сообщений: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факсимильный аппарат на наличие бумаги и чернил.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Примите факсимильное сообщение.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правильность приема сообщения.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Передайте сообщение соответствующему сотруднику.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факсимильных сообщений: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Введите номер факса получателя.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Убедитесь, что сообщение отправлено правильно.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сообщение на правильность приема.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Сохраните копию отправленного сообщения.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0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F9BDF3-426E-2F05-1B53-99FACA14D5E1}"/>
              </a:ext>
            </a:extLst>
          </p:cNvPr>
          <p:cNvSpPr txBox="1"/>
          <p:nvPr/>
        </p:nvSpPr>
        <p:spPr>
          <a:xfrm>
            <a:off x="400050" y="227483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советы: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Используйте специальные программы для отправки и приема факсимильных сообщений.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Сохраняйте все полученные и отправленные факсимильные сообщения.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Регулярно проверяйте факсимильный аппарат на наличие неисправностей.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1F83F60E-C101-FC27-007E-25B02CE8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914525"/>
            <a:ext cx="5560265" cy="37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0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58C2FA21-D1B2-D94A-2DDD-B03FB8DF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/>
          <a:stretch/>
        </p:blipFill>
        <p:spPr bwMode="auto">
          <a:xfrm>
            <a:off x="1544320" y="1310640"/>
            <a:ext cx="9130030" cy="554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30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4285" y="479425"/>
            <a:ext cx="10515600" cy="506413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90902" y="1328738"/>
            <a:ext cx="11534775" cy="55292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7AC13-AF6C-645D-9292-A15EB6DCAC42}"/>
              </a:ext>
            </a:extLst>
          </p:cNvPr>
          <p:cNvSpPr txBox="1"/>
          <p:nvPr/>
        </p:nvSpPr>
        <p:spPr>
          <a:xfrm>
            <a:off x="409575" y="1328738"/>
            <a:ext cx="11534775" cy="4552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  <a:spcBef>
                <a:spcPts val="1050"/>
              </a:spcBef>
            </a:pP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Документы, передаваемые по сети факсимильной связи</a:t>
            </a:r>
          </a:p>
          <a:p>
            <a:pPr indent="342900"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Факсимильная связь обеспечивает передачу информации с бумажного носителя (тексты, таблицы, графики, рисунки, чертежи, фотографии и т.д.) и прием этой информации в виде копии (факсимиле), часто называемой на практике факсом или телефаксом.</a:t>
            </a:r>
          </a:p>
          <a:p>
            <a:pPr indent="342900" algn="l">
              <a:spcBef>
                <a:spcPts val="1050"/>
              </a:spcBef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Требования к составлению и оформлению сообщений, передаваемых с помощью факсимильной связи, определяются видом отправляемого документа-подлинника (письмо, договор, протокол и т.д.).</a:t>
            </a:r>
          </a:p>
          <a:p>
            <a:pPr indent="342900" algn="l">
              <a:spcBef>
                <a:spcPts val="1050"/>
              </a:spcBef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соответствии с Гражданским </a:t>
            </a:r>
            <a:r>
              <a:rPr lang="ru-RU" b="0" i="0" dirty="0">
                <a:effectLst/>
                <a:latin typeface="Times New Roman" panose="02020603050405020304" pitchFamily="18" charset="0"/>
              </a:rPr>
              <a:t>кодексом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Российской Федерации </a:t>
            </a:r>
            <a:r>
              <a:rPr lang="ru-RU" b="0" i="0" u="sng" dirty="0">
                <a:effectLst/>
                <a:latin typeface="Times New Roman" panose="02020603050405020304" pitchFamily="18" charset="0"/>
              </a:rPr>
              <a:t>(статья 160)</a:t>
            </a:r>
            <a:r>
              <a:rPr lang="ru-RU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использование при совершении сделок факсимильного воспроизведения подписи с помощью механического или иного копирования, электронно-цифровой подписи либо аналога собственноручной подписи допускается в случаях и порядке, предусмотренных законом, иными правовыми актами или соглашениями сторон.</a:t>
            </a:r>
          </a:p>
          <a:p>
            <a:pPr indent="342900" algn="l">
              <a:spcBef>
                <a:spcPts val="1050"/>
              </a:spcBef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Документ (факс), получаемый на выходе факсимильной связи, при соблюдении установленных условий и процедур может обладать юридической силой.</a:t>
            </a:r>
          </a:p>
          <a:p>
            <a:pPr indent="342900" algn="l">
              <a:spcBef>
                <a:spcPts val="1050"/>
              </a:spcBef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Отправляемые по каналам факсимильной связи документы должны быть напечатаны четким, контрастным шрифтом или написаны шариковой ручкой или тушью, контрастными черными, темно-синими чернилами.</a:t>
            </a:r>
          </a:p>
        </p:txBody>
      </p:sp>
    </p:spTree>
    <p:extLst>
      <p:ext uri="{BB962C8B-B14F-4D97-AF65-F5344CB8AC3E}">
        <p14:creationId xmlns:p14="http://schemas.microsoft.com/office/powerpoint/2010/main" val="51917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3AD546D-379E-4445-83AE-3BC793903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443" y="2316529"/>
            <a:ext cx="10679113" cy="2881313"/>
          </a:xfrm>
        </p:spPr>
        <p:txBody>
          <a:bodyPr/>
          <a:lstStyle/>
          <a:p>
            <a:r>
              <a:rPr lang="ru-RU" dirty="0"/>
              <a:t>Современные факсимильные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71057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3AD546D-379E-4445-83AE-3BC793903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027" y="804252"/>
            <a:ext cx="10679113" cy="2881313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Факс-сервер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B761DE-1A56-0C41-8C77-288925C052F1}"/>
              </a:ext>
            </a:extLst>
          </p:cNvPr>
          <p:cNvSpPr/>
          <p:nvPr/>
        </p:nvSpPr>
        <p:spPr>
          <a:xfrm>
            <a:off x="375920" y="2333685"/>
            <a:ext cx="538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Факс-сервер представляет собой компьютер, оборудованный несколькими специальными факсимильными платами (или одной многоканальной картой) и интегрированный с локальной вычислительной сетью (ЛВС). Он обладает многими преимуществами по сравнению с группой из нескольких автономных телефаксов, позволяя обмениваться факсимильными сообщениями с лучшим качеством, большими удобствами и меньшими издержками. Факс-сервер наделяет каждого пользователя ЛВС возможностью передавать и принимать факсимильные сообщения с помощью своего рабочего ПК.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A47587-8A2E-6042-9F3A-B18D1997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27" y="2540844"/>
            <a:ext cx="51054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9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3AD546D-379E-4445-83AE-3BC793903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027" y="804252"/>
            <a:ext cx="10679113" cy="2881313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по запросу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047377-FDBF-D745-9513-0B423D903949}"/>
              </a:ext>
            </a:extLst>
          </p:cNvPr>
          <p:cNvSpPr/>
          <p:nvPr/>
        </p:nvSpPr>
        <p:spPr>
          <a:xfrm>
            <a:off x="339969" y="211641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факс по запросу (ФПЗ) позволяют автоматизировать обработку запросов абонентов с предоставлением им факсимильных сообщений. Как показывает практика, при обработке запросов вручную обычно выполняется следующая последовательность действий. Абонент звонит по номеру, на котором не установлен телефакс, и запрашивает какой-либо документ. Сотруднику нужно найти необходимый документ, дойти до телефакса, установить с абонентом новое соединение (известно, что 75% вызовов не достигают цели с первой попытки -- занято, не отвечает, и т.д.) и отправить документ. Данный процесс обычно отнимает не менее пяти минут рабочего времени, а при передаче многостраничных документов временные затраты увеличиваются еще больше.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2C5690-EF60-7140-87AA-3B6F6962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938" y="2398570"/>
            <a:ext cx="39624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6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3AD546D-379E-4445-83AE-3BC793903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950" y="675755"/>
            <a:ext cx="10679113" cy="2881313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Факс-рассылка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E19952-4A6D-094B-8FD2-9168EF88075B}"/>
              </a:ext>
            </a:extLst>
          </p:cNvPr>
          <p:cNvSpPr/>
          <p:nvPr/>
        </p:nvSpPr>
        <p:spPr>
          <a:xfrm>
            <a:off x="387165" y="247044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Факс-рассылка является популярным приложением КТ в организациях, которым по роду своей деятельности приходится рассылать большие объемы факсимильных сообщений большому числу адресатов. Системы факс-рассылки обычно строятся на базе ПК с помощью многоканальной факсимильной карты, что позволяет одновременно рассылать по разным линиям различные по содержанию документы разным группам адресатов.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DC039-AAC4-6F48-852A-B17C2C31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65" y="2714158"/>
            <a:ext cx="5268548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94B380C-80C8-8DB4-1066-1F6C09F83E6F}"/>
              </a:ext>
            </a:extLst>
          </p:cNvPr>
          <p:cNvSpPr txBox="1"/>
          <p:nvPr/>
        </p:nvSpPr>
        <p:spPr>
          <a:xfrm>
            <a:off x="723900" y="797510"/>
            <a:ext cx="102393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СтройТех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занимается проектированием и строительством жилых комплексов. Компания получила факсимильное сообщение от подрядчика, который занимается поставкой строительных материалов. В сообщении содержится информация о задержке поставки материалов на 2 недели из-за погодных условий.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факсимильном сообщении также указано: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Номер заказа: 12345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Название материала: Кирпич керамический, 1000 штук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Дата поставки: 15 мая 2024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Новая дата поставки: 29 мая 2024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Номер телефона подрядчика: +7 (999) 123-45-67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Подпись и печать подрядчика.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5F19C-D43B-56CF-900F-570C0B186885}"/>
              </a:ext>
            </a:extLst>
          </p:cNvPr>
          <p:cNvSpPr txBox="1"/>
          <p:nvPr/>
        </p:nvSpPr>
        <p:spPr>
          <a:xfrm>
            <a:off x="2957512" y="194265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Кейс-задачи</a:t>
            </a:r>
          </a:p>
        </p:txBody>
      </p:sp>
    </p:spTree>
    <p:extLst>
      <p:ext uri="{BB962C8B-B14F-4D97-AF65-F5344CB8AC3E}">
        <p14:creationId xmlns:p14="http://schemas.microsoft.com/office/powerpoint/2010/main" val="391577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EC7364A-DC61-85EA-BEB9-BA6B78803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телефонного обслуживания</a:t>
            </a:r>
          </a:p>
          <a:p>
            <a:r>
              <a:rPr lang="ru-RU" sz="3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приема и передачи информации по факсу</a:t>
            </a:r>
          </a:p>
          <a:p>
            <a:r>
              <a:rPr lang="ru-RU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факсимильные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637635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CC36224E-E084-02A2-C2EB-AFDBEDE1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1238250"/>
            <a:ext cx="60864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0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3CC299-9917-C2CB-C99E-1543A650B202}"/>
              </a:ext>
            </a:extLst>
          </p:cNvPr>
          <p:cNvSpPr txBox="1"/>
          <p:nvPr/>
        </p:nvSpPr>
        <p:spPr>
          <a:xfrm>
            <a:off x="619125" y="2413338"/>
            <a:ext cx="112490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"Мебель-Дизайн" занимается производством мебели на заказ. Клиент заказал шкаф-купе с доставкой на 15 марта 2024 года. В назначенный день клиент позвонил и сообщил, что его факс не работал, и он не смог отправить подтверждение заказа с окончательными размерами шкафа. Он попросил отправить факсимильное сообщение с подтверждением сроков доставки.</a:t>
            </a:r>
          </a:p>
        </p:txBody>
      </p:sp>
    </p:spTree>
    <p:extLst>
      <p:ext uri="{BB962C8B-B14F-4D97-AF65-F5344CB8AC3E}">
        <p14:creationId xmlns:p14="http://schemas.microsoft.com/office/powerpoint/2010/main" val="332613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301E5B-C88E-755F-9836-1AF1B9C3D4C1}"/>
              </a:ext>
            </a:extLst>
          </p:cNvPr>
          <p:cNvSpPr txBox="1"/>
          <p:nvPr/>
        </p:nvSpPr>
        <p:spPr>
          <a:xfrm>
            <a:off x="1566862" y="1442561"/>
            <a:ext cx="926782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ТехноСервис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занимается ремонтом бытовой техники. Клиент позвонил в компанию и сообщил, что его стиральная машина перестала работать. Он хочет узнать, сколько будет стоить ремонт и когда мастер сможет приехать.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Проанализируйте диалог оператора с клиентом: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Какие правила телефонного обслуживания оператор выполнил правильно?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Какие правила оператор нарушил?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Какие ошибки в общении с клиентом допустил оператор?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Опишите, как следует построить диалог с клиентом в данной ситуации, используя правила телефонного обслуживания.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Какие дополнительные вопросы следует задать клиенту для более точного определения причины неисправности стиральной машины и оценки стоимости ремонта?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EEFE6D-36B9-FF1B-FBF7-09E04E29880C}"/>
              </a:ext>
            </a:extLst>
          </p:cNvPr>
          <p:cNvSpPr txBox="1"/>
          <p:nvPr/>
        </p:nvSpPr>
        <p:spPr>
          <a:xfrm>
            <a:off x="1190625" y="2596785"/>
            <a:ext cx="9963150" cy="135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 Какие факторы могут влиять на стоимость ремонта бытовой техники?</a:t>
            </a:r>
            <a:endParaRPr lang="ru-RU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 Какие меры можно предпринять, чтобы улучшить качество телефонного обслуживания в компании "</a:t>
            </a:r>
            <a:r>
              <a:rPr lang="ru-RU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ТехноСервис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"?</a:t>
            </a:r>
            <a:endParaRPr lang="ru-RU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96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5543B0-A268-0C09-5F95-B3840C5C8CD7}"/>
              </a:ext>
            </a:extLst>
          </p:cNvPr>
          <p:cNvSpPr txBox="1"/>
          <p:nvPr/>
        </p:nvSpPr>
        <p:spPr>
          <a:xfrm>
            <a:off x="904875" y="1709797"/>
            <a:ext cx="107251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"Домашний уют" занимается доставкой мебели. Клиент позвонил в компанию и сообщил, что заказанный им диван должен быть доставлен в понедельник, но ему необходимо перенести доставку на среду.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Проанализируйте диалог оператора с клиентом: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Какие правила телефонного обслуживания оператор выполнил правильно?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Какие правила оператор нарушил?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Какие ошибки в общении с клиентом допустил оператор?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Опишите, как следует построить диалог с клиентом в данной ситуации, используя правила телефонного обслуживания.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Какие дополнительные вопросы следует задать клиенту для уточнения информации о доставке?</a:t>
            </a:r>
          </a:p>
        </p:txBody>
      </p:sp>
    </p:spTree>
    <p:extLst>
      <p:ext uri="{BB962C8B-B14F-4D97-AF65-F5344CB8AC3E}">
        <p14:creationId xmlns:p14="http://schemas.microsoft.com/office/powerpoint/2010/main" val="327401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EEE68E-D8BD-3BC9-1EFB-F51A2C80C1A6}"/>
              </a:ext>
            </a:extLst>
          </p:cNvPr>
          <p:cNvSpPr txBox="1"/>
          <p:nvPr/>
        </p:nvSpPr>
        <p:spPr>
          <a:xfrm>
            <a:off x="1276350" y="2752084"/>
            <a:ext cx="10334625" cy="135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 Какие риски могут возникнуть при переносе доставки мебели?</a:t>
            </a:r>
            <a:endParaRPr lang="ru-RU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 Какие меры можно предпринять, чтобы улучшить качество телефонного обслуживания в компании "Домашний уют"?</a:t>
            </a:r>
            <a:endParaRPr lang="ru-RU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51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26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телефонного обслуживания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79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310" y="2217605"/>
            <a:ext cx="59484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Будьте вежливы и приветливы.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Говорите четко и ясно.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Используйте профессиональный тон.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Избегайте использования сленга и жаргона.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 прерывайте собеседника.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Будьте терпеливы, особенно если собеседник плохо слышит или не понимает.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Записывайте всю необходимую информацию.</a:t>
            </a:r>
          </a:p>
        </p:txBody>
      </p:sp>
      <p:pic>
        <p:nvPicPr>
          <p:cNvPr id="1026" name="Picture 2" descr="Телефонный этикет">
            <a:extLst>
              <a:ext uri="{FF2B5EF4-FFF2-40B4-BE49-F238E27FC236}">
                <a16:creationId xmlns:a16="http://schemas.microsoft.com/office/drawing/2014/main" id="{1DC00167-1C64-0482-728D-2A53CFB7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628775"/>
            <a:ext cx="3086100" cy="43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369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098D63-BB20-030D-47E8-2F5F22EE65DF}"/>
              </a:ext>
            </a:extLst>
          </p:cNvPr>
          <p:cNvSpPr txBox="1"/>
          <p:nvPr/>
        </p:nvSpPr>
        <p:spPr>
          <a:xfrm>
            <a:off x="514350" y="1859339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телефонного звонка: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Снимите трубку после 2-3 гудков.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Представьте себя и компанию (например, "Здравствуйте, компания 'Название', [Ваше имя] слушает").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Выясните, кто звонит и какая у него цель звонка.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Запишите всю необходимую информацию (имя, номер телефона, суть обращения).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Если вы не можете ответить на вопрос, перенаправьте звонок соответствующему сотруднику или попросите оставить сообщение.</a:t>
            </a:r>
          </a:p>
        </p:txBody>
      </p:sp>
      <p:pic>
        <p:nvPicPr>
          <p:cNvPr id="2050" name="Picture 2" descr="Правила ведения телефонных переговоров - Журнал АКППро">
            <a:extLst>
              <a:ext uri="{FF2B5EF4-FFF2-40B4-BE49-F238E27FC236}">
                <a16:creationId xmlns:a16="http://schemas.microsoft.com/office/drawing/2014/main" id="{0F9A01E8-9CEA-058F-DD40-52969426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533" y="1714500"/>
            <a:ext cx="3506117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5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2EB70F-D2FC-B9A7-F120-6390F709C96C}"/>
              </a:ext>
            </a:extLst>
          </p:cNvPr>
          <p:cNvSpPr txBox="1"/>
          <p:nvPr/>
        </p:nvSpPr>
        <p:spPr>
          <a:xfrm>
            <a:off x="276225" y="1203547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звонка: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Предупредите собеседника о том, что вы будете переводить звонок.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Назовите имя сотрудника, которому вы будете переводить звонок.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Убедитесь, что сотрудник готов к приему звонка.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заявок: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Запишите все необходимые данные для оформления заявки (имя, номер телефона, суть обращения, дополнительная информация).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Передайте заявку соответствующему сотруднику для обработки.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Сообщите звонившему о получении заявки и о сроках ее обработки.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3 правила ведения телефонных переговоров с потенциальным клиентом |  Телефония для бизнеса Телфин | Дзен">
            <a:extLst>
              <a:ext uri="{FF2B5EF4-FFF2-40B4-BE49-F238E27FC236}">
                <a16:creationId xmlns:a16="http://schemas.microsoft.com/office/drawing/2014/main" id="{A725D9EE-4532-1FE4-9685-F4D75E3E8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2270470"/>
            <a:ext cx="4381500" cy="29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1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38150" y="1988343"/>
            <a:ext cx="5838825" cy="2881313"/>
          </a:xfrm>
        </p:spPr>
        <p:txBody>
          <a:bodyPr>
            <a:normAutofit/>
          </a:bodyPr>
          <a:lstStyle/>
          <a:p>
            <a:pPr algn="l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звонка:</a:t>
            </a:r>
          </a:p>
          <a:p>
            <a:pPr algn="l"/>
            <a:endParaRPr lang="ru-RU" sz="2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Попрощайтесь с собеседником.</a:t>
            </a:r>
          </a:p>
          <a:p>
            <a:pPr algn="l"/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Убедитесь, что вы ответили на все его вопросы.</a:t>
            </a:r>
          </a:p>
          <a:p>
            <a:pPr algn="l"/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Запишите результат разговора.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7668B741-391B-0F54-E6BF-BE8E2CD0D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1988343"/>
            <a:ext cx="26225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9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B9C35-241B-7104-AB03-865721CDB894}"/>
              </a:ext>
            </a:extLst>
          </p:cNvPr>
          <p:cNvSpPr txBox="1"/>
          <p:nvPr/>
        </p:nvSpPr>
        <p:spPr>
          <a:xfrm>
            <a:off x="323850" y="2737366"/>
            <a:ext cx="114680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приема и передачи информации по факсу</a:t>
            </a:r>
          </a:p>
        </p:txBody>
      </p:sp>
    </p:spTree>
    <p:extLst>
      <p:ext uri="{BB962C8B-B14F-4D97-AF65-F5344CB8AC3E}">
        <p14:creationId xmlns:p14="http://schemas.microsoft.com/office/powerpoint/2010/main" val="271509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7FE170-970E-6C49-B3A4-B297ACDDD18A}"/>
              </a:ext>
            </a:extLst>
          </p:cNvPr>
          <p:cNvSpPr/>
          <p:nvPr/>
        </p:nvSpPr>
        <p:spPr>
          <a:xfrm>
            <a:off x="5140569" y="201542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Факсимильный аппарат,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фототелеграфный аппарат, комплекс механических, светооптических и электронных устройств, предназначенный для передачи изображений неподвижных плоских объектов (оригиналов) по электрическим каналам связи или для приёма таких изображений (с воспроизведением объекта передачи в виде его копии - факсимиле). Факсимильные аппараты подразделяются на передающие, приёмные и приёмо-передающие.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2B09BC-95DA-4F4A-9EF8-5D5D9E96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2" y="1921825"/>
            <a:ext cx="4358054" cy="326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5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1303</Words>
  <Application>Microsoft Macintosh PowerPoint</Application>
  <PresentationFormat>Широкоэкранный</PresentationFormat>
  <Paragraphs>117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Microsoft Office User</cp:lastModifiedBy>
  <cp:revision>36</cp:revision>
  <dcterms:created xsi:type="dcterms:W3CDTF">2023-06-07T19:50:59Z</dcterms:created>
  <dcterms:modified xsi:type="dcterms:W3CDTF">2024-11-14T17:24:18Z</dcterms:modified>
</cp:coreProperties>
</file>