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32" r:id="rId5"/>
    <p:sldMasterId id="2147483806" r:id="rId6"/>
    <p:sldMasterId id="2147483823" r:id="rId7"/>
    <p:sldMasterId id="2147483841" r:id="rId8"/>
    <p:sldMasterId id="2147483859" r:id="rId9"/>
    <p:sldMasterId id="2147483876" r:id="rId10"/>
  </p:sldMasterIdLst>
  <p:notesMasterIdLst>
    <p:notesMasterId r:id="rId30"/>
  </p:notesMasterIdLst>
  <p:handoutMasterIdLst>
    <p:handoutMasterId r:id="rId31"/>
  </p:handoutMasterIdLst>
  <p:sldIdLst>
    <p:sldId id="280" r:id="rId11"/>
    <p:sldId id="328" r:id="rId12"/>
    <p:sldId id="330" r:id="rId13"/>
    <p:sldId id="339" r:id="rId14"/>
    <p:sldId id="260" r:id="rId15"/>
    <p:sldId id="316" r:id="rId16"/>
    <p:sldId id="301" r:id="rId17"/>
    <p:sldId id="313" r:id="rId18"/>
    <p:sldId id="333" r:id="rId19"/>
    <p:sldId id="337" r:id="rId20"/>
    <p:sldId id="307" r:id="rId21"/>
    <p:sldId id="312" r:id="rId22"/>
    <p:sldId id="338" r:id="rId23"/>
    <p:sldId id="285" r:id="rId24"/>
    <p:sldId id="292" r:id="rId25"/>
    <p:sldId id="278" r:id="rId26"/>
    <p:sldId id="273" r:id="rId27"/>
    <p:sldId id="302" r:id="rId28"/>
    <p:sldId id="28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0B5"/>
    <a:srgbClr val="FCC133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11"/>
  </p:normalViewPr>
  <p:slideViewPr>
    <p:cSldViewPr snapToGrid="0">
      <p:cViewPr varScale="1">
        <p:scale>
          <a:sx n="78" d="100"/>
          <a:sy n="78" d="100"/>
        </p:scale>
        <p:origin x="100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6550B-0FA2-4AC9-B00D-372082D0ABC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20A5C-B688-4F07-8835-496DA66F33C8}">
      <dgm:prSet phldrT="[Текст]" custT="1"/>
      <dgm:spPr/>
      <dgm:t>
        <a:bodyPr vert="vert"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ТОВАРЫ, ТРАНСПОРТНЫЕ СРЕДСТВА МЕЖДУНАРОДНОЙ ПЕРЕВОЗКИ</a:t>
          </a:r>
        </a:p>
      </dgm:t>
    </dgm:pt>
    <dgm:pt modelId="{97B9E2D4-05F5-4B6A-9C49-F49DB5EFB5AE}" type="parTrans" cxnId="{57A2DAD4-8DBA-4D5F-B123-8B0BC9DF21BF}">
      <dgm:prSet/>
      <dgm:spPr/>
      <dgm:t>
        <a:bodyPr/>
        <a:lstStyle/>
        <a:p>
          <a:endParaRPr lang="ru-RU"/>
        </a:p>
      </dgm:t>
    </dgm:pt>
    <dgm:pt modelId="{F2C7B4AE-C572-4DB9-92C3-582FD177E9D6}" type="sibTrans" cxnId="{57A2DAD4-8DBA-4D5F-B123-8B0BC9DF21BF}">
      <dgm:prSet/>
      <dgm:spPr/>
      <dgm:t>
        <a:bodyPr/>
        <a:lstStyle/>
        <a:p>
          <a:endParaRPr lang="ru-RU"/>
        </a:p>
      </dgm:t>
    </dgm:pt>
    <dgm:pt modelId="{3A5FE195-97DB-4867-83FF-A31F0A40D81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 defTabSz="1244600">
            <a:lnSpc>
              <a:spcPct val="100000"/>
            </a:lnSpc>
            <a:spcAft>
              <a:spcPts val="0"/>
            </a:spcAft>
          </a:pPr>
          <a:endParaRPr lang="ru-RU" sz="600" dirty="0">
            <a:solidFill>
              <a:srgbClr val="002060"/>
            </a:solidFill>
          </a:endParaRPr>
        </a:p>
        <a:p>
          <a:pPr algn="just" defTabSz="1244600">
            <a:lnSpc>
              <a:spcPct val="100000"/>
            </a:lnSpc>
            <a:spcAft>
              <a:spcPts val="0"/>
            </a:spcAft>
          </a:pPr>
          <a:endParaRPr lang="ru-RU" sz="600" dirty="0">
            <a:solidFill>
              <a:srgbClr val="002060"/>
            </a:solidFill>
          </a:endParaRPr>
        </a:p>
        <a:p>
          <a:pPr algn="just" defTabSz="1244600">
            <a:lnSpc>
              <a:spcPct val="100000"/>
            </a:lnSpc>
            <a:spcAft>
              <a:spcPts val="0"/>
            </a:spcAft>
          </a:pPr>
          <a:endParaRPr lang="ru-RU" sz="600" dirty="0">
            <a:solidFill>
              <a:srgbClr val="002060"/>
            </a:solidFill>
          </a:endParaRPr>
        </a:p>
        <a:p>
          <a:pPr algn="just" defTabSz="1244600">
            <a:lnSpc>
              <a:spcPct val="100000"/>
            </a:lnSpc>
            <a:spcAft>
              <a:spcPts val="0"/>
            </a:spcAft>
          </a:pPr>
          <a:endParaRPr lang="ru-RU" sz="600" dirty="0">
            <a:solidFill>
              <a:srgbClr val="002060"/>
            </a:solidFill>
          </a:endParaRPr>
        </a:p>
        <a:p>
          <a:pPr algn="just" defTabSz="1244600">
            <a:lnSpc>
              <a:spcPct val="100000"/>
            </a:lnSpc>
            <a:spcAft>
              <a:spcPts val="0"/>
            </a:spcAft>
          </a:pPr>
          <a:endParaRPr lang="ru-RU" sz="600" dirty="0">
            <a:solidFill>
              <a:srgbClr val="002060"/>
            </a:solidFill>
          </a:endParaRPr>
        </a:p>
        <a:p>
          <a:pPr algn="just" defTabSz="1244600">
            <a:lnSpc>
              <a:spcPct val="100000"/>
            </a:lnSpc>
            <a:spcAft>
              <a:spcPts val="0"/>
            </a:spcAft>
          </a:pPr>
          <a:endParaRPr lang="ru-RU" sz="600" dirty="0">
            <a:solidFill>
              <a:srgbClr val="002060"/>
            </a:solidFill>
          </a:endParaRPr>
        </a:p>
        <a:p>
          <a:pPr algn="just" defTabSz="1244600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</a:p>
        <a:p>
          <a:pPr marL="185738" indent="0" algn="just" defTabSz="1244600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Лица, перемещающие через таможенную      границу Союза товары:</a:t>
          </a:r>
        </a:p>
        <a:p>
          <a:pPr algn="just" defTabSz="1244600"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перевозчики;</a:t>
          </a:r>
        </a:p>
        <a:p>
          <a:pPr algn="just" defTabSz="1244600"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участники ВЭД (декларанты);</a:t>
          </a:r>
        </a:p>
        <a:p>
          <a:pPr algn="just" defTabSz="1244600"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физические лица (декларанты);</a:t>
          </a:r>
          <a:endParaRPr lang="ru-RU" sz="2400" dirty="0">
            <a:solidFill>
              <a:schemeClr val="tx1"/>
            </a:solidFill>
          </a:endParaRPr>
        </a:p>
      </dgm:t>
    </dgm:pt>
    <dgm:pt modelId="{846FD4BC-7AAE-412C-866B-0CD4B599A2C2}" type="parTrans" cxnId="{5AE7D420-C6A2-4E42-9020-AD798400D4E0}">
      <dgm:prSet/>
      <dgm:spPr/>
      <dgm:t>
        <a:bodyPr/>
        <a:lstStyle/>
        <a:p>
          <a:endParaRPr lang="ru-RU"/>
        </a:p>
      </dgm:t>
    </dgm:pt>
    <dgm:pt modelId="{59862C5B-E97D-4B57-A59E-B368115C5E78}" type="sibTrans" cxnId="{5AE7D420-C6A2-4E42-9020-AD798400D4E0}">
      <dgm:prSet/>
      <dgm:spPr/>
      <dgm:t>
        <a:bodyPr/>
        <a:lstStyle/>
        <a:p>
          <a:endParaRPr lang="ru-RU"/>
        </a:p>
      </dgm:t>
    </dgm:pt>
    <dgm:pt modelId="{655522A5-2880-48ED-ACB0-E4C81B4E04E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indent="0" defTabSz="268288">
            <a:lnSpc>
              <a:spcPct val="90000"/>
            </a:lnSpc>
            <a:spcAft>
              <a:spcPct val="35000"/>
            </a:spcAft>
          </a:pP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defTabSz="268288">
            <a:lnSpc>
              <a:spcPct val="90000"/>
            </a:lnSpc>
            <a:spcAft>
              <a:spcPct val="35000"/>
            </a:spcAft>
          </a:pP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defTabSz="268288"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Должностные</a:t>
          </a:r>
        </a:p>
        <a:p>
          <a:pPr marL="0" indent="0" defTabSz="268288"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лица таможенных органов</a:t>
          </a:r>
        </a:p>
        <a:p>
          <a:pPr marL="0" indent="0" defTabSz="268288">
            <a:lnSpc>
              <a:spcPct val="90000"/>
            </a:lnSpc>
            <a:spcAft>
              <a:spcPct val="35000"/>
            </a:spcAft>
          </a:pP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defTabSz="268288">
            <a:lnSpc>
              <a:spcPct val="90000"/>
            </a:lnSpc>
            <a:spcAft>
              <a:spcPct val="35000"/>
            </a:spcAft>
          </a:pP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defTabSz="268288">
            <a:lnSpc>
              <a:spcPct val="90000"/>
            </a:lnSpc>
            <a:spcAft>
              <a:spcPct val="35000"/>
            </a:spcAft>
          </a:pP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1200150">
            <a:lnSpc>
              <a:spcPct val="90000"/>
            </a:lnSpc>
            <a:spcAft>
              <a:spcPct val="35000"/>
            </a:spcAft>
          </a:pPr>
          <a:endParaRPr lang="ru-RU" sz="3500" dirty="0"/>
        </a:p>
      </dgm:t>
    </dgm:pt>
    <dgm:pt modelId="{9D076B73-25F5-4F5D-AC89-BF6372623A05}" type="parTrans" cxnId="{F0CB4FFD-429B-4B83-83E2-66B123E29DFC}">
      <dgm:prSet/>
      <dgm:spPr/>
      <dgm:t>
        <a:bodyPr/>
        <a:lstStyle/>
        <a:p>
          <a:endParaRPr lang="ru-RU"/>
        </a:p>
      </dgm:t>
    </dgm:pt>
    <dgm:pt modelId="{BC4F4047-3B13-4CE1-BE07-4B1B62EC93FD}" type="sibTrans" cxnId="{F0CB4FFD-429B-4B83-83E2-66B123E29DFC}">
      <dgm:prSet/>
      <dgm:spPr/>
      <dgm:t>
        <a:bodyPr/>
        <a:lstStyle/>
        <a:p>
          <a:endParaRPr lang="ru-RU"/>
        </a:p>
      </dgm:t>
    </dgm:pt>
    <dgm:pt modelId="{C31B15F1-5083-44B5-8FD7-3C850675401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</a:p>
        <a:p>
          <a:pPr marL="0" indent="85725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Лица, осуществляющие деятельность</a:t>
          </a:r>
        </a:p>
        <a:p>
          <a:pPr marL="0" indent="85725" algn="just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сфере таможенного дела (услуги):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таможенные представители;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таможенные перевозчики;</a:t>
          </a:r>
        </a:p>
        <a:p>
          <a:pPr marL="185738" indent="-185738" algn="just">
            <a:lnSpc>
              <a:spcPct val="100000"/>
            </a:lnSpc>
            <a:spcAft>
              <a:spcPts val="0"/>
            </a:spcAft>
          </a:pP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владельцы складов временного хранения;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владельцы таможенных складов;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владельцы магазинов беспошлинной 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торговли;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</a:t>
          </a:r>
          <a:r>
            <a:rPr lang="ru-RU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операторы электронной торговли</a:t>
          </a:r>
        </a:p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700" dirty="0"/>
        </a:p>
      </dgm:t>
    </dgm:pt>
    <dgm:pt modelId="{E61E0443-13E8-487B-9B50-8A6927C6D1C9}" type="parTrans" cxnId="{8B88B212-0F85-40E0-B05E-F8DD57CEF4DC}">
      <dgm:prSet/>
      <dgm:spPr/>
      <dgm:t>
        <a:bodyPr/>
        <a:lstStyle/>
        <a:p>
          <a:endParaRPr lang="ru-RU"/>
        </a:p>
      </dgm:t>
    </dgm:pt>
    <dgm:pt modelId="{F290D5FD-79DD-423B-B43B-E0DCE4D0B36D}" type="sibTrans" cxnId="{8B88B212-0F85-40E0-B05E-F8DD57CEF4DC}">
      <dgm:prSet/>
      <dgm:spPr/>
      <dgm:t>
        <a:bodyPr/>
        <a:lstStyle/>
        <a:p>
          <a:endParaRPr lang="ru-RU"/>
        </a:p>
      </dgm:t>
    </dgm:pt>
    <dgm:pt modelId="{4F46FB20-644B-4BF5-97EC-2A8995209E21}">
      <dgm:prSet/>
      <dgm:spPr/>
      <dgm:t>
        <a:bodyPr/>
        <a:lstStyle/>
        <a:p>
          <a:endParaRPr lang="ru-RU" dirty="0"/>
        </a:p>
      </dgm:t>
    </dgm:pt>
    <dgm:pt modelId="{9D247674-2139-419C-AA3E-94E157AE762E}" type="parTrans" cxnId="{FC2358D7-BF9D-450C-9D2E-AE92854C3462}">
      <dgm:prSet/>
      <dgm:spPr/>
      <dgm:t>
        <a:bodyPr/>
        <a:lstStyle/>
        <a:p>
          <a:endParaRPr lang="ru-RU"/>
        </a:p>
      </dgm:t>
    </dgm:pt>
    <dgm:pt modelId="{47D5A135-D8C7-4F9C-A8E6-5317E2261CE5}" type="sibTrans" cxnId="{FC2358D7-BF9D-450C-9D2E-AE92854C3462}">
      <dgm:prSet/>
      <dgm:spPr/>
      <dgm:t>
        <a:bodyPr/>
        <a:lstStyle/>
        <a:p>
          <a:endParaRPr lang="ru-RU"/>
        </a:p>
      </dgm:t>
    </dgm:pt>
    <dgm:pt modelId="{A1A701E4-8BE3-4050-880C-E644BFAFEC45}">
      <dgm:prSet/>
      <dgm:spPr/>
      <dgm:t>
        <a:bodyPr/>
        <a:lstStyle/>
        <a:p>
          <a:endParaRPr lang="ru-RU"/>
        </a:p>
      </dgm:t>
    </dgm:pt>
    <dgm:pt modelId="{4BCF3CAF-23BE-4722-88FC-C83D84B32F33}" type="parTrans" cxnId="{784EA1F6-2F22-4132-8653-E0A7D7F04B6E}">
      <dgm:prSet/>
      <dgm:spPr/>
      <dgm:t>
        <a:bodyPr/>
        <a:lstStyle/>
        <a:p>
          <a:endParaRPr lang="ru-RU"/>
        </a:p>
      </dgm:t>
    </dgm:pt>
    <dgm:pt modelId="{A2DF3F0C-7E16-4DBC-95DC-004C52DF7FAA}" type="sibTrans" cxnId="{784EA1F6-2F22-4132-8653-E0A7D7F04B6E}">
      <dgm:prSet/>
      <dgm:spPr/>
      <dgm:t>
        <a:bodyPr/>
        <a:lstStyle/>
        <a:p>
          <a:endParaRPr lang="ru-RU"/>
        </a:p>
      </dgm:t>
    </dgm:pt>
    <dgm:pt modelId="{4B3E8273-EC8D-4081-92AD-D2ED96FE8D5D}">
      <dgm:prSet/>
      <dgm:spPr/>
      <dgm:t>
        <a:bodyPr/>
        <a:lstStyle/>
        <a:p>
          <a:endParaRPr lang="ru-RU"/>
        </a:p>
      </dgm:t>
    </dgm:pt>
    <dgm:pt modelId="{750E7A07-52FE-4966-A762-E88185D0DAC0}" type="parTrans" cxnId="{F1F0995C-9566-4324-B92E-ED87594C48D4}">
      <dgm:prSet/>
      <dgm:spPr/>
      <dgm:t>
        <a:bodyPr/>
        <a:lstStyle/>
        <a:p>
          <a:endParaRPr lang="ru-RU"/>
        </a:p>
      </dgm:t>
    </dgm:pt>
    <dgm:pt modelId="{344D0412-4487-442F-A366-7C21314E2C01}" type="sibTrans" cxnId="{F1F0995C-9566-4324-B92E-ED87594C48D4}">
      <dgm:prSet/>
      <dgm:spPr/>
      <dgm:t>
        <a:bodyPr/>
        <a:lstStyle/>
        <a:p>
          <a:endParaRPr lang="ru-RU"/>
        </a:p>
      </dgm:t>
    </dgm:pt>
    <dgm:pt modelId="{5CA2CA4E-9287-4135-8BD0-A199BF1830CD}">
      <dgm:prSet/>
      <dgm:spPr/>
      <dgm:t>
        <a:bodyPr/>
        <a:lstStyle/>
        <a:p>
          <a:endParaRPr lang="ru-RU"/>
        </a:p>
      </dgm:t>
    </dgm:pt>
    <dgm:pt modelId="{853CE109-49A4-48AE-B3BD-E4C66313C594}" type="parTrans" cxnId="{F51269D8-3FA9-4929-9CEF-2261745AF7D9}">
      <dgm:prSet/>
      <dgm:spPr/>
      <dgm:t>
        <a:bodyPr/>
        <a:lstStyle/>
        <a:p>
          <a:endParaRPr lang="ru-RU"/>
        </a:p>
      </dgm:t>
    </dgm:pt>
    <dgm:pt modelId="{4253A6D5-5AC9-43A5-9E41-80227B3C1060}" type="sibTrans" cxnId="{F51269D8-3FA9-4929-9CEF-2261745AF7D9}">
      <dgm:prSet/>
      <dgm:spPr/>
      <dgm:t>
        <a:bodyPr/>
        <a:lstStyle/>
        <a:p>
          <a:endParaRPr lang="ru-RU"/>
        </a:p>
      </dgm:t>
    </dgm:pt>
    <dgm:pt modelId="{5163C906-C67E-41F3-9C51-CFD01386E25E}">
      <dgm:prSet/>
      <dgm:spPr/>
      <dgm:t>
        <a:bodyPr/>
        <a:lstStyle/>
        <a:p>
          <a:endParaRPr lang="ru-RU"/>
        </a:p>
      </dgm:t>
    </dgm:pt>
    <dgm:pt modelId="{52C41D4D-4CC0-4751-80EA-B20F6F91CBBF}" type="parTrans" cxnId="{88BFFA43-70FB-476F-B429-04BECD78F579}">
      <dgm:prSet/>
      <dgm:spPr/>
      <dgm:t>
        <a:bodyPr/>
        <a:lstStyle/>
        <a:p>
          <a:endParaRPr lang="ru-RU"/>
        </a:p>
      </dgm:t>
    </dgm:pt>
    <dgm:pt modelId="{BC86086A-B490-4A67-9821-FDC3524E085F}" type="sibTrans" cxnId="{88BFFA43-70FB-476F-B429-04BECD78F579}">
      <dgm:prSet/>
      <dgm:spPr/>
      <dgm:t>
        <a:bodyPr/>
        <a:lstStyle/>
        <a:p>
          <a:endParaRPr lang="ru-RU"/>
        </a:p>
      </dgm:t>
    </dgm:pt>
    <dgm:pt modelId="{F635BF2D-E1AA-4E64-B3D5-C8F1E3E329FA}">
      <dgm:prSet/>
      <dgm:spPr/>
      <dgm:t>
        <a:bodyPr/>
        <a:lstStyle/>
        <a:p>
          <a:endParaRPr lang="ru-RU"/>
        </a:p>
      </dgm:t>
    </dgm:pt>
    <dgm:pt modelId="{CAEAEE7D-5A02-493E-BA8C-484AD0DE7EB4}" type="parTrans" cxnId="{B0BE5481-5A34-4BA0-BF5B-229189641096}">
      <dgm:prSet/>
      <dgm:spPr/>
      <dgm:t>
        <a:bodyPr/>
        <a:lstStyle/>
        <a:p>
          <a:endParaRPr lang="ru-RU"/>
        </a:p>
      </dgm:t>
    </dgm:pt>
    <dgm:pt modelId="{F48BA713-49C3-4684-AA02-134B397002D2}" type="sibTrans" cxnId="{B0BE5481-5A34-4BA0-BF5B-229189641096}">
      <dgm:prSet/>
      <dgm:spPr/>
      <dgm:t>
        <a:bodyPr/>
        <a:lstStyle/>
        <a:p>
          <a:endParaRPr lang="ru-RU"/>
        </a:p>
      </dgm:t>
    </dgm:pt>
    <dgm:pt modelId="{ADD6C81C-FC34-4F98-996A-1F6ADD88706D}">
      <dgm:prSet/>
      <dgm:spPr/>
      <dgm:t>
        <a:bodyPr/>
        <a:lstStyle/>
        <a:p>
          <a:endParaRPr lang="ru-RU"/>
        </a:p>
      </dgm:t>
    </dgm:pt>
    <dgm:pt modelId="{F2033B06-37F9-4FEB-BA76-B7DAC4D91770}" type="parTrans" cxnId="{AF4235D6-3323-4A45-A28C-8860501C5F34}">
      <dgm:prSet/>
      <dgm:spPr/>
      <dgm:t>
        <a:bodyPr/>
        <a:lstStyle/>
        <a:p>
          <a:endParaRPr lang="ru-RU"/>
        </a:p>
      </dgm:t>
    </dgm:pt>
    <dgm:pt modelId="{807D61DB-96DB-49F2-8CD8-E74B5E9F572A}" type="sibTrans" cxnId="{AF4235D6-3323-4A45-A28C-8860501C5F34}">
      <dgm:prSet/>
      <dgm:spPr/>
      <dgm:t>
        <a:bodyPr/>
        <a:lstStyle/>
        <a:p>
          <a:endParaRPr lang="ru-RU"/>
        </a:p>
      </dgm:t>
    </dgm:pt>
    <dgm:pt modelId="{05689FDD-F441-422E-BD6E-EF26E9754B44}">
      <dgm:prSet/>
      <dgm:spPr/>
      <dgm:t>
        <a:bodyPr/>
        <a:lstStyle/>
        <a:p>
          <a:endParaRPr lang="ru-RU"/>
        </a:p>
      </dgm:t>
    </dgm:pt>
    <dgm:pt modelId="{9A018A8E-FEDD-4E9F-BCA4-1DAFB58F5ACA}" type="parTrans" cxnId="{25444BC0-BDF7-4A4F-B639-F37AAE760155}">
      <dgm:prSet/>
      <dgm:spPr/>
      <dgm:t>
        <a:bodyPr/>
        <a:lstStyle/>
        <a:p>
          <a:endParaRPr lang="ru-RU"/>
        </a:p>
      </dgm:t>
    </dgm:pt>
    <dgm:pt modelId="{EF32628B-6AB1-475F-B505-1C9FAA1F64E8}" type="sibTrans" cxnId="{25444BC0-BDF7-4A4F-B639-F37AAE760155}">
      <dgm:prSet/>
      <dgm:spPr/>
      <dgm:t>
        <a:bodyPr/>
        <a:lstStyle/>
        <a:p>
          <a:endParaRPr lang="ru-RU"/>
        </a:p>
      </dgm:t>
    </dgm:pt>
    <dgm:pt modelId="{94C1812A-385D-4356-AEBE-93CB4EB80C06}">
      <dgm:prSet/>
      <dgm:spPr/>
      <dgm:t>
        <a:bodyPr/>
        <a:lstStyle/>
        <a:p>
          <a:endParaRPr lang="ru-RU"/>
        </a:p>
      </dgm:t>
    </dgm:pt>
    <dgm:pt modelId="{79D9784D-1978-457D-B43C-2C1579663363}" type="parTrans" cxnId="{77F8F39C-37A6-4875-9149-75C07B788938}">
      <dgm:prSet/>
      <dgm:spPr/>
      <dgm:t>
        <a:bodyPr/>
        <a:lstStyle/>
        <a:p>
          <a:endParaRPr lang="ru-RU"/>
        </a:p>
      </dgm:t>
    </dgm:pt>
    <dgm:pt modelId="{CF933E97-797C-4061-BA89-EBE7EA66DF2D}" type="sibTrans" cxnId="{77F8F39C-37A6-4875-9149-75C07B788938}">
      <dgm:prSet/>
      <dgm:spPr/>
      <dgm:t>
        <a:bodyPr/>
        <a:lstStyle/>
        <a:p>
          <a:endParaRPr lang="ru-RU"/>
        </a:p>
      </dgm:t>
    </dgm:pt>
    <dgm:pt modelId="{0CC94D2B-CC9D-40B7-9408-2F88CCFC5765}">
      <dgm:prSet custT="1"/>
      <dgm:spPr/>
      <dgm:t>
        <a:bodyPr/>
        <a:lstStyle/>
        <a:p>
          <a:endParaRPr lang="ru-RU"/>
        </a:p>
      </dgm:t>
    </dgm:pt>
    <dgm:pt modelId="{2360C136-55A9-4D31-A894-F71C35EC35E1}" type="parTrans" cxnId="{1C0D9788-250D-45C7-B45B-F2F519010CA1}">
      <dgm:prSet/>
      <dgm:spPr/>
      <dgm:t>
        <a:bodyPr/>
        <a:lstStyle/>
        <a:p>
          <a:endParaRPr lang="ru-RU"/>
        </a:p>
      </dgm:t>
    </dgm:pt>
    <dgm:pt modelId="{1EFC52EC-80D4-473E-8A66-194B3D504131}" type="sibTrans" cxnId="{1C0D9788-250D-45C7-B45B-F2F519010CA1}">
      <dgm:prSet/>
      <dgm:spPr/>
      <dgm:t>
        <a:bodyPr/>
        <a:lstStyle/>
        <a:p>
          <a:endParaRPr lang="ru-RU"/>
        </a:p>
      </dgm:t>
    </dgm:pt>
    <dgm:pt modelId="{C2EBF174-BD87-45BC-A9C5-0F9A410DEF95}">
      <dgm:prSet custT="1"/>
      <dgm:spPr/>
      <dgm:t>
        <a:bodyPr/>
        <a:lstStyle/>
        <a:p>
          <a:endParaRPr lang="ru-RU" sz="15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D1C1C-8F75-42C9-8CCD-881BA857F46E}" type="parTrans" cxnId="{B063DFD2-9938-4A2E-B19A-F90A4E6C0460}">
      <dgm:prSet/>
      <dgm:spPr/>
      <dgm:t>
        <a:bodyPr/>
        <a:lstStyle/>
        <a:p>
          <a:endParaRPr lang="ru-RU"/>
        </a:p>
      </dgm:t>
    </dgm:pt>
    <dgm:pt modelId="{22C69DDA-06CD-4242-8EE6-8F6AD858FF83}" type="sibTrans" cxnId="{B063DFD2-9938-4A2E-B19A-F90A4E6C0460}">
      <dgm:prSet/>
      <dgm:spPr/>
      <dgm:t>
        <a:bodyPr/>
        <a:lstStyle/>
        <a:p>
          <a:endParaRPr lang="ru-RU"/>
        </a:p>
      </dgm:t>
    </dgm:pt>
    <dgm:pt modelId="{F07DAAA9-9823-4A15-9904-A0D364319C8D}">
      <dgm:prSet custT="1"/>
      <dgm:spPr/>
      <dgm:t>
        <a:bodyPr/>
        <a:lstStyle/>
        <a:p>
          <a:endParaRPr lang="ru-RU"/>
        </a:p>
      </dgm:t>
    </dgm:pt>
    <dgm:pt modelId="{8FF1259C-30E3-4922-8D12-4596A3C4E04B}" type="parTrans" cxnId="{147E64B0-0233-46F3-BFBA-851F61F42FD9}">
      <dgm:prSet/>
      <dgm:spPr/>
      <dgm:t>
        <a:bodyPr/>
        <a:lstStyle/>
        <a:p>
          <a:endParaRPr lang="ru-RU"/>
        </a:p>
      </dgm:t>
    </dgm:pt>
    <dgm:pt modelId="{D6B66CEE-3FBE-4C52-9D20-5D957ECF50E0}" type="sibTrans" cxnId="{147E64B0-0233-46F3-BFBA-851F61F42FD9}">
      <dgm:prSet/>
      <dgm:spPr/>
      <dgm:t>
        <a:bodyPr/>
        <a:lstStyle/>
        <a:p>
          <a:endParaRPr lang="ru-RU"/>
        </a:p>
      </dgm:t>
    </dgm:pt>
    <dgm:pt modelId="{86C1BB2C-E3A5-4D91-9DDA-FC7FB09FBCF5}">
      <dgm:prSet custT="1"/>
      <dgm:spPr/>
      <dgm:t>
        <a:bodyPr/>
        <a:lstStyle/>
        <a:p>
          <a:endParaRPr lang="ru-RU" sz="15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100DB-F0B0-4E95-BE67-764B433DBD35}" type="parTrans" cxnId="{E227B958-7C02-428C-878D-ECB501531FDB}">
      <dgm:prSet/>
      <dgm:spPr/>
      <dgm:t>
        <a:bodyPr/>
        <a:lstStyle/>
        <a:p>
          <a:endParaRPr lang="ru-RU"/>
        </a:p>
      </dgm:t>
    </dgm:pt>
    <dgm:pt modelId="{BE18F170-1431-4B4F-B0E1-C708B353062F}" type="sibTrans" cxnId="{E227B958-7C02-428C-878D-ECB501531FDB}">
      <dgm:prSet/>
      <dgm:spPr/>
      <dgm:t>
        <a:bodyPr/>
        <a:lstStyle/>
        <a:p>
          <a:endParaRPr lang="ru-RU"/>
        </a:p>
      </dgm:t>
    </dgm:pt>
    <dgm:pt modelId="{87C67027-F1BA-4876-BB30-A3EC9DA33285}">
      <dgm:prSet/>
      <dgm:spPr/>
      <dgm:t>
        <a:bodyPr/>
        <a:lstStyle/>
        <a:p>
          <a:endParaRPr lang="ru-RU"/>
        </a:p>
      </dgm:t>
    </dgm:pt>
    <dgm:pt modelId="{4BE61D7D-D7DD-4883-B6E3-CE297CCED717}" type="parTrans" cxnId="{CBDFB015-802A-4E12-812E-68E4D9717F80}">
      <dgm:prSet/>
      <dgm:spPr/>
      <dgm:t>
        <a:bodyPr/>
        <a:lstStyle/>
        <a:p>
          <a:endParaRPr lang="ru-RU"/>
        </a:p>
      </dgm:t>
    </dgm:pt>
    <dgm:pt modelId="{8ECF0563-D064-40C7-8ED4-7685F3BD6575}" type="sibTrans" cxnId="{CBDFB015-802A-4E12-812E-68E4D9717F80}">
      <dgm:prSet/>
      <dgm:spPr/>
      <dgm:t>
        <a:bodyPr/>
        <a:lstStyle/>
        <a:p>
          <a:endParaRPr lang="ru-RU"/>
        </a:p>
      </dgm:t>
    </dgm:pt>
    <dgm:pt modelId="{C5170B3F-9C1A-471D-A6E6-B3B74E5257D0}">
      <dgm:prSet/>
      <dgm:spPr/>
      <dgm:t>
        <a:bodyPr/>
        <a:lstStyle/>
        <a:p>
          <a:endParaRPr lang="ru-RU"/>
        </a:p>
      </dgm:t>
    </dgm:pt>
    <dgm:pt modelId="{1DB88C8B-1668-4130-9BC2-CE8A22300D13}" type="parTrans" cxnId="{057AE863-02E6-4EB7-8AB0-9B4FCE3E8DB0}">
      <dgm:prSet/>
      <dgm:spPr/>
      <dgm:t>
        <a:bodyPr/>
        <a:lstStyle/>
        <a:p>
          <a:endParaRPr lang="ru-RU"/>
        </a:p>
      </dgm:t>
    </dgm:pt>
    <dgm:pt modelId="{479BC2CB-2536-481F-9AB6-57056E273D87}" type="sibTrans" cxnId="{057AE863-02E6-4EB7-8AB0-9B4FCE3E8DB0}">
      <dgm:prSet/>
      <dgm:spPr/>
      <dgm:t>
        <a:bodyPr/>
        <a:lstStyle/>
        <a:p>
          <a:endParaRPr lang="ru-RU"/>
        </a:p>
      </dgm:t>
    </dgm:pt>
    <dgm:pt modelId="{85567C7E-734B-43AC-BFCE-96B0B6095A9E}">
      <dgm:prSet/>
      <dgm:spPr/>
      <dgm:t>
        <a:bodyPr/>
        <a:lstStyle/>
        <a:p>
          <a:endParaRPr lang="ru-RU"/>
        </a:p>
      </dgm:t>
    </dgm:pt>
    <dgm:pt modelId="{A054A359-367C-422D-A9A3-AB4287886FF0}" type="parTrans" cxnId="{304F480A-68D6-4871-91D6-EEF68F3BC0DF}">
      <dgm:prSet/>
      <dgm:spPr/>
      <dgm:t>
        <a:bodyPr/>
        <a:lstStyle/>
        <a:p>
          <a:endParaRPr lang="ru-RU"/>
        </a:p>
      </dgm:t>
    </dgm:pt>
    <dgm:pt modelId="{6E59D1EF-9F17-4CF0-8807-02087B28A93A}" type="sibTrans" cxnId="{304F480A-68D6-4871-91D6-EEF68F3BC0DF}">
      <dgm:prSet/>
      <dgm:spPr/>
      <dgm:t>
        <a:bodyPr/>
        <a:lstStyle/>
        <a:p>
          <a:endParaRPr lang="ru-RU"/>
        </a:p>
      </dgm:t>
    </dgm:pt>
    <dgm:pt modelId="{9DE634F9-D798-4EBD-B30E-C7562FE006B4}">
      <dgm:prSet/>
      <dgm:spPr/>
      <dgm:t>
        <a:bodyPr/>
        <a:lstStyle/>
        <a:p>
          <a:endParaRPr lang="ru-RU"/>
        </a:p>
      </dgm:t>
    </dgm:pt>
    <dgm:pt modelId="{5E3F92A2-ECD9-44AF-BFF1-53747F75165E}" type="parTrans" cxnId="{EEF981E8-B64D-4812-B000-09F09529F5CE}">
      <dgm:prSet/>
      <dgm:spPr/>
      <dgm:t>
        <a:bodyPr/>
        <a:lstStyle/>
        <a:p>
          <a:endParaRPr lang="ru-RU"/>
        </a:p>
      </dgm:t>
    </dgm:pt>
    <dgm:pt modelId="{6052B7D8-03A9-4E56-9F61-FB74EED1E037}" type="sibTrans" cxnId="{EEF981E8-B64D-4812-B000-09F09529F5CE}">
      <dgm:prSet/>
      <dgm:spPr/>
      <dgm:t>
        <a:bodyPr/>
        <a:lstStyle/>
        <a:p>
          <a:endParaRPr lang="ru-RU"/>
        </a:p>
      </dgm:t>
    </dgm:pt>
    <dgm:pt modelId="{BCA2557D-0E99-4A04-9745-88E4561D6AE2}">
      <dgm:prSet/>
      <dgm:spPr/>
      <dgm:t>
        <a:bodyPr/>
        <a:lstStyle/>
        <a:p>
          <a:endParaRPr lang="ru-RU"/>
        </a:p>
      </dgm:t>
    </dgm:pt>
    <dgm:pt modelId="{791C8BDE-1ED7-41F5-BB38-E5751BB18E24}" type="parTrans" cxnId="{67415E7B-15D3-4E71-9131-CA6E58E0F977}">
      <dgm:prSet/>
      <dgm:spPr/>
      <dgm:t>
        <a:bodyPr/>
        <a:lstStyle/>
        <a:p>
          <a:endParaRPr lang="ru-RU"/>
        </a:p>
      </dgm:t>
    </dgm:pt>
    <dgm:pt modelId="{C693FF52-0881-45A2-8A9F-FB9FFAE53F1B}" type="sibTrans" cxnId="{67415E7B-15D3-4E71-9131-CA6E58E0F977}">
      <dgm:prSet/>
      <dgm:spPr/>
      <dgm:t>
        <a:bodyPr/>
        <a:lstStyle/>
        <a:p>
          <a:endParaRPr lang="ru-RU"/>
        </a:p>
      </dgm:t>
    </dgm:pt>
    <dgm:pt modelId="{5FE05864-78EC-4CAE-838B-374085B2BCD4}">
      <dgm:prSet/>
      <dgm:spPr/>
      <dgm:t>
        <a:bodyPr/>
        <a:lstStyle/>
        <a:p>
          <a:endParaRPr lang="ru-RU"/>
        </a:p>
      </dgm:t>
    </dgm:pt>
    <dgm:pt modelId="{D383755E-F2F3-4E13-BEAB-80F58CEB5E61}" type="parTrans" cxnId="{0F8C6A02-A25C-46E2-9691-FAD769F4F8D4}">
      <dgm:prSet/>
      <dgm:spPr/>
      <dgm:t>
        <a:bodyPr/>
        <a:lstStyle/>
        <a:p>
          <a:endParaRPr lang="ru-RU"/>
        </a:p>
      </dgm:t>
    </dgm:pt>
    <dgm:pt modelId="{D5C39A34-D6E5-49B9-BE6E-934028366AB1}" type="sibTrans" cxnId="{0F8C6A02-A25C-46E2-9691-FAD769F4F8D4}">
      <dgm:prSet/>
      <dgm:spPr/>
      <dgm:t>
        <a:bodyPr/>
        <a:lstStyle/>
        <a:p>
          <a:endParaRPr lang="ru-RU"/>
        </a:p>
      </dgm:t>
    </dgm:pt>
    <dgm:pt modelId="{1C7EAF38-C89B-491E-8AC8-4963A768AAE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defTabSz="628650">
            <a:lnSpc>
              <a:spcPct val="100000"/>
            </a:lnSpc>
            <a:spcAft>
              <a:spcPts val="0"/>
            </a:spcAft>
          </a:pP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628650">
            <a:lnSpc>
              <a:spcPct val="100000"/>
            </a:lnSpc>
            <a:spcAft>
              <a:spcPts val="0"/>
            </a:spcAft>
          </a:pP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628650"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Таможенные</a:t>
          </a:r>
        </a:p>
        <a:p>
          <a:pPr defTabSz="1244600"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органы</a:t>
          </a:r>
        </a:p>
        <a:p>
          <a:pPr defTabSz="1244600"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системы таможенных органов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D3DE19A-4B94-4B51-AC97-3D40ACEA31AD}" type="sibTrans" cxnId="{CC0B544C-E1C0-4091-81CD-6BEDE4593552}">
      <dgm:prSet/>
      <dgm:spPr/>
      <dgm:t>
        <a:bodyPr/>
        <a:lstStyle/>
        <a:p>
          <a:endParaRPr lang="ru-RU"/>
        </a:p>
      </dgm:t>
    </dgm:pt>
    <dgm:pt modelId="{24A1B2F5-CB66-4AF0-BF46-ABFF530647A5}" type="parTrans" cxnId="{CC0B544C-E1C0-4091-81CD-6BEDE4593552}">
      <dgm:prSet/>
      <dgm:spPr/>
      <dgm:t>
        <a:bodyPr/>
        <a:lstStyle/>
        <a:p>
          <a:endParaRPr lang="ru-RU"/>
        </a:p>
      </dgm:t>
    </dgm:pt>
    <dgm:pt modelId="{AB3F265E-16E1-4F04-9FB1-DC34C2D3938E}" type="pres">
      <dgm:prSet presAssocID="{56E6550B-0FA2-4AC9-B00D-372082D0ABC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894A29-0545-4DB2-BB4B-EFAF87890E8A}" type="pres">
      <dgm:prSet presAssocID="{56E6550B-0FA2-4AC9-B00D-372082D0ABCB}" presName="matrix" presStyleCnt="0"/>
      <dgm:spPr/>
    </dgm:pt>
    <dgm:pt modelId="{64EF1A79-B020-433E-9CCF-51B99C502981}" type="pres">
      <dgm:prSet presAssocID="{56E6550B-0FA2-4AC9-B00D-372082D0ABCB}" presName="tile1" presStyleLbl="node1" presStyleIdx="0" presStyleCnt="4" custScaleX="82591" custScaleY="92508" custLinFactNeighborX="-9264"/>
      <dgm:spPr/>
    </dgm:pt>
    <dgm:pt modelId="{6F719667-8F4B-4786-9B48-7B947116C160}" type="pres">
      <dgm:prSet presAssocID="{56E6550B-0FA2-4AC9-B00D-372082D0ABC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A87AA5-3950-4769-8355-6D64804D0C26}" type="pres">
      <dgm:prSet presAssocID="{56E6550B-0FA2-4AC9-B00D-372082D0ABCB}" presName="tile2" presStyleLbl="node1" presStyleIdx="1" presStyleCnt="4" custScaleX="104725" custScaleY="92508" custLinFactNeighborX="9762"/>
      <dgm:spPr/>
    </dgm:pt>
    <dgm:pt modelId="{9435F2C8-E3DE-41BA-B61A-A17F5FC68FA3}" type="pres">
      <dgm:prSet presAssocID="{56E6550B-0FA2-4AC9-B00D-372082D0ABC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F97AB0-8AA3-4FD1-9929-EEF89A7FFFA7}" type="pres">
      <dgm:prSet presAssocID="{56E6550B-0FA2-4AC9-B00D-372082D0ABCB}" presName="tile3" presStyleLbl="node1" presStyleIdx="2" presStyleCnt="4" custScaleX="84622" custScaleY="114221" custLinFactNeighborX="-3462"/>
      <dgm:spPr/>
    </dgm:pt>
    <dgm:pt modelId="{40F2A0F5-6F91-4FA3-B343-2130E345C97E}" type="pres">
      <dgm:prSet presAssocID="{56E6550B-0FA2-4AC9-B00D-372082D0ABC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17849A1-8F04-43FC-AABE-7B39AF4F2639}" type="pres">
      <dgm:prSet presAssocID="{56E6550B-0FA2-4AC9-B00D-372082D0ABCB}" presName="tile4" presStyleLbl="node1" presStyleIdx="3" presStyleCnt="4" custScaleX="104314" custScaleY="112616" custLinFactNeighborX="3473"/>
      <dgm:spPr/>
    </dgm:pt>
    <dgm:pt modelId="{8A827F80-B09E-4A3D-89F8-2216E848BC55}" type="pres">
      <dgm:prSet presAssocID="{56E6550B-0FA2-4AC9-B00D-372082D0ABC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A45F2-342F-4FF1-914E-86D9D42CA4EB}" type="pres">
      <dgm:prSet presAssocID="{56E6550B-0FA2-4AC9-B00D-372082D0ABCB}" presName="centerTile" presStyleLbl="fgShp" presStyleIdx="0" presStyleCnt="1" custAng="0" custScaleX="25324" custScaleY="400000" custLinFactNeighborX="-18576">
        <dgm:presLayoutVars>
          <dgm:chMax val="0"/>
          <dgm:chPref val="0"/>
        </dgm:presLayoutVars>
      </dgm:prSet>
      <dgm:spPr/>
    </dgm:pt>
  </dgm:ptLst>
  <dgm:cxnLst>
    <dgm:cxn modelId="{0F8C6A02-A25C-46E2-9691-FAD769F4F8D4}" srcId="{5BA20A5C-B688-4F07-8835-496DA66F33C8}" destId="{5FE05864-78EC-4CAE-838B-374085B2BCD4}" srcOrd="21" destOrd="0" parTransId="{D383755E-F2F3-4E13-BEAB-80F58CEB5E61}" sibTransId="{D5C39A34-D6E5-49B9-BE6E-934028366AB1}"/>
    <dgm:cxn modelId="{304F480A-68D6-4871-91D6-EEF68F3BC0DF}" srcId="{5BA20A5C-B688-4F07-8835-496DA66F33C8}" destId="{85567C7E-734B-43AC-BFCE-96B0B6095A9E}" srcOrd="18" destOrd="0" parTransId="{A054A359-367C-422D-A9A3-AB4287886FF0}" sibTransId="{6E59D1EF-9F17-4CF0-8807-02087B28A93A}"/>
    <dgm:cxn modelId="{8B88B212-0F85-40E0-B05E-F8DD57CEF4DC}" srcId="{5BA20A5C-B688-4F07-8835-496DA66F33C8}" destId="{C31B15F1-5083-44B5-8FD7-3C8506754012}" srcOrd="3" destOrd="0" parTransId="{E61E0443-13E8-487B-9B50-8A6927C6D1C9}" sibTransId="{F290D5FD-79DD-423B-B43B-E0DCE4D0B36D}"/>
    <dgm:cxn modelId="{CBDFB015-802A-4E12-812E-68E4D9717F80}" srcId="{5BA20A5C-B688-4F07-8835-496DA66F33C8}" destId="{87C67027-F1BA-4876-BB30-A3EC9DA33285}" srcOrd="16" destOrd="0" parTransId="{4BE61D7D-D7DD-4883-B6E3-CE297CCED717}" sibTransId="{8ECF0563-D064-40C7-8ED4-7685F3BD6575}"/>
    <dgm:cxn modelId="{5AE7D420-C6A2-4E42-9020-AD798400D4E0}" srcId="{5BA20A5C-B688-4F07-8835-496DA66F33C8}" destId="{3A5FE195-97DB-4867-83FF-A31F0A40D81B}" srcOrd="1" destOrd="0" parTransId="{846FD4BC-7AAE-412C-866B-0CD4B599A2C2}" sibTransId="{59862C5B-E97D-4B57-A59E-B368115C5E78}"/>
    <dgm:cxn modelId="{6473E43A-C31A-4A65-879B-19411EA175BA}" type="presOf" srcId="{5BA20A5C-B688-4F07-8835-496DA66F33C8}" destId="{301A45F2-342F-4FF1-914E-86D9D42CA4EB}" srcOrd="0" destOrd="0" presId="urn:microsoft.com/office/officeart/2005/8/layout/matrix1"/>
    <dgm:cxn modelId="{F1F0995C-9566-4324-B92E-ED87594C48D4}" srcId="{5BA20A5C-B688-4F07-8835-496DA66F33C8}" destId="{4B3E8273-EC8D-4081-92AD-D2ED96FE8D5D}" srcOrd="8" destOrd="0" parTransId="{750E7A07-52FE-4966-A762-E88185D0DAC0}" sibTransId="{344D0412-4487-442F-A366-7C21314E2C01}"/>
    <dgm:cxn modelId="{057AE863-02E6-4EB7-8AB0-9B4FCE3E8DB0}" srcId="{5BA20A5C-B688-4F07-8835-496DA66F33C8}" destId="{C5170B3F-9C1A-471D-A6E6-B3B74E5257D0}" srcOrd="17" destOrd="0" parTransId="{1DB88C8B-1668-4130-9BC2-CE8A22300D13}" sibTransId="{479BC2CB-2536-481F-9AB6-57056E273D87}"/>
    <dgm:cxn modelId="{88BFFA43-70FB-476F-B429-04BECD78F579}" srcId="{5BA20A5C-B688-4F07-8835-496DA66F33C8}" destId="{5163C906-C67E-41F3-9C51-CFD01386E25E}" srcOrd="10" destOrd="0" parTransId="{52C41D4D-4CC0-4751-80EA-B20F6F91CBBF}" sibTransId="{BC86086A-B490-4A67-9821-FDC3524E085F}"/>
    <dgm:cxn modelId="{52E29B47-D330-4F42-93E4-BF2611807E4F}" type="presOf" srcId="{3A5FE195-97DB-4867-83FF-A31F0A40D81B}" destId="{9435F2C8-E3DE-41BA-B61A-A17F5FC68FA3}" srcOrd="1" destOrd="0" presId="urn:microsoft.com/office/officeart/2005/8/layout/matrix1"/>
    <dgm:cxn modelId="{CC0B544C-E1C0-4091-81CD-6BEDE4593552}" srcId="{5BA20A5C-B688-4F07-8835-496DA66F33C8}" destId="{1C7EAF38-C89B-491E-8AC8-4963A768AAE2}" srcOrd="0" destOrd="0" parTransId="{24A1B2F5-CB66-4AF0-BF46-ABFF530647A5}" sibTransId="{FD3DE19A-4B94-4B51-AC97-3D40ACEA31AD}"/>
    <dgm:cxn modelId="{B2C75755-5F11-47C7-9D48-179EBDC3E97F}" type="presOf" srcId="{3A5FE195-97DB-4867-83FF-A31F0A40D81B}" destId="{BAA87AA5-3950-4769-8355-6D64804D0C26}" srcOrd="0" destOrd="0" presId="urn:microsoft.com/office/officeart/2005/8/layout/matrix1"/>
    <dgm:cxn modelId="{E227B958-7C02-428C-878D-ECB501531FDB}" srcId="{5BA20A5C-B688-4F07-8835-496DA66F33C8}" destId="{86C1BB2C-E3A5-4D91-9DDA-FC7FB09FBCF5}" srcOrd="5" destOrd="0" parTransId="{5F3100DB-F0B0-4E95-BE67-764B433DBD35}" sibTransId="{BE18F170-1431-4B4F-B0E1-C708B353062F}"/>
    <dgm:cxn modelId="{E5C5D678-CFD8-4DBD-9C44-26AF8C6C5429}" type="presOf" srcId="{C31B15F1-5083-44B5-8FD7-3C8506754012}" destId="{8A827F80-B09E-4A3D-89F8-2216E848BC55}" srcOrd="1" destOrd="0" presId="urn:microsoft.com/office/officeart/2005/8/layout/matrix1"/>
    <dgm:cxn modelId="{67415E7B-15D3-4E71-9131-CA6E58E0F977}" srcId="{5BA20A5C-B688-4F07-8835-496DA66F33C8}" destId="{BCA2557D-0E99-4A04-9745-88E4561D6AE2}" srcOrd="20" destOrd="0" parTransId="{791C8BDE-1ED7-41F5-BB38-E5751BB18E24}" sibTransId="{C693FF52-0881-45A2-8A9F-FB9FFAE53F1B}"/>
    <dgm:cxn modelId="{B0BE5481-5A34-4BA0-BF5B-229189641096}" srcId="{5BA20A5C-B688-4F07-8835-496DA66F33C8}" destId="{F635BF2D-E1AA-4E64-B3D5-C8F1E3E329FA}" srcOrd="11" destOrd="0" parTransId="{CAEAEE7D-5A02-493E-BA8C-484AD0DE7EB4}" sibTransId="{F48BA713-49C3-4684-AA02-134B397002D2}"/>
    <dgm:cxn modelId="{62FAC785-F648-4F62-B658-46FEC0AFB249}" type="presOf" srcId="{1C7EAF38-C89B-491E-8AC8-4963A768AAE2}" destId="{6F719667-8F4B-4786-9B48-7B947116C160}" srcOrd="1" destOrd="0" presId="urn:microsoft.com/office/officeart/2005/8/layout/matrix1"/>
    <dgm:cxn modelId="{1C0D9788-250D-45C7-B45B-F2F519010CA1}" srcId="{5BA20A5C-B688-4F07-8835-496DA66F33C8}" destId="{0CC94D2B-CC9D-40B7-9408-2F88CCFC5765}" srcOrd="6" destOrd="0" parTransId="{2360C136-55A9-4D31-A894-F71C35EC35E1}" sibTransId="{1EFC52EC-80D4-473E-8A66-194B3D504131}"/>
    <dgm:cxn modelId="{37EBE088-9B57-4DC5-BE14-C612FD595114}" type="presOf" srcId="{C31B15F1-5083-44B5-8FD7-3C8506754012}" destId="{217849A1-8F04-43FC-AABE-7B39AF4F2639}" srcOrd="0" destOrd="0" presId="urn:microsoft.com/office/officeart/2005/8/layout/matrix1"/>
    <dgm:cxn modelId="{17975395-79D5-4564-B2CD-0852D4CA2536}" type="presOf" srcId="{655522A5-2880-48ED-ACB0-E4C81B4E04ED}" destId="{4EF97AB0-8AA3-4FD1-9929-EEF89A7FFFA7}" srcOrd="0" destOrd="0" presId="urn:microsoft.com/office/officeart/2005/8/layout/matrix1"/>
    <dgm:cxn modelId="{77F8F39C-37A6-4875-9149-75C07B788938}" srcId="{5BA20A5C-B688-4F07-8835-496DA66F33C8}" destId="{94C1812A-385D-4356-AEBE-93CB4EB80C06}" srcOrd="14" destOrd="0" parTransId="{79D9784D-1978-457D-B43C-2C1579663363}" sibTransId="{CF933E97-797C-4061-BA89-EBE7EA66DF2D}"/>
    <dgm:cxn modelId="{05DD97A1-2865-465F-ADF8-A7B741FD052A}" type="presOf" srcId="{1C7EAF38-C89B-491E-8AC8-4963A768AAE2}" destId="{64EF1A79-B020-433E-9CCF-51B99C502981}" srcOrd="0" destOrd="0" presId="urn:microsoft.com/office/officeart/2005/8/layout/matrix1"/>
    <dgm:cxn modelId="{276AD5A7-6B03-4972-A2BB-F6D798095AF0}" type="presOf" srcId="{655522A5-2880-48ED-ACB0-E4C81B4E04ED}" destId="{40F2A0F5-6F91-4FA3-B343-2130E345C97E}" srcOrd="1" destOrd="0" presId="urn:microsoft.com/office/officeart/2005/8/layout/matrix1"/>
    <dgm:cxn modelId="{147E64B0-0233-46F3-BFBA-851F61F42FD9}" srcId="{5BA20A5C-B688-4F07-8835-496DA66F33C8}" destId="{F07DAAA9-9823-4A15-9904-A0D364319C8D}" srcOrd="4" destOrd="0" parTransId="{8FF1259C-30E3-4922-8D12-4596A3C4E04B}" sibTransId="{D6B66CEE-3FBE-4C52-9D20-5D957ECF50E0}"/>
    <dgm:cxn modelId="{DFD92CC0-2568-46D1-BFB5-75F715EAE59B}" type="presOf" srcId="{56E6550B-0FA2-4AC9-B00D-372082D0ABCB}" destId="{AB3F265E-16E1-4F04-9FB1-DC34C2D3938E}" srcOrd="0" destOrd="0" presId="urn:microsoft.com/office/officeart/2005/8/layout/matrix1"/>
    <dgm:cxn modelId="{25444BC0-BDF7-4A4F-B639-F37AAE760155}" srcId="{5BA20A5C-B688-4F07-8835-496DA66F33C8}" destId="{05689FDD-F441-422E-BD6E-EF26E9754B44}" srcOrd="13" destOrd="0" parTransId="{9A018A8E-FEDD-4E9F-BCA4-1DAFB58F5ACA}" sibTransId="{EF32628B-6AB1-475F-B505-1C9FAA1F64E8}"/>
    <dgm:cxn modelId="{B063DFD2-9938-4A2E-B19A-F90A4E6C0460}" srcId="{5BA20A5C-B688-4F07-8835-496DA66F33C8}" destId="{C2EBF174-BD87-45BC-A9C5-0F9A410DEF95}" srcOrd="7" destOrd="0" parTransId="{1BED1C1C-8F75-42C9-8CCD-881BA857F46E}" sibTransId="{22C69DDA-06CD-4242-8EE6-8F6AD858FF83}"/>
    <dgm:cxn modelId="{57A2DAD4-8DBA-4D5F-B123-8B0BC9DF21BF}" srcId="{56E6550B-0FA2-4AC9-B00D-372082D0ABCB}" destId="{5BA20A5C-B688-4F07-8835-496DA66F33C8}" srcOrd="0" destOrd="0" parTransId="{97B9E2D4-05F5-4B6A-9C49-F49DB5EFB5AE}" sibTransId="{F2C7B4AE-C572-4DB9-92C3-582FD177E9D6}"/>
    <dgm:cxn modelId="{AF4235D6-3323-4A45-A28C-8860501C5F34}" srcId="{5BA20A5C-B688-4F07-8835-496DA66F33C8}" destId="{ADD6C81C-FC34-4F98-996A-1F6ADD88706D}" srcOrd="12" destOrd="0" parTransId="{F2033B06-37F9-4FEB-BA76-B7DAC4D91770}" sibTransId="{807D61DB-96DB-49F2-8CD8-E74B5E9F572A}"/>
    <dgm:cxn modelId="{FC2358D7-BF9D-450C-9D2E-AE92854C3462}" srcId="{5BA20A5C-B688-4F07-8835-496DA66F33C8}" destId="{4F46FB20-644B-4BF5-97EC-2A8995209E21}" srcOrd="22" destOrd="0" parTransId="{9D247674-2139-419C-AA3E-94E157AE762E}" sibTransId="{47D5A135-D8C7-4F9C-A8E6-5317E2261CE5}"/>
    <dgm:cxn modelId="{F51269D8-3FA9-4929-9CEF-2261745AF7D9}" srcId="{5BA20A5C-B688-4F07-8835-496DA66F33C8}" destId="{5CA2CA4E-9287-4135-8BD0-A199BF1830CD}" srcOrd="9" destOrd="0" parTransId="{853CE109-49A4-48AE-B3BD-E4C66313C594}" sibTransId="{4253A6D5-5AC9-43A5-9E41-80227B3C1060}"/>
    <dgm:cxn modelId="{EEF981E8-B64D-4812-B000-09F09529F5CE}" srcId="{5BA20A5C-B688-4F07-8835-496DA66F33C8}" destId="{9DE634F9-D798-4EBD-B30E-C7562FE006B4}" srcOrd="19" destOrd="0" parTransId="{5E3F92A2-ECD9-44AF-BFF1-53747F75165E}" sibTransId="{6052B7D8-03A9-4E56-9F61-FB74EED1E037}"/>
    <dgm:cxn modelId="{784EA1F6-2F22-4132-8653-E0A7D7F04B6E}" srcId="{5BA20A5C-B688-4F07-8835-496DA66F33C8}" destId="{A1A701E4-8BE3-4050-880C-E644BFAFEC45}" srcOrd="15" destOrd="0" parTransId="{4BCF3CAF-23BE-4722-88FC-C83D84B32F33}" sibTransId="{A2DF3F0C-7E16-4DBC-95DC-004C52DF7FAA}"/>
    <dgm:cxn modelId="{F0CB4FFD-429B-4B83-83E2-66B123E29DFC}" srcId="{5BA20A5C-B688-4F07-8835-496DA66F33C8}" destId="{655522A5-2880-48ED-ACB0-E4C81B4E04ED}" srcOrd="2" destOrd="0" parTransId="{9D076B73-25F5-4F5D-AC89-BF6372623A05}" sibTransId="{BC4F4047-3B13-4CE1-BE07-4B1B62EC93FD}"/>
    <dgm:cxn modelId="{4CB74905-27D9-4779-BD5A-D39A5CF7E814}" type="presParOf" srcId="{AB3F265E-16E1-4F04-9FB1-DC34C2D3938E}" destId="{5B894A29-0545-4DB2-BB4B-EFAF87890E8A}" srcOrd="0" destOrd="0" presId="urn:microsoft.com/office/officeart/2005/8/layout/matrix1"/>
    <dgm:cxn modelId="{5F7C803B-29D2-4294-8564-1FD1FCA0599C}" type="presParOf" srcId="{5B894A29-0545-4DB2-BB4B-EFAF87890E8A}" destId="{64EF1A79-B020-433E-9CCF-51B99C502981}" srcOrd="0" destOrd="0" presId="urn:microsoft.com/office/officeart/2005/8/layout/matrix1"/>
    <dgm:cxn modelId="{85C788DE-D55B-4262-A1C2-524D10DFC105}" type="presParOf" srcId="{5B894A29-0545-4DB2-BB4B-EFAF87890E8A}" destId="{6F719667-8F4B-4786-9B48-7B947116C160}" srcOrd="1" destOrd="0" presId="urn:microsoft.com/office/officeart/2005/8/layout/matrix1"/>
    <dgm:cxn modelId="{E4131D5F-0F4E-443A-8734-18576F35404A}" type="presParOf" srcId="{5B894A29-0545-4DB2-BB4B-EFAF87890E8A}" destId="{BAA87AA5-3950-4769-8355-6D64804D0C26}" srcOrd="2" destOrd="0" presId="urn:microsoft.com/office/officeart/2005/8/layout/matrix1"/>
    <dgm:cxn modelId="{833F11BF-0209-4402-938D-8DFCC8B755EC}" type="presParOf" srcId="{5B894A29-0545-4DB2-BB4B-EFAF87890E8A}" destId="{9435F2C8-E3DE-41BA-B61A-A17F5FC68FA3}" srcOrd="3" destOrd="0" presId="urn:microsoft.com/office/officeart/2005/8/layout/matrix1"/>
    <dgm:cxn modelId="{A248BFC3-2946-4454-8507-1EDE99EBF684}" type="presParOf" srcId="{5B894A29-0545-4DB2-BB4B-EFAF87890E8A}" destId="{4EF97AB0-8AA3-4FD1-9929-EEF89A7FFFA7}" srcOrd="4" destOrd="0" presId="urn:microsoft.com/office/officeart/2005/8/layout/matrix1"/>
    <dgm:cxn modelId="{704A5C78-A8FB-4CEF-8120-B571E6879E1F}" type="presParOf" srcId="{5B894A29-0545-4DB2-BB4B-EFAF87890E8A}" destId="{40F2A0F5-6F91-4FA3-B343-2130E345C97E}" srcOrd="5" destOrd="0" presId="urn:microsoft.com/office/officeart/2005/8/layout/matrix1"/>
    <dgm:cxn modelId="{4C6D9F5A-B38A-4421-B9D5-70B40E119794}" type="presParOf" srcId="{5B894A29-0545-4DB2-BB4B-EFAF87890E8A}" destId="{217849A1-8F04-43FC-AABE-7B39AF4F2639}" srcOrd="6" destOrd="0" presId="urn:microsoft.com/office/officeart/2005/8/layout/matrix1"/>
    <dgm:cxn modelId="{5B193194-EDAD-4BA3-A5E3-F0A3910ACE0C}" type="presParOf" srcId="{5B894A29-0545-4DB2-BB4B-EFAF87890E8A}" destId="{8A827F80-B09E-4A3D-89F8-2216E848BC55}" srcOrd="7" destOrd="0" presId="urn:microsoft.com/office/officeart/2005/8/layout/matrix1"/>
    <dgm:cxn modelId="{CCEFBD4F-FBAC-47EF-B11B-2D74D824FE37}" type="presParOf" srcId="{AB3F265E-16E1-4F04-9FB1-DC34C2D3938E}" destId="{301A45F2-342F-4FF1-914E-86D9D42CA4EB}" srcOrd="1" destOrd="0" presId="urn:microsoft.com/office/officeart/2005/8/layout/matrix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F1A79-B020-433E-9CCF-51B99C502981}">
      <dsp:nvSpPr>
        <dsp:cNvPr id="0" name=""/>
        <dsp:cNvSpPr/>
      </dsp:nvSpPr>
      <dsp:spPr>
        <a:xfrm rot="16200000">
          <a:off x="1091523" y="-1143381"/>
          <a:ext cx="2851699" cy="5034747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628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8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8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Таможенные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органы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системы таможенных органов</a:t>
          </a: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 rot="5400000">
        <a:off x="0" y="-51858"/>
        <a:ext cx="5034747" cy="2138774"/>
      </dsp:txXfrm>
    </dsp:sp>
    <dsp:sp modelId="{BAA87AA5-3950-4769-8355-6D64804D0C26}">
      <dsp:nvSpPr>
        <dsp:cNvPr id="0" name=""/>
        <dsp:cNvSpPr/>
      </dsp:nvSpPr>
      <dsp:spPr>
        <a:xfrm>
          <a:off x="5807964" y="-51857"/>
          <a:ext cx="6384036" cy="2851699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600" kern="1200" dirty="0">
            <a:solidFill>
              <a:srgbClr val="002060"/>
            </a:solidFill>
          </a:endParaRP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600" kern="1200" dirty="0">
            <a:solidFill>
              <a:srgbClr val="002060"/>
            </a:solidFill>
          </a:endParaRP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600" kern="1200" dirty="0">
            <a:solidFill>
              <a:srgbClr val="002060"/>
            </a:solidFill>
          </a:endParaRP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600" kern="1200" dirty="0">
            <a:solidFill>
              <a:srgbClr val="002060"/>
            </a:solidFill>
          </a:endParaRP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600" kern="1200" dirty="0">
            <a:solidFill>
              <a:srgbClr val="002060"/>
            </a:solidFill>
          </a:endParaRP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600" kern="1200" dirty="0">
            <a:solidFill>
              <a:srgbClr val="002060"/>
            </a:solidFill>
          </a:endParaRP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</a:p>
        <a:p>
          <a:pPr marL="185738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Лица, перемещающие через таможенную      границу Союза товары: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перевозчики;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участники ВЭД (декларанты);</a:t>
          </a:r>
        </a:p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физические лица (декларанты);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807964" y="-51857"/>
        <a:ext cx="6384036" cy="2138774"/>
      </dsp:txXfrm>
    </dsp:sp>
    <dsp:sp modelId="{4EF97AB0-8AA3-4FD1-9929-EEF89A7FFFA7}">
      <dsp:nvSpPr>
        <dsp:cNvPr id="0" name=""/>
        <dsp:cNvSpPr/>
      </dsp:nvSpPr>
      <dsp:spPr>
        <a:xfrm rot="10800000">
          <a:off x="0" y="2696125"/>
          <a:ext cx="5158557" cy="3521035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2682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682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68288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Должностные</a:t>
          </a:r>
        </a:p>
        <a:p>
          <a:pPr marL="0" lvl="0" indent="0" algn="ctr" defTabSz="268288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лица таможенных органов</a:t>
          </a:r>
        </a:p>
        <a:p>
          <a:pPr marL="0" lvl="0" indent="0" algn="ctr" defTabSz="2682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682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682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 rot="10800000">
        <a:off x="0" y="3576384"/>
        <a:ext cx="5158557" cy="2640776"/>
      </dsp:txXfrm>
    </dsp:sp>
    <dsp:sp modelId="{217849A1-8F04-43FC-AABE-7B39AF4F2639}">
      <dsp:nvSpPr>
        <dsp:cNvPr id="0" name=""/>
        <dsp:cNvSpPr/>
      </dsp:nvSpPr>
      <dsp:spPr>
        <a:xfrm rot="5400000">
          <a:off x="7276729" y="1277153"/>
          <a:ext cx="3471559" cy="6358981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</a:p>
        <a:p>
          <a:pPr marL="0" lvl="0" indent="85725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Лица, осуществляющие деятельность</a:t>
          </a:r>
        </a:p>
        <a:p>
          <a:pPr marL="0" lvl="0" indent="85725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сфере таможенного дела (услуги):</a:t>
          </a:r>
        </a:p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таможенные представители;</a:t>
          </a:r>
        </a:p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таможенные перевозчики;</a:t>
          </a:r>
        </a:p>
        <a:p>
          <a:pPr marL="185738" lvl="0" indent="-185738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владельцы складов временного хранения;</a:t>
          </a:r>
        </a:p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владельцы таможенных складов;</a:t>
          </a:r>
        </a:p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владельцы магазинов беспошлинной </a:t>
          </a:r>
        </a:p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торговли;</a:t>
          </a:r>
        </a:p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- </a:t>
          </a:r>
          <a:r>
            <a:rPr lang="ru-RU" sz="24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операторы электронной торговли</a:t>
          </a:r>
        </a:p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 rot="-5400000">
        <a:off x="5833018" y="3588754"/>
        <a:ext cx="6358981" cy="2603669"/>
      </dsp:txXfrm>
    </dsp:sp>
    <dsp:sp modelId="{301A45F2-342F-4FF1-914E-86D9D42CA4EB}">
      <dsp:nvSpPr>
        <dsp:cNvPr id="0" name=""/>
        <dsp:cNvSpPr/>
      </dsp:nvSpPr>
      <dsp:spPr>
        <a:xfrm>
          <a:off x="4953438" y="0"/>
          <a:ext cx="926250" cy="616530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ТОВАРЫ, ТРАНСПОРТНЫЕ СРЕДСТВА МЕЖДУНАРОДНОЙ ПЕРЕВОЗКИ</a:t>
          </a:r>
        </a:p>
      </dsp:txBody>
      <dsp:txXfrm>
        <a:off x="4998654" y="45216"/>
        <a:ext cx="835818" cy="6074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6E24-2A5B-4557-B645-3FBA5ABFE9A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4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6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54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3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13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39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66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995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5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402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030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127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7713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64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137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2889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03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9136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936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40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3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4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01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8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4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0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20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9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08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3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27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9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5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2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24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3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69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1C2AF-4386-4408-6E55-65AB97EA0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4"/>
          <a:stretch/>
        </p:blipFill>
        <p:spPr>
          <a:xfrm>
            <a:off x="5157567" y="0"/>
            <a:ext cx="7034434" cy="687186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760196-F790-4414-1F2C-30431190F81D}"/>
              </a:ext>
            </a:extLst>
          </p:cNvPr>
          <p:cNvSpPr/>
          <p:nvPr userDrawn="1"/>
        </p:nvSpPr>
        <p:spPr>
          <a:xfrm>
            <a:off x="4800600" y="0"/>
            <a:ext cx="46898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38000">
                <a:srgbClr val="FFFFFF">
                  <a:alpha val="89860"/>
                </a:srgbClr>
              </a:gs>
              <a:gs pos="18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364752"/>
            <a:ext cx="1976017" cy="62226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A4E7E0-5F69-D3D6-3801-A5302E753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r="53882" b="52432"/>
          <a:stretch/>
        </p:blipFill>
        <p:spPr>
          <a:xfrm>
            <a:off x="2833315" y="388528"/>
            <a:ext cx="1128687" cy="559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52F7D7-B299-3749-0DCC-4A3414574E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26" y="494590"/>
            <a:ext cx="1883081" cy="37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44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09" y="415428"/>
            <a:ext cx="1680383" cy="5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6346E7-ED81-6E73-E0F8-AAD078AB3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0" y="6223994"/>
            <a:ext cx="1246078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1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95DE11-486A-04D5-BA14-CA7ADADFF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09" y="415428"/>
            <a:ext cx="1680383" cy="5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40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710513"/>
            <a:ext cx="10720062" cy="12807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EA590A-1338-675F-52E1-0F189551D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0" y="6223994"/>
            <a:ext cx="1246078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4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906441"/>
            <a:ext cx="5363058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A31F6B-B9F3-EAF7-6C0D-227759BFC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0" y="6223994"/>
            <a:ext cx="1246078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79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88308-2A8B-9F36-97D6-834EAFE5B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r="53882" b="52432"/>
          <a:stretch/>
        </p:blipFill>
        <p:spPr>
          <a:xfrm>
            <a:off x="10265227" y="338400"/>
            <a:ext cx="1521051" cy="753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C5A51B-76A7-4C3B-4B55-D07501CE8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58" y="479260"/>
            <a:ext cx="2392481" cy="4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6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74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1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51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2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8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2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25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67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10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62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907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23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911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7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86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69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69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07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05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06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9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0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06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0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451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4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6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5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60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69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436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299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38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72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0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1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867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79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87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236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55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103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79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2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62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217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6893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40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525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88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401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25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237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22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488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5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903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93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163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234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670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26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812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6510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8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5872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9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20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803" r:id="rId12"/>
    <p:sldLayoutId id="2147483804" r:id="rId13"/>
    <p:sldLayoutId id="2147483805" r:id="rId14"/>
    <p:sldLayoutId id="2147483726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2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7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7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82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2E40B83-1A61-4FD7-921F-1A2C539E3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0332" y="1396182"/>
            <a:ext cx="6484485" cy="328135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Нормативное регулирование ВЭД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(правовые основы внешней торговли товарами)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81D13-B67C-4905-8BEE-2755159B0A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Халипов Сергей Васильевич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5A817B-9B46-4736-B325-34DDFD0D2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31" y="5224509"/>
            <a:ext cx="6694100" cy="586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0" dirty="0"/>
              <a:t>Кандидат юридических наук, доцент кафедры международных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0" dirty="0"/>
              <a:t>транспортных операций МГИМО МИД России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664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595" y="0"/>
            <a:ext cx="8894929" cy="690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совершающие таможенные операции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597757"/>
              </p:ext>
            </p:extLst>
          </p:nvPr>
        </p:nvGraphicFramePr>
        <p:xfrm>
          <a:off x="0" y="665579"/>
          <a:ext cx="12192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26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7B5FE2-4DA0-4923-BA2D-6D3EA0A2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6" cy="114832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Система таможенных органов Российской Федерации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AB2CF2E-1B23-4150-85E2-44E79EEC4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1148322"/>
            <a:ext cx="11897831" cy="5603351"/>
          </a:xfr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Федеральная таможенная служба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(центральный аппарат: главные управления; управления)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Региональные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(территориальные)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Таможни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таможенные управления (РТУ)                       центрального подчинения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Таможни                                                    Таможенные посты: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а)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фактического контроля;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б)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Таможенные посты: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фактического контроля;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б)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AE94261-99D9-46AF-903D-C1ADBD1893C6}"/>
              </a:ext>
            </a:extLst>
          </p:cNvPr>
          <p:cNvCxnSpPr/>
          <p:nvPr/>
        </p:nvCxnSpPr>
        <p:spPr>
          <a:xfrm>
            <a:off x="3232297" y="3935041"/>
            <a:ext cx="0" cy="49973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00D0294-088C-4274-9226-0830D6FE1ED1}"/>
              </a:ext>
            </a:extLst>
          </p:cNvPr>
          <p:cNvCxnSpPr/>
          <p:nvPr/>
        </p:nvCxnSpPr>
        <p:spPr>
          <a:xfrm>
            <a:off x="3235835" y="4785040"/>
            <a:ext cx="0" cy="49973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928986A-2989-46A5-B8B2-13B5B21225DC}"/>
              </a:ext>
            </a:extLst>
          </p:cNvPr>
          <p:cNvCxnSpPr/>
          <p:nvPr/>
        </p:nvCxnSpPr>
        <p:spPr>
          <a:xfrm>
            <a:off x="8898912" y="3938592"/>
            <a:ext cx="0" cy="49973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5B33063-92A7-462E-8703-086E711C3A4B}"/>
              </a:ext>
            </a:extLst>
          </p:cNvPr>
          <p:cNvCxnSpPr>
            <a:cxnSpLocks/>
          </p:cNvCxnSpPr>
          <p:nvPr/>
        </p:nvCxnSpPr>
        <p:spPr>
          <a:xfrm flipH="1">
            <a:off x="3253565" y="2617013"/>
            <a:ext cx="404035" cy="648586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2C77BF1-E8C1-4687-83CA-2F886D172464}"/>
              </a:ext>
            </a:extLst>
          </p:cNvPr>
          <p:cNvCxnSpPr>
            <a:cxnSpLocks/>
          </p:cNvCxnSpPr>
          <p:nvPr/>
        </p:nvCxnSpPr>
        <p:spPr>
          <a:xfrm>
            <a:off x="8279220" y="2663188"/>
            <a:ext cx="510363" cy="61668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1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4F22-1701-5D29-5918-4C5086F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0"/>
            <a:ext cx="12029440" cy="165608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Таможенные посты: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- Центры электронного декларирования (</a:t>
            </a:r>
            <a:r>
              <a:rPr lang="ru-RU" sz="2400" dirty="0" err="1">
                <a:solidFill>
                  <a:srgbClr val="002060"/>
                </a:solidFill>
              </a:rPr>
              <a:t>ЦЭДы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  <a:r>
              <a:rPr lang="ru-RU" sz="2400" dirty="0">
                <a:solidFill>
                  <a:schemeClr val="bg1"/>
                </a:solidFill>
              </a:rPr>
              <a:t>       </a:t>
            </a:r>
            <a:r>
              <a:rPr lang="ru-RU" sz="2400" dirty="0">
                <a:solidFill>
                  <a:srgbClr val="002060"/>
                </a:solidFill>
              </a:rPr>
              <a:t>Всего: 518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- Таможенные посты фактического контроля</a:t>
            </a:r>
            <a:r>
              <a:rPr lang="ru-RU" sz="2400" dirty="0">
                <a:solidFill>
                  <a:schemeClr val="bg1"/>
                </a:solidFill>
              </a:rPr>
              <a:t>            </a:t>
            </a:r>
            <a:r>
              <a:rPr lang="ru-RU" sz="2400" dirty="0">
                <a:solidFill>
                  <a:srgbClr val="002060"/>
                </a:solidFill>
              </a:rPr>
              <a:t>тамож. постов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52D51-6386-4BE0-C210-258D0A44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656080"/>
            <a:ext cx="12029440" cy="512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ЦЭДы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(таможенные посты, регистрирующие, проверяющие декларации на товары и принимающие решения о выпуске товаров)</a:t>
            </a:r>
          </a:p>
          <a:p>
            <a:pPr marL="0" indent="0" algn="ctr"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DC124F24-1DA0-3982-82FE-16451F383E0B}"/>
              </a:ext>
            </a:extLst>
          </p:cNvPr>
          <p:cNvSpPr/>
          <p:nvPr/>
        </p:nvSpPr>
        <p:spPr>
          <a:xfrm>
            <a:off x="7366000" y="284480"/>
            <a:ext cx="132080" cy="1219200"/>
          </a:xfrm>
          <a:prstGeom prst="rightBrace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/>
              <a:solidFill>
                <a:srgbClr val="E7661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465B4373-FACE-1B98-133B-4251777A0691}"/>
              </a:ext>
            </a:extLst>
          </p:cNvPr>
          <p:cNvSpPr txBox="1">
            <a:spLocks/>
          </p:cNvSpPr>
          <p:nvPr/>
        </p:nvSpPr>
        <p:spPr>
          <a:xfrm>
            <a:off x="29818" y="2606804"/>
            <a:ext cx="5903844" cy="1274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Территориальные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ЦЭДы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(таможенные посты при электронных таможнях)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месту регистрации участника ВЭД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налоговом органе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6674AF4-4731-FDA1-14CE-7A6D829F3282}"/>
              </a:ext>
            </a:extLst>
          </p:cNvPr>
          <p:cNvSpPr txBox="1">
            <a:spLocks/>
          </p:cNvSpPr>
          <p:nvPr/>
        </p:nvSpPr>
        <p:spPr>
          <a:xfrm>
            <a:off x="7129264" y="2474724"/>
            <a:ext cx="3888432" cy="997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Специализированные </a:t>
            </a:r>
            <a:r>
              <a:rPr kumimoji="0" lang="ru-RU" sz="6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ЦЭДы</a:t>
            </a:r>
            <a:endParaRPr kumimoji="0" lang="ru-RU" sz="6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 видам товаров;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 видам транспорта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36A77AA7-F9FD-5349-231D-D1043DAF0590}"/>
              </a:ext>
            </a:extLst>
          </p:cNvPr>
          <p:cNvSpPr txBox="1">
            <a:spLocks/>
          </p:cNvSpPr>
          <p:nvPr/>
        </p:nvSpPr>
        <p:spPr>
          <a:xfrm>
            <a:off x="288235" y="3919282"/>
            <a:ext cx="5137205" cy="3034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Московский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Центральный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Северо-Западный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Южный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Приволжский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Уральский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Сибирский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Дальневосточный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Кавказский т/п ЦЭД;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Калининградский ЦЭД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id="{2C9065BC-F920-C9FA-1516-D38B1EB55997}"/>
              </a:ext>
            </a:extLst>
          </p:cNvPr>
          <p:cNvSpPr txBox="1">
            <a:spLocks/>
          </p:cNvSpPr>
          <p:nvPr/>
        </p:nvSpPr>
        <p:spPr>
          <a:xfrm>
            <a:off x="6881377" y="3669477"/>
            <a:ext cx="4477503" cy="3197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11)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Энергетический т/п ЦЭД  (</a:t>
            </a:r>
            <a:r>
              <a:rPr kumimoji="0" lang="ru-RU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нефть, газ, уголь, электричество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12)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Акцизный т/п ЦЭД (</a:t>
            </a:r>
            <a:r>
              <a:rPr kumimoji="0" lang="ru-RU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подакцизные товары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13)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Авиационный т/п ЦЭД (</a:t>
            </a:r>
            <a:r>
              <a:rPr kumimoji="0" lang="ru-RU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воздушный транспорт московского авиаузла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14)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Владивостокский т/п ЦЭД (</a:t>
            </a:r>
            <a:r>
              <a:rPr kumimoji="0" lang="ru-RU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морской транспорт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15)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Балтийский т/п ЦЭД      (</a:t>
            </a:r>
            <a:r>
              <a:rPr kumimoji="0" lang="ru-RU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морской транспорт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16)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Новороссийский т/п ЦЭД (</a:t>
            </a:r>
            <a:r>
              <a:rPr kumimoji="0" lang="ru-RU" sz="2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морской транспорт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6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0E1A3-7EA5-7241-AA21-964D3DA9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40640"/>
            <a:ext cx="11927840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Таможенные посты фактического контроля: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- внутренние таможенные посты;</a:t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- пограничные таможенные посты </a:t>
            </a:r>
            <a:b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2646BC-5853-3323-6B96-F14E68B13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1925"/>
            <a:ext cx="12192000" cy="5384800"/>
          </a:xfrm>
          <a:prstGeom prst="rect">
            <a:avLst/>
          </a:prstGeom>
        </p:spPr>
      </p:pic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1CD75029-0623-84A5-1A8D-B368F1218203}"/>
              </a:ext>
            </a:extLst>
          </p:cNvPr>
          <p:cNvSpPr/>
          <p:nvPr/>
        </p:nvSpPr>
        <p:spPr>
          <a:xfrm>
            <a:off x="5161280" y="986155"/>
            <a:ext cx="731520" cy="24320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04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98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153" y="20586"/>
            <a:ext cx="11635951" cy="1157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Правовые основы внешней торговли товарами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(отрасли регулирования ВЭД)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6884" y="1383633"/>
            <a:ext cx="11736296" cy="536608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Таможенное регулирование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2000" b="1" i="1" u="sng" dirty="0">
                <a:solidFill>
                  <a:schemeClr val="accent5">
                    <a:lumMod val="75000"/>
                  </a:schemeClr>
                </a:solidFill>
              </a:rPr>
              <a:t>основа ввоза/вывоза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Таможенно-тарифное регулирование;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Нетарифные меры (</a:t>
            </a:r>
            <a:r>
              <a:rPr lang="ru-RU" sz="2000" i="1" dirty="0">
                <a:solidFill>
                  <a:schemeClr val="bg1"/>
                </a:solidFill>
              </a:rPr>
              <a:t>запреты, квоты, лицензии и др.</a:t>
            </a:r>
            <a:r>
              <a:rPr lang="ru-RU" sz="2000" dirty="0">
                <a:solidFill>
                  <a:schemeClr val="bg1"/>
                </a:solidFill>
              </a:rPr>
              <a:t>);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Техническое регулирование (</a:t>
            </a:r>
            <a:r>
              <a:rPr lang="ru-RU" sz="2000" i="1" dirty="0">
                <a:solidFill>
                  <a:schemeClr val="bg1"/>
                </a:solidFill>
              </a:rPr>
              <a:t>подтверждение соответствия</a:t>
            </a:r>
            <a:r>
              <a:rPr lang="ru-RU" sz="2000" dirty="0">
                <a:solidFill>
                  <a:schemeClr val="bg1"/>
                </a:solidFill>
              </a:rPr>
              <a:t>);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Санитарные, ветеринарно-санитарные и</a:t>
            </a:r>
            <a:endParaRPr lang="ru-RU" b="1" dirty="0">
              <a:solidFill>
                <a:schemeClr val="bg1"/>
              </a:solidFill>
            </a:endParaRPr>
          </a:p>
          <a:p>
            <a:pPr marL="360363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карантинные фитосанитарные меры;                                             а) право ЕАЭС;                               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Меры защиты внутреннего рынка</a:t>
            </a:r>
            <a:r>
              <a:rPr lang="ru-RU" sz="2000" b="1" dirty="0">
                <a:solidFill>
                  <a:schemeClr val="bg1"/>
                </a:solidFill>
              </a:rPr>
              <a:t>;</a:t>
            </a:r>
            <a:r>
              <a:rPr lang="ru-RU" sz="2000" dirty="0">
                <a:solidFill>
                  <a:schemeClr val="bg1"/>
                </a:solidFill>
              </a:rPr>
              <a:t>                                                 б) международные договоры РФ;                                 </a:t>
            </a:r>
          </a:p>
          <a:p>
            <a:pPr marL="360363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(специальные защитные, антидемпинговые и                                 в) законодательство РФ</a:t>
            </a:r>
          </a:p>
          <a:p>
            <a:pPr marL="360363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компенсационные меры);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Меры налогового и валютного регулирования (контроля);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Свободные (особые) экономические зоны;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Меры экспортного контроля и контроля продукции</a:t>
            </a:r>
          </a:p>
          <a:p>
            <a:pPr marL="360363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военного назначения</a:t>
            </a:r>
          </a:p>
        </p:txBody>
      </p:sp>
      <p:sp useBgFill="1">
        <p:nvSpPr>
          <p:cNvPr id="6" name="Правая фигурная скобка 5"/>
          <p:cNvSpPr/>
          <p:nvPr/>
        </p:nvSpPr>
        <p:spPr>
          <a:xfrm>
            <a:off x="7733653" y="1394247"/>
            <a:ext cx="397331" cy="5269832"/>
          </a:xfrm>
          <a:prstGeom prst="rightBrace">
            <a:avLst>
              <a:gd name="adj1" fmla="val 6372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30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-139485"/>
            <a:ext cx="11833411" cy="80181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таможенного регулирования 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2" y="852405"/>
            <a:ext cx="11927540" cy="60985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«ж» ст. 71, ст. 79)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ЕАЭС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32 - Единое таможенное регулирование в Союзе)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Международные договоры Российской Федерации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кодекс Союза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(ТК ЕАЭС),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акты права ЕАЭС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1789113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правоотношения,                                           Отсылочные (институциональные)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не урегулированные актами права Союза                                              нормы ТК ЕАЭС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03.08.2018 № 289-ФЗ «О таможенном регулировании в Российской Федерации и о внесении изменений в отдельные законодательные акты Российской Федерации»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(Законодательство РФ о таможенном регулировании)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Постановления Правительства РФ;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Приказы Минфина России;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Приказы ФТС России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853952" y="2292765"/>
            <a:ext cx="0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Левая фигурная скобка 10"/>
          <p:cNvSpPr/>
          <p:nvPr/>
        </p:nvSpPr>
        <p:spPr>
          <a:xfrm rot="16200000">
            <a:off x="5661213" y="1489429"/>
            <a:ext cx="389964" cy="471992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Стрелка углом 15"/>
          <p:cNvSpPr/>
          <p:nvPr/>
        </p:nvSpPr>
        <p:spPr>
          <a:xfrm>
            <a:off x="3739190" y="5765592"/>
            <a:ext cx="215153" cy="94129"/>
          </a:xfrm>
          <a:prstGeom prst="bentArrow">
            <a:avLst>
              <a:gd name="adj1" fmla="val 25000"/>
              <a:gd name="adj2" fmla="val 29957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3743673" y="6029670"/>
            <a:ext cx="215153" cy="94129"/>
          </a:xfrm>
          <a:prstGeom prst="bentArrow">
            <a:avLst>
              <a:gd name="adj1" fmla="val 25000"/>
              <a:gd name="adj2" fmla="val 29957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Стрелка углом 18"/>
          <p:cNvSpPr/>
          <p:nvPr/>
        </p:nvSpPr>
        <p:spPr>
          <a:xfrm>
            <a:off x="3734709" y="6293748"/>
            <a:ext cx="215153" cy="94129"/>
          </a:xfrm>
          <a:prstGeom prst="bentArrow">
            <a:avLst>
              <a:gd name="adj1" fmla="val 25000"/>
              <a:gd name="adj2" fmla="val 29957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844988" y="1221719"/>
            <a:ext cx="0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60486" y="5137299"/>
            <a:ext cx="0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3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7736"/>
            <a:ext cx="12192000" cy="80690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Таможенно-тарифное регулирование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(таможенные пошлины: ставки, льготы, преференции, квоты, изъятия)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76" y="1224185"/>
            <a:ext cx="4961381" cy="55396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Ввозные таможенные пошлины </a:t>
            </a:r>
            <a:r>
              <a:rPr lang="ru-RU" sz="4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(ЕАЭС)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ЕАЭС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Соглашения Союза и его государств-членов с третьими сторонами о свободной торговле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(Вьетнам, Иран, Сербия, Сингапур);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Евразийской экономической комиссии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об утверждении Единого таможенного тарифа ЕАЭС и др. акты</a:t>
            </a: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37313" y="1250576"/>
            <a:ext cx="6751593" cy="55396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Ввозные таможенные пошлины </a:t>
            </a:r>
            <a:r>
              <a:rPr lang="ru-RU" sz="4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Предоставление/непредоставление тарифных преференций по соглашениям о свободной торговле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(СНГ, Сербия, Грузия)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ответных мер (повышенные ставки ввозных таможенных пошлин: товары из США и других недружественных стран)</a:t>
            </a: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3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Вывозные таможенные пошлины </a:t>
            </a:r>
            <a:r>
              <a:rPr lang="ru-RU" sz="4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Закон РФ «О таможенном тарифе»;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Постановления правительства РФ о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ставках вывозных таможенных пошлин на товары, вывозимые из Российской Федерации за пределы таможенной территории Евразийского экономического союза»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0"/>
            <a:ext cx="11972925" cy="1232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5 к Договору о ЕАЭС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о порядке зачисления и распределения сумм ввозных таможенных пошлин, их перечисления в доход бюджетов государств-членов)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0" y="2477692"/>
            <a:ext cx="8302786" cy="3424256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2" y="1385888"/>
          <a:ext cx="11858626" cy="547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4279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Государство – член</a:t>
                      </a:r>
                    </a:p>
                    <a:p>
                      <a:pPr algn="ctr"/>
                      <a:r>
                        <a:rPr lang="ru-RU" sz="2200" b="1" dirty="0"/>
                        <a:t>ЕАЭС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Распределение ввозных таможенных пошлин ( % )</a:t>
                      </a:r>
                    </a:p>
                    <a:p>
                      <a:pPr algn="ctr"/>
                      <a:endParaRPr lang="ru-RU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/>
                        <a:t>Население</a:t>
                      </a:r>
                    </a:p>
                    <a:p>
                      <a:pPr algn="ctr"/>
                      <a:r>
                        <a:rPr lang="ru-RU" sz="2200" b="1" baseline="0" dirty="0"/>
                        <a:t>(млн человек)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56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Республика Армения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1,220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/>
                      <a:endParaRPr lang="ru-RU" sz="2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56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Республика Беларусь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dirty="0"/>
                        <a:t>4,860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9,255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56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Республика Казахстан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6,955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19,12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56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Кыргызская Республика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1,900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6,75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56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Российская Федерация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/>
                        <a:t>85,065</a:t>
                      </a:r>
                      <a:endParaRPr lang="ru-RU" sz="2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/>
                        <a:t>146,4</a:t>
                      </a:r>
                      <a:endParaRPr lang="ru-RU" sz="2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6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EE0E9-B990-4EF0-B4F6-201BA59D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941"/>
            <a:ext cx="12192000" cy="129208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Нетарифное регулирование: </a:t>
            </a:r>
            <a:r>
              <a:rPr kumimoji="0" lang="ru-RU" sz="3100" b="1" i="1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запреты, квоты, исключительное право, автоматическое лицензирование, разрешительный порядок</a:t>
            </a:r>
            <a:endParaRPr lang="ru-RU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22154-4E50-4926-8BA8-804C2B43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1302029"/>
            <a:ext cx="11976652" cy="54863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 о ЕАЭС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(ст. 46,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Приложение № 7 «Протокол о мерах нетарифного регулирования в отношении третьих стран» 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ЕЭК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21.04.2015 № 30 «О мерах нетарифного регулирования»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 акты)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</a:rPr>
              <a:t>Законодательство Российской Федерации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ФЗ «Об основах государственного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регулирования внешнеторговой деятельности»;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«Об экспорте газа»;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</a:rPr>
              <a:t>(отдельные меры нетарифного регулирования могут вводиться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</a:rPr>
              <a:t>в одностороннем порядке на срок до 6-и месяцев)</a:t>
            </a:r>
            <a:endParaRPr lang="ru-RU" sz="2600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CE40EC8-D1DF-4A67-8415-F3C093899CBB}"/>
              </a:ext>
            </a:extLst>
          </p:cNvPr>
          <p:cNvCxnSpPr/>
          <p:nvPr/>
        </p:nvCxnSpPr>
        <p:spPr>
          <a:xfrm>
            <a:off x="5979322" y="2367586"/>
            <a:ext cx="0" cy="467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7CF306D-E897-4CB8-9F92-86A155218C80}"/>
              </a:ext>
            </a:extLst>
          </p:cNvPr>
          <p:cNvCxnSpPr/>
          <p:nvPr/>
        </p:nvCxnSpPr>
        <p:spPr>
          <a:xfrm>
            <a:off x="5989157" y="3507656"/>
            <a:ext cx="0" cy="467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8A2F853-047B-B42F-B054-9A76A1177A00}"/>
              </a:ext>
            </a:extLst>
          </p:cNvPr>
          <p:cNvCxnSpPr>
            <a:cxnSpLocks/>
          </p:cNvCxnSpPr>
          <p:nvPr/>
        </p:nvCxnSpPr>
        <p:spPr>
          <a:xfrm>
            <a:off x="5989157" y="4286862"/>
            <a:ext cx="4917" cy="366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7024E3-A29C-3543-13B5-947FE66D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69" y="4977653"/>
            <a:ext cx="305122" cy="6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6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5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" y="27395"/>
            <a:ext cx="11981330" cy="1034489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российских нетарифных мер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1024" y="1138681"/>
            <a:ext cx="11940988" cy="543909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на вывоз: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бензина товарного, риса и крупы рисовой, отходов и лома драгоценных металлов;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Количественные ограничения вывоза (э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кспортные квоты):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минеральных удобрений;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Исключительное право (вывоз из РФ):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«Газпром», «Роснефть», «Ямал СПГ», «Газпром экспорт», «Арктик СПГ» (1, 2, 3), «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Газпром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газонефтепродукт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холдинг» 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(экспорт газа природного в 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сжиженном  состоянии)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3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F736A43-0A28-04D7-087E-E884E3210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Понятие и содержание внешней торговли товарами России;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Правовые основы внешней торговли товарами России в условиях членства в Евразийском экономическом союзе (далее – ЕАЭС, Союз);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Единое таможенное регулирование Союза и таможенное регулирование России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Таможенно-тарифное регулирование ЕАЭС и России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/>
              <a:t>Нетарифное регулирование внешней торговли товарами</a:t>
            </a:r>
          </a:p>
        </p:txBody>
      </p:sp>
    </p:spTree>
    <p:extLst>
      <p:ext uri="{BB962C8B-B14F-4D97-AF65-F5344CB8AC3E}">
        <p14:creationId xmlns:p14="http://schemas.microsoft.com/office/powerpoint/2010/main" val="397285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C5D8599-38FD-FBFF-4D75-B2F274DB5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58" y="1"/>
            <a:ext cx="11669526" cy="958040"/>
          </a:xfrm>
        </p:spPr>
        <p:txBody>
          <a:bodyPr>
            <a:noAutofit/>
          </a:bodyPr>
          <a:lstStyle/>
          <a:p>
            <a:pPr algn="ctr"/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нешняя торговля товарами Российской Федерации в условиях членства в ЕАЭС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5510B-3CC6-C46B-6F04-CC5791475519}"/>
              </a:ext>
            </a:extLst>
          </p:cNvPr>
          <p:cNvSpPr txBox="1"/>
          <p:nvPr/>
        </p:nvSpPr>
        <p:spPr>
          <a:xfrm>
            <a:off x="365157" y="1359249"/>
            <a:ext cx="1137599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3200" b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3200" b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нешняя торговля товарами России в условиях членства в ЕАЭС – это деятельность российских и иностранных лиц по ввозу товаров в Россию и/или вывозу товаров за пределы России:</a:t>
            </a:r>
          </a:p>
          <a:p>
            <a:pPr indent="450215" algn="just"/>
            <a:endParaRPr lang="ru-RU" sz="1000" b="1" kern="1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3200" b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с пересечением товарами таможенной границы Союза;</a:t>
            </a:r>
          </a:p>
          <a:p>
            <a:pPr indent="450215" algn="just"/>
            <a:endParaRPr lang="ru-RU" sz="1000" b="1" kern="1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32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200" b="1" kern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пересечения товарами таможенной границы Союза (взаимная торговля товарами между хозяйствующими субъектами государств-членов ЕАЭС)</a:t>
            </a:r>
            <a:endParaRPr lang="ru-RU" sz="3200" b="1" kern="1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5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B4949F6-74D1-AD3C-E431-71ABBE1F3B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338" y="42367"/>
            <a:ext cx="11826843" cy="803207"/>
          </a:xfrm>
        </p:spPr>
        <p:txBody>
          <a:bodyPr>
            <a:no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Виды внешней торговли товарами в условиях ЕАЭС</a:t>
            </a:r>
            <a:endParaRPr lang="ru-RU" sz="3600" dirty="0"/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2668927E-CFF7-729E-5B98-60A1039E42E0}"/>
              </a:ext>
            </a:extLst>
          </p:cNvPr>
          <p:cNvSpPr txBox="1">
            <a:spLocks/>
          </p:cNvSpPr>
          <p:nvPr/>
        </p:nvSpPr>
        <p:spPr>
          <a:xfrm>
            <a:off x="237339" y="1060293"/>
            <a:ext cx="5386714" cy="57977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Внешняя торговля товарами, пересекающими таможенную границу ЕАЭС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Действие таможенных правил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таможенное декларирование, уплата платежей, соблюдение нетарифных и др. мер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Применение права ЕАЭС и/или законодательства России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национальных компетенций правового регулирования в отдельных сферах: экспортный контроль, налоги, вывозные таможенные пошлины и др.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Уголовная/административная ответственность по законодательству России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1F4B1-D597-0F64-DF35-8F086DE68665}"/>
              </a:ext>
            </a:extLst>
          </p:cNvPr>
          <p:cNvSpPr txBox="1">
            <a:spLocks/>
          </p:cNvSpPr>
          <p:nvPr/>
        </p:nvSpPr>
        <p:spPr>
          <a:xfrm>
            <a:off x="6135329" y="1060293"/>
            <a:ext cx="5977394" cy="596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Взаимная торговля товарами, не пересекающими  таможенную границу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Пересечение товарами Государственной границы России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пределах единой таможенной территории Союза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Не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таможенные правила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Налогообложение по принципу «страны назначения»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(уплата налогов после ввоза, нулевая ставка НДС, освобождение от акцизов при экспорте)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 Ведение статистики взаимной торговли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исключений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запреты ввоза/вывоза, разрешительный порядок, подача таможенной декларации на отдельные виды товаров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Стрелка: изогнутая 31">
            <a:extLst>
              <a:ext uri="{FF2B5EF4-FFF2-40B4-BE49-F238E27FC236}">
                <a16:creationId xmlns:a16="http://schemas.microsoft.com/office/drawing/2014/main" id="{20791FE5-F861-45F9-24A6-7584A8C8483E}"/>
              </a:ext>
            </a:extLst>
          </p:cNvPr>
          <p:cNvSpPr/>
          <p:nvPr/>
        </p:nvSpPr>
        <p:spPr>
          <a:xfrm>
            <a:off x="5879691" y="1327354"/>
            <a:ext cx="176981" cy="4552337"/>
          </a:xfrm>
          <a:prstGeom prst="bentArrow">
            <a:avLst>
              <a:gd name="adj1" fmla="val 3088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093B57EB-B104-297B-DDB2-DFA28E95A441}"/>
              </a:ext>
            </a:extLst>
          </p:cNvPr>
          <p:cNvSpPr/>
          <p:nvPr/>
        </p:nvSpPr>
        <p:spPr>
          <a:xfrm>
            <a:off x="1435507" y="5843801"/>
            <a:ext cx="4503176" cy="94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">
              <a:schemeClr val="accent3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2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84" y="193040"/>
            <a:ext cx="11933695" cy="1239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b="1" dirty="0">
                <a:solidFill>
                  <a:srgbClr val="002060"/>
                </a:solidFill>
              </a:rPr>
              <a:t>Таможенные правила</a:t>
            </a:r>
            <a:r>
              <a:rPr lang="ru-RU" sz="5100" b="1" dirty="0">
                <a:solidFill>
                  <a:schemeClr val="bg1"/>
                </a:solidFill>
              </a:rPr>
              <a:t> </a:t>
            </a:r>
            <a:r>
              <a:rPr lang="ru-RU" sz="4900" b="1" dirty="0">
                <a:solidFill>
                  <a:schemeClr val="bg1"/>
                </a:solidFill>
              </a:rPr>
              <a:t>– </a:t>
            </a:r>
            <a:r>
              <a:rPr lang="ru-RU" sz="4400" b="1" i="1" dirty="0">
                <a:solidFill>
                  <a:schemeClr val="bg1"/>
                </a:solidFill>
              </a:rPr>
              <a:t>условия и порядок:</a:t>
            </a:r>
            <a:br>
              <a:rPr lang="ru-RU" sz="4000" b="1" i="1" dirty="0">
                <a:solidFill>
                  <a:schemeClr val="bg1"/>
                </a:solidFill>
              </a:rPr>
            </a:br>
            <a:br>
              <a:rPr lang="ru-RU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59" y="1117600"/>
            <a:ext cx="11706726" cy="5628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3200" b="1" i="1" dirty="0">
                <a:solidFill>
                  <a:schemeClr val="bg1"/>
                </a:solidFill>
              </a:rPr>
              <a:t>- перемещения </a:t>
            </a:r>
            <a:r>
              <a:rPr lang="ru-RU" sz="3200" i="1" dirty="0">
                <a:solidFill>
                  <a:schemeClr val="bg1"/>
                </a:solidFill>
              </a:rPr>
              <a:t>(ввоза/вывоза) </a:t>
            </a:r>
            <a:r>
              <a:rPr lang="ru-RU" sz="3200" b="1" i="1" dirty="0">
                <a:solidFill>
                  <a:schemeClr val="bg1"/>
                </a:solidFill>
              </a:rPr>
              <a:t>товаров через таможенную границу ЕАЭС;</a:t>
            </a:r>
          </a:p>
          <a:p>
            <a:pPr marL="0" algn="just">
              <a:spcBef>
                <a:spcPts val="0"/>
              </a:spcBef>
              <a:buFontTx/>
              <a:buChar char="-"/>
            </a:pPr>
            <a:endParaRPr lang="ru-RU" sz="3200" b="1" i="1" dirty="0">
              <a:solidFill>
                <a:schemeClr val="bg1"/>
              </a:solidFill>
            </a:endParaRPr>
          </a:p>
          <a:p>
            <a:pPr marL="268288" indent="-268288" algn="just"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- обращения иностранных товаров на таможенной территории ЕАЭС </a:t>
            </a: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ru-RU" sz="3200" i="1" dirty="0">
                <a:solidFill>
                  <a:schemeClr val="bg1"/>
                </a:solidFill>
              </a:rPr>
              <a:t>временный ввоз, переработка, хранение, транзит и др. случаи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  <a:r>
              <a:rPr lang="ru-RU" sz="3200" b="1" i="1" dirty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3200" b="1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- обращения товаров Союза за пределами ЕАЭС </a:t>
            </a: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ru-RU" sz="3200" i="1" dirty="0">
                <a:solidFill>
                  <a:schemeClr val="bg1"/>
                </a:solidFill>
              </a:rPr>
              <a:t>временный вывоз, переработка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  <a:r>
              <a:rPr lang="ru-RU" sz="3200" b="1" i="1" dirty="0">
                <a:solidFill>
                  <a:schemeClr val="bg1"/>
                </a:solidFill>
              </a:rPr>
              <a:t>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3200" b="1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bg1"/>
                </a:solidFill>
              </a:rPr>
              <a:t>- оказания таможенных услуг </a:t>
            </a:r>
            <a:r>
              <a:rPr lang="ru-RU" sz="3200" i="1" dirty="0">
                <a:solidFill>
                  <a:schemeClr val="bg1"/>
                </a:solidFill>
              </a:rPr>
              <a:t>(декларирование, хранение, перевозка, продажа товаров)</a:t>
            </a:r>
            <a:endParaRPr lang="ru-RU" sz="2800" i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22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7BFCC-59A4-AEA7-6643-0F31BF75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0"/>
            <a:ext cx="1190752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Таможенная территория Союза и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таможенные границы Союза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7B05E-932F-C075-ADA2-FD31286EC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" y="1483360"/>
            <a:ext cx="5689600" cy="52628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таможенная территория ЕАЭС –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«объединение» государственных территорий членов Союза в единое экономическое пространство для свободного оборота товаров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государствами-членами ЕАЭС отменены таможенные границы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Изъятия из функционирования Единой таможенной территории ЕАЭС –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или разрешительный порядок перемещения между государствами-членами Союза отдельных категорий товаров (культурные ценности, товары двойного применения, «санкционные» грузы и др.)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F8DCAD-3C3E-CEF0-B6B9-6AE161F3D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483360"/>
            <a:ext cx="5689600" cy="52628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граница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пределы Единой таможенной территории ЕАЭС: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таможенная граница Союза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внешние государственные границы членов ЕАЭС (таможенная граница Союза совпадает с государственной границей);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Внутренняя таможенная граница Союза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пределы особых (специальных, свободных) экономических зон, созданных на территориях государств-членов ЕАЭС;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Внешняя таможенная граница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пределы искусственных островов, сооружений, установок, площадок, расположенные вне территории государства, например, в исключительной экономической зоне государства-члена ЕАЭС</a:t>
            </a:r>
          </a:p>
        </p:txBody>
      </p:sp>
    </p:spTree>
    <p:extLst>
      <p:ext uri="{BB962C8B-B14F-4D97-AF65-F5344CB8AC3E}">
        <p14:creationId xmlns:p14="http://schemas.microsoft.com/office/powerpoint/2010/main" val="186090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CBB1-7CC0-4E2E-AFEE-0D51314B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21270"/>
            <a:ext cx="11993526" cy="1765002"/>
          </a:xfrm>
        </p:spPr>
        <p:txBody>
          <a:bodyPr>
            <a:normAutofit fontScale="90000"/>
          </a:bodyPr>
          <a:lstStyle/>
          <a:p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Товар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любое движимое имущество </a:t>
            </a:r>
            <a:r>
              <a:rPr kumimoji="0" lang="ru-RU" sz="29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ru-RU" sz="2900" b="1" i="1" u="none" strike="sng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</a:t>
            </a:r>
            <a:r>
              <a:rPr kumimoji="0" lang="ru-RU" sz="29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ru-RU" sz="2900" b="1" i="1" u="none" strike="sng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услуги</a:t>
            </a:r>
            <a:r>
              <a:rPr kumimoji="0" lang="ru-RU" sz="29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ru-RU" sz="2900" b="1" i="1" u="none" strike="sng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рабочая сила</a:t>
            </a:r>
            <a:r>
              <a:rPr kumimoji="0" lang="ru-RU" sz="29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ru-RU" sz="2900" b="1" i="1" u="none" strike="sng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финансы</a:t>
            </a:r>
            <a:r>
              <a:rPr kumimoji="0" lang="ru-RU" sz="29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валюта государств-членов Союза, ценные бумаги и (или) валютные ценности, дорожные чеки, электрическая энергия, а также иные перемещаемые вещи, приравненные к недвижимому имуществу</a:t>
            </a:r>
            <a:b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342D9-CD84-45A6-8A92-0323C2DC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1864928"/>
            <a:ext cx="11993526" cy="4968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sz="28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товара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</a:t>
            </a:r>
            <a:r>
              <a:rPr kumimoji="0" lang="ru-RU" sz="2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змеримость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описание товара в соответствии с ТН ВЭД ЕАЭС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(таможенная классификация товара)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Т</a:t>
            </a:r>
            <a:r>
              <a:rPr kumimoji="0" lang="ru-RU" sz="2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аможенная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стоимость товара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(база для исчисления таможенных платежей);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</a:t>
            </a:r>
            <a:r>
              <a:rPr kumimoji="0" lang="ru-RU" sz="2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роисхождение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товара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(полное производство или достаточная переработка в конкретной стране)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объектов интеллектуальной собственности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авторские и смежные права, товарные знаки, знаки обслуживания, наименования мест происхождения товаров, географические наименования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татус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(товар ЕАЭС или иностранный товар)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018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F90F6-A6D8-CD62-B027-A66F4D66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16632"/>
            <a:ext cx="11749549" cy="728942"/>
          </a:xfrm>
        </p:spPr>
        <p:txBody>
          <a:bodyPr>
            <a:normAutofit fontScale="90000"/>
          </a:bodyPr>
          <a:lstStyle/>
          <a:p>
            <a:pPr algn="ctr">
              <a:spcBef>
                <a:spcPts val="750"/>
              </a:spcBef>
              <a:defRPr/>
            </a:pPr>
            <a:br>
              <a:rPr lang="ru-RU" sz="195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Таможенные операции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(ввоз/вывоз товаров)</a:t>
            </a:r>
            <a:br>
              <a:rPr lang="ru-RU" sz="3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F0E3F-D9DA-5229-EA04-A7CB14B7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052738"/>
            <a:ext cx="11749549" cy="56886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ввоза товаров в Союз (РФ):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прибытие товаров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(предварительное информирование);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временное хранение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таможенный транзит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(возможные операции);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таможенное декларирование товаров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(помещение под таможенную процедуру);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выпуск товаров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(завершение таможенного декларирования);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1900" i="1" dirty="0">
              <a:solidFill>
                <a:prstClr val="black"/>
              </a:solidFill>
              <a:latin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вывоза товаров из Союза (из РФ):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таможенное декларирование товаров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(помещение под таможенную процедуру);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выпуск товаров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(завершение таможенного декларирования);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таможенный транзит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(для табачных изделий, спирта, спиртосодержащей алк.продукции);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</a:rPr>
              <a:t>убытие товаров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(за пределы ЕАЭС и России)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1800" i="1" dirty="0">
              <a:solidFill>
                <a:prstClr val="black"/>
              </a:solidFill>
              <a:latin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i="1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20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C37D8-7736-5E16-0751-71B6185A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151CE-7BB0-A7AE-4796-1081A462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94937"/>
            <a:ext cx="11893181" cy="686809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Виды таможенных процедур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CFD27-CF7E-A44B-9443-03BAA974E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362125"/>
            <a:ext cx="12049125" cy="543196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5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 для внутреннего потребления         12) Реимпорт  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Экспорт                                                               13) Реэкспорт</a:t>
            </a:r>
            <a:endParaRPr lang="ru-RU" sz="5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Таможенный транзит                                       14)</a:t>
            </a:r>
            <a:r>
              <a:rPr lang="ru-RU" sz="5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Беспошлинная торговля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kumimoji="0" lang="ru-RU" sz="5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Таможенный склад                                           </a:t>
            </a: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15)</a:t>
            </a:r>
            <a:r>
              <a:rPr kumimoji="0" lang="ru-RU" sz="5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Отказ в пользу государства</a:t>
            </a:r>
            <a:r>
              <a:rPr kumimoji="0" lang="ru-RU" sz="5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7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Переработка на таможенной территории    16)</a:t>
            </a:r>
            <a:r>
              <a:rPr lang="ru-RU" sz="5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Уничтожение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ru-RU" sz="57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kumimoji="0" lang="ru-RU" sz="5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Переработка для внутреннего                        </a:t>
            </a:r>
            <a:r>
              <a:rPr lang="ru-RU" sz="5700" b="1" dirty="0">
                <a:latin typeface="Times New Roman" panose="02020603050405020304" pitchFamily="18" charset="0"/>
              </a:rPr>
              <a:t>17)</a:t>
            </a:r>
            <a:r>
              <a:rPr lang="ru-RU" sz="5700" b="1" i="1" dirty="0">
                <a:latin typeface="Times New Roman" panose="02020603050405020304" pitchFamily="18" charset="0"/>
              </a:rPr>
              <a:t> </a:t>
            </a: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Специальная таможенная</a:t>
            </a:r>
            <a:endParaRPr lang="ru-RU" sz="57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Переработка вне таможенной территории              </a:t>
            </a:r>
            <a:r>
              <a:rPr kumimoji="0" lang="ru-RU" sz="5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процедура</a:t>
            </a:r>
            <a:endParaRPr lang="ru-RU" sz="57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Свободная таможенная зона</a:t>
            </a:r>
            <a:endParaRPr lang="ru-RU" sz="57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9) </a:t>
            </a:r>
            <a:r>
              <a:rPr lang="ru-RU" sz="5700" b="1" dirty="0">
                <a:latin typeface="Times New Roman" panose="02020603050405020304" pitchFamily="18" charset="0"/>
              </a:rPr>
              <a:t>Свободный склад</a:t>
            </a:r>
            <a:endParaRPr lang="ru-RU" sz="5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kumimoji="0" lang="ru-RU" sz="5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Временный ввоз (допуск)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kumimoji="0" lang="ru-RU" sz="5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Временный вывоз</a:t>
            </a:r>
            <a:endParaRPr lang="ru-RU" sz="5700" b="1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000" i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5617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7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b40b01-2001-4db4-a27f-cc05393f7005">
      <Terms xmlns="http://schemas.microsoft.com/office/infopath/2007/PartnerControls"/>
    </lcf76f155ced4ddcb4097134ff3c332f>
    <TaxCatchAll xmlns="8830b3d7-ec2d-4869-ab67-50a85f23a2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D286ADFB9B094428AD82372B6139C37" ma:contentTypeVersion="16" ma:contentTypeDescription="Создание документа." ma:contentTypeScope="" ma:versionID="a3071af2bca5b3f98694d2c387afd4a2">
  <xsd:schema xmlns:xsd="http://www.w3.org/2001/XMLSchema" xmlns:xs="http://www.w3.org/2001/XMLSchema" xmlns:p="http://schemas.microsoft.com/office/2006/metadata/properties" xmlns:ns2="87b40b01-2001-4db4-a27f-cc05393f7005" xmlns:ns3="8830b3d7-ec2d-4869-ab67-50a85f23a297" targetNamespace="http://schemas.microsoft.com/office/2006/metadata/properties" ma:root="true" ma:fieldsID="56bc20d292971ed9106755334edb502c" ns2:_="" ns3:_="">
    <xsd:import namespace="87b40b01-2001-4db4-a27f-cc05393f7005"/>
    <xsd:import namespace="8830b3d7-ec2d-4869-ab67-50a85f23a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40b01-2001-4db4-a27f-cc05393f7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afa1c354-077c-4b28-afec-44c3b2a2ec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0b3d7-ec2d-4869-ab67-50a85f23a29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bae96df-868a-4592-a0ff-b221d4aeeade}" ma:internalName="TaxCatchAll" ma:showField="CatchAllData" ma:web="8830b3d7-ec2d-4869-ab67-50a85f23a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A97DE2-2E54-443D-889E-C94523E4B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C5E1F-B88D-4990-B05E-2FA0298ADD0E}">
  <ds:schemaRefs>
    <ds:schemaRef ds:uri="http://schemas.microsoft.com/office/2006/metadata/properties"/>
    <ds:schemaRef ds:uri="http://www.w3.org/2000/xmlns/"/>
    <ds:schemaRef ds:uri="87b40b01-2001-4db4-a27f-cc05393f7005"/>
    <ds:schemaRef ds:uri="http://schemas.microsoft.com/office/infopath/2007/PartnerControls"/>
    <ds:schemaRef ds:uri="8830b3d7-ec2d-4869-ab67-50a85f23a297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E80F7486-8310-47D0-B431-01862FA0C2A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7b40b01-2001-4db4-a27f-cc05393f7005"/>
    <ds:schemaRef ds:uri="8830b3d7-ec2d-4869-ab67-50a85f23a29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1852</Words>
  <Application>Microsoft Office PowerPoint</Application>
  <PresentationFormat>Широкоэкранный</PresentationFormat>
  <Paragraphs>276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Garamond</vt:lpstr>
      <vt:lpstr>Times New Roman</vt:lpstr>
      <vt:lpstr>Trebuchet MS</vt:lpstr>
      <vt:lpstr>Verdana</vt:lpstr>
      <vt:lpstr>Wingdings 3</vt:lpstr>
      <vt:lpstr>2_Грань</vt:lpstr>
      <vt:lpstr>2_Тема Office</vt:lpstr>
      <vt:lpstr>4_Грань</vt:lpstr>
      <vt:lpstr>7_Натуральные материалы</vt:lpstr>
      <vt:lpstr>Натуральные материалы</vt:lpstr>
      <vt:lpstr>3_Грань</vt:lpstr>
      <vt:lpstr>1_Легкий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Таможенные правила – условия и порядок:  </vt:lpstr>
      <vt:lpstr>Таможенная территория Союза и таможенные границы Союза</vt:lpstr>
      <vt:lpstr>  Товар - любое движимое имущество (информация, услуги, рабочая сила, финансы), в том числе валюта государств-членов Союза, ценные бумаги и (или) валютные ценности, дорожные чеки, электрическая энергия, а также иные перемещаемые вещи, приравненные к недвижимому имуществу  </vt:lpstr>
      <vt:lpstr> Таможенные операции (ввоз/вывоз товаров) </vt:lpstr>
      <vt:lpstr> Виды таможенных процедур </vt:lpstr>
      <vt:lpstr>Лица, совершающие таможенные операции</vt:lpstr>
      <vt:lpstr>Система таможенных органов Российской Федерации</vt:lpstr>
      <vt:lpstr>Таможенные посты: - Центры электронного декларирования (ЦЭДы)       Всего: 518  - Таможенные посты фактического контроля            тамож. постов</vt:lpstr>
      <vt:lpstr>Таможенные посты фактического контроля: - внутренние таможенные посты; - пограничные таможенные посты  </vt:lpstr>
      <vt:lpstr>Правовые основы внешней торговли товарами (отрасли регулирования ВЭД)</vt:lpstr>
      <vt:lpstr>Правовые основы таможенного регулирования </vt:lpstr>
      <vt:lpstr>Таможенно-тарифное регулирование (таможенные пошлины: ставки, льготы, преференции, квоты, изъятия)</vt:lpstr>
      <vt:lpstr>Приложение № 5 к Договору о ЕАЭС (Протокол о порядке зачисления и распределения сумм ввозных таможенных пошлин, их перечисления в доход бюджетов государств-членов)</vt:lpstr>
      <vt:lpstr>Нетарифное регулирование: запреты, квоты, исключительное право, автоматическое лицензирование, разрешительный порядок</vt:lpstr>
      <vt:lpstr>Примеры российских нетарифных мер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Acer</cp:lastModifiedBy>
  <cp:revision>116</cp:revision>
  <dcterms:created xsi:type="dcterms:W3CDTF">2021-11-18T06:01:37Z</dcterms:created>
  <dcterms:modified xsi:type="dcterms:W3CDTF">2024-10-23T03:46:24Z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0x0101008D286ADFB9B094428AD82372B6139C37</vt:lpwstr>
  </property>
</Properties>
</file>