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66" r:id="rId5"/>
    <p:sldId id="267" r:id="rId6"/>
    <p:sldId id="268" r:id="rId7"/>
    <p:sldId id="258" r:id="rId8"/>
    <p:sldId id="269" r:id="rId9"/>
    <p:sldId id="259" r:id="rId10"/>
    <p:sldId id="270" r:id="rId11"/>
    <p:sldId id="273" r:id="rId12"/>
    <p:sldId id="276" r:id="rId13"/>
    <p:sldId id="264" r:id="rId14"/>
    <p:sldId id="262" r:id="rId15"/>
    <p:sldId id="265" r:id="rId16"/>
    <p:sldId id="272" r:id="rId17"/>
    <p:sldId id="260" r:id="rId18"/>
    <p:sldId id="274" r:id="rId19"/>
    <p:sldId id="261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1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8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0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2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22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770920-4519-4894-8772-2455C7EC2C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BA674-25CA-4883-97CA-2C09951F67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57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4F1F-D123-4D6C-949F-A5814C9051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0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29D369-50B3-453F-942F-011A72AE4A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9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BF5C1-7639-45F5-AFEA-9EFEA30F17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4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557A3-84ED-4FF9-876E-CA2CD5BB75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6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AE59E-9046-4B83-824D-7D4F0E7A88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0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7B4F-2CC1-4D60-8907-41D28B16D4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491AD-6194-4140-AB7B-E80CA49286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6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34CD-E625-4310-8A1C-D2F2D6FA35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7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A7555-0B83-41A7-87BF-13D9952AF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6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31E6F-273D-4720-9A71-8952E8C1F9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7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9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0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389B66-1F3F-4096-8AAA-D8F9A039DDD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52;&#1086;&#1080;%20&#1076;&#1086;&#1082;&#1091;&#1084;&#1077;&#1085;&#1090;&#1099;\&#1055;&#1086;&#1085;&#1086;&#1084;&#1072;&#1088;&#1077;&#1074;&#1072;\YandexDisk\&#1044;&#1086;&#1082;&#1091;&#1084;&#1077;&#1085;&#1090;&#1099;\02%20&#1044;&#1080;&#1089;&#1094;&#1080;&#1087;&#1083;&#1080;&#1085;&#1099;\&#1047;&#1086;&#1086;&#1083;&#1086;&#1075;&#1080;&#1103;\&#1060;&#1080;&#1083;&#1100;&#1084;&#1099;\&#1050;&#1088;&#1086;&#1074;&#1086;&#1086;&#1073;&#1088;%20&#1088;&#1099;&#1073;.sw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68538"/>
            <a:ext cx="7772400" cy="173672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Костные рыбы</a:t>
            </a:r>
            <a:r>
              <a:rPr lang="en-US" b="1">
                <a:solidFill>
                  <a:schemeClr val="tx1"/>
                </a:solidFill>
              </a:rPr>
              <a:t> –</a:t>
            </a:r>
            <a:r>
              <a:rPr lang="ru-RU" b="1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</a:rPr>
              <a:t>Osteichthyes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>
          <a:xfrm>
            <a:off x="4427538" y="765175"/>
            <a:ext cx="4716462" cy="981075"/>
          </a:xfrm>
        </p:spPr>
        <p:txBody>
          <a:bodyPr/>
          <a:lstStyle/>
          <a:p>
            <a:r>
              <a:rPr lang="ru-RU"/>
              <a:t>Строение жабр</a:t>
            </a:r>
          </a:p>
        </p:txBody>
      </p:sp>
      <p:pic>
        <p:nvPicPr>
          <p:cNvPr id="61450" name="Picture 10" descr="22_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389438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/>
              <a:t>Строение сердца рыб</a:t>
            </a:r>
          </a:p>
        </p:txBody>
      </p:sp>
      <p:pic>
        <p:nvPicPr>
          <p:cNvPr id="72709" name="Picture 5" descr="22_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314450"/>
            <a:ext cx="7956550" cy="554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ровообр рыб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r>
              <a:rPr lang="ru-RU" sz="4000"/>
              <a:t>Строение головного мозга и нервной системы рыб</a:t>
            </a:r>
          </a:p>
        </p:txBody>
      </p:sp>
      <p:pic>
        <p:nvPicPr>
          <p:cNvPr id="30737" name="Picture 17" descr="22_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4159250"/>
            <a:ext cx="5624512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0" name="Picture 20" descr="22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0975"/>
            <a:ext cx="6478588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/>
              <a:t>Строение боковой линии</a:t>
            </a:r>
          </a:p>
        </p:txBody>
      </p:sp>
      <p:pic>
        <p:nvPicPr>
          <p:cNvPr id="25609" name="Picture 9" descr="100307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0575"/>
            <a:ext cx="9144000" cy="281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23_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79375"/>
            <a:ext cx="7058025" cy="6778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368425"/>
          </a:xfrm>
          <a:solidFill>
            <a:schemeClr val="bg1"/>
          </a:solidFill>
        </p:spPr>
        <p:txBody>
          <a:bodyPr/>
          <a:lstStyle/>
          <a:p>
            <a:r>
              <a:rPr lang="ru-RU" sz="4000"/>
              <a:t>Положение костных рыб</a:t>
            </a:r>
            <a:br>
              <a:rPr lang="ru-RU" sz="4000"/>
            </a:br>
            <a:r>
              <a:rPr lang="ru-RU" sz="4000"/>
              <a:t>в животном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00113" y="1792288"/>
            <a:ext cx="7056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60475" y="2133600"/>
            <a:ext cx="6624638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400" b="1"/>
              <a:t>Подкласс Лопастеперые – </a:t>
            </a:r>
            <a:r>
              <a:rPr lang="en-US" sz="2400" b="1"/>
              <a:t>Sarcopterygii</a:t>
            </a:r>
            <a:endParaRPr lang="ru-RU" sz="2400" b="1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Двоякодышащие – </a:t>
            </a:r>
            <a:r>
              <a:rPr lang="en-US" sz="2400" b="1"/>
              <a:t>Dipnoi</a:t>
            </a:r>
            <a:endParaRPr lang="ru-RU" sz="2400" b="1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Кистеперые – </a:t>
            </a:r>
            <a:r>
              <a:rPr lang="en-US" sz="2400" b="1"/>
              <a:t>Crossopterygii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2400" b="1"/>
              <a:t>Подкласс Лучеперые – </a:t>
            </a:r>
            <a:r>
              <a:rPr lang="en-US" sz="2400" b="1"/>
              <a:t>Actinopterygii</a:t>
            </a:r>
            <a:endParaRPr lang="ru-RU" sz="2400" b="1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Костнохрящевые – </a:t>
            </a:r>
            <a:r>
              <a:rPr lang="en-US" sz="2400" b="1"/>
              <a:t>Chondrostei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 b="1"/>
              <a:t>Костистые</a:t>
            </a:r>
            <a:r>
              <a:rPr lang="en-US" sz="2400" b="1"/>
              <a:t> – Teleostei</a:t>
            </a:r>
            <a:endParaRPr lang="ru-RU" sz="2400" b="1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Классификация костных рыб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7" name="Picture 15" descr="23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54088"/>
            <a:ext cx="5219700" cy="2555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8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/>
              <a:t>Двоякодышащие рыбы</a:t>
            </a:r>
          </a:p>
        </p:txBody>
      </p:sp>
      <p:pic>
        <p:nvPicPr>
          <p:cNvPr id="18437" name="Picture 5" descr="060304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9144000" cy="281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148263" y="1196975"/>
            <a:ext cx="3995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Австралийский рогозуб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0" y="6375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Рогозуб (баррамунда), лепидосирен, большой протоптер (мамба)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Кистеперые рыбы</a:t>
            </a:r>
          </a:p>
        </p:txBody>
      </p:sp>
      <p:pic>
        <p:nvPicPr>
          <p:cNvPr id="75781" name="Picture 5" descr="23_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1773238"/>
            <a:ext cx="4433887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 descr="060304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4695825" cy="31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508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Латимерия – живое ископаемое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/>
              <a:t>Костно-хрящевые рыбы</a:t>
            </a:r>
          </a:p>
        </p:txBody>
      </p:sp>
      <p:pic>
        <p:nvPicPr>
          <p:cNvPr id="21509" name="Picture 5" descr="060305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30313"/>
            <a:ext cx="9144000" cy="562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ru-RU" sz="4000"/>
              <a:t>Внешнее строение рыбы (окунь)</a:t>
            </a:r>
          </a:p>
        </p:txBody>
      </p:sp>
      <p:pic>
        <p:nvPicPr>
          <p:cNvPr id="27656" name="Picture 8" descr="22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89050"/>
            <a:ext cx="9144000" cy="556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Костистые рыбы</a:t>
            </a: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00200"/>
            <a:ext cx="7354887" cy="47815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Основные отряды:</a:t>
            </a:r>
          </a:p>
          <a:p>
            <a:pPr marL="990600" lvl="1" indent="-533400"/>
            <a:r>
              <a:rPr lang="ru-RU"/>
              <a:t>сельдеобразные</a:t>
            </a:r>
          </a:p>
          <a:p>
            <a:pPr marL="990600" lvl="1" indent="-533400"/>
            <a:r>
              <a:rPr lang="ru-RU"/>
              <a:t>лососевые</a:t>
            </a:r>
          </a:p>
          <a:p>
            <a:pPr marL="990600" lvl="1" indent="-533400"/>
            <a:r>
              <a:rPr lang="ru-RU"/>
              <a:t>карпообразные</a:t>
            </a:r>
          </a:p>
          <a:p>
            <a:pPr marL="990600" lvl="1" indent="-533400"/>
            <a:r>
              <a:rPr lang="ru-RU"/>
              <a:t>колючеперые</a:t>
            </a:r>
          </a:p>
          <a:p>
            <a:pPr marL="990600" lvl="1" indent="-533400"/>
            <a:r>
              <a:rPr lang="ru-RU"/>
              <a:t>угреобразные</a:t>
            </a:r>
          </a:p>
          <a:p>
            <a:pPr marL="990600" lvl="1" indent="-533400"/>
            <a:r>
              <a:rPr lang="ru-RU"/>
              <a:t>щукообразные</a:t>
            </a:r>
          </a:p>
          <a:p>
            <a:pPr marL="990600" lvl="1" indent="-533400"/>
            <a:r>
              <a:rPr lang="ru-RU"/>
              <a:t>сомообразные</a:t>
            </a:r>
          </a:p>
          <a:p>
            <a:pPr marL="990600" lvl="1" indent="-533400"/>
            <a:r>
              <a:rPr lang="ru-RU"/>
              <a:t>трескообразные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Различные типы чешуи рыб</a:t>
            </a:r>
          </a:p>
        </p:txBody>
      </p:sp>
      <p:pic>
        <p:nvPicPr>
          <p:cNvPr id="9229" name="Picture 13" descr="чешу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36763"/>
            <a:ext cx="9144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 кольцам на чешуе можно определить возраст рыбы</a:t>
            </a:r>
          </a:p>
        </p:txBody>
      </p:sp>
      <p:pic>
        <p:nvPicPr>
          <p:cNvPr id="48135" name="Picture 7" descr="22_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33625"/>
            <a:ext cx="9144000" cy="3687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Мышцы речного окуня</a:t>
            </a:r>
          </a:p>
        </p:txBody>
      </p:sp>
      <p:pic>
        <p:nvPicPr>
          <p:cNvPr id="52231" name="Picture 7" descr="22_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44675"/>
            <a:ext cx="9144000" cy="408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Скелет речного окуня</a:t>
            </a:r>
          </a:p>
        </p:txBody>
      </p:sp>
      <p:pic>
        <p:nvPicPr>
          <p:cNvPr id="55302" name="Picture 6" descr="22_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9138"/>
            <a:ext cx="9144000" cy="344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ru-RU"/>
              <a:t>Внутреннее строение окуня</a:t>
            </a:r>
          </a:p>
        </p:txBody>
      </p:sp>
      <p:pic>
        <p:nvPicPr>
          <p:cNvPr id="13317" name="Picture 5" descr="0603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1400"/>
            <a:ext cx="9144000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3200"/>
              <a:t>Пищеварительная и выделительная системы</a:t>
            </a:r>
          </a:p>
        </p:txBody>
      </p:sp>
      <p:pic>
        <p:nvPicPr>
          <p:cNvPr id="57350" name="Picture 6" descr="22_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9144000" cy="579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ru-RU" sz="3200"/>
              <a:t>Схема кровоснабжения плавательного пузыря</a:t>
            </a:r>
          </a:p>
        </p:txBody>
      </p:sp>
      <p:pic>
        <p:nvPicPr>
          <p:cNvPr id="15365" name="Picture 5" descr="060302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138" y="1052513"/>
            <a:ext cx="7740650" cy="580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180</TotalTime>
  <Words>116</Words>
  <Application>Microsoft Office PowerPoint</Application>
  <PresentationFormat>Экран (4:3)</PresentationFormat>
  <Paragraphs>37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Круги</vt:lpstr>
      <vt:lpstr>Костные рыбы – Osteichthyes</vt:lpstr>
      <vt:lpstr>Внешнее строение рыбы (окунь)</vt:lpstr>
      <vt:lpstr>Различные типы чешуи рыб</vt:lpstr>
      <vt:lpstr>По кольцам на чешуе можно определить возраст рыбы</vt:lpstr>
      <vt:lpstr>Мышцы речного окуня</vt:lpstr>
      <vt:lpstr>Скелет речного окуня</vt:lpstr>
      <vt:lpstr>Внутреннее строение окуня</vt:lpstr>
      <vt:lpstr>Пищеварительная и выделительная системы</vt:lpstr>
      <vt:lpstr>Схема кровоснабжения плавательного пузыря</vt:lpstr>
      <vt:lpstr>Строение жабр</vt:lpstr>
      <vt:lpstr>Строение сердца рыб</vt:lpstr>
      <vt:lpstr>Презентация PowerPoint</vt:lpstr>
      <vt:lpstr>Строение головного мозга и нервной системы рыб</vt:lpstr>
      <vt:lpstr>Строение боковой линии</vt:lpstr>
      <vt:lpstr>Положение костных рыб в животном мире</vt:lpstr>
      <vt:lpstr>Классификация костных рыб</vt:lpstr>
      <vt:lpstr>Двоякодышащие рыбы</vt:lpstr>
      <vt:lpstr>Кистеперые рыбы</vt:lpstr>
      <vt:lpstr>Костно-хрящевые рыбы</vt:lpstr>
      <vt:lpstr>Костистые рыбы</vt:lpstr>
    </vt:vector>
  </TitlesOfParts>
  <Company>Дом, милый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 + Эдик</dc:creator>
  <cp:lastModifiedBy>пк</cp:lastModifiedBy>
  <cp:revision>13</cp:revision>
  <dcterms:created xsi:type="dcterms:W3CDTF">2006-08-31T11:32:00Z</dcterms:created>
  <dcterms:modified xsi:type="dcterms:W3CDTF">2022-11-22T11:04:49Z</dcterms:modified>
</cp:coreProperties>
</file>